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1" r:id="rId1"/>
    <p:sldMasterId id="2147484028" r:id="rId2"/>
    <p:sldMasterId id="2147484053" r:id="rId3"/>
    <p:sldMasterId id="2147484065" r:id="rId4"/>
    <p:sldMasterId id="2147484080" r:id="rId5"/>
  </p:sldMasterIdLst>
  <p:notesMasterIdLst>
    <p:notesMasterId r:id="rId71"/>
  </p:notesMasterIdLst>
  <p:handoutMasterIdLst>
    <p:handoutMasterId r:id="rId72"/>
  </p:handoutMasterIdLst>
  <p:sldIdLst>
    <p:sldId id="2338" r:id="rId6"/>
    <p:sldId id="2006" r:id="rId7"/>
    <p:sldId id="260" r:id="rId8"/>
    <p:sldId id="2388" r:id="rId9"/>
    <p:sldId id="2389" r:id="rId10"/>
    <p:sldId id="471" r:id="rId11"/>
    <p:sldId id="456" r:id="rId12"/>
    <p:sldId id="2324" r:id="rId13"/>
    <p:sldId id="664" r:id="rId14"/>
    <p:sldId id="662" r:id="rId15"/>
    <p:sldId id="589" r:id="rId16"/>
    <p:sldId id="945" r:id="rId17"/>
    <p:sldId id="944" r:id="rId18"/>
    <p:sldId id="2341" r:id="rId19"/>
    <p:sldId id="805" r:id="rId20"/>
    <p:sldId id="2350" r:id="rId21"/>
    <p:sldId id="2353" r:id="rId22"/>
    <p:sldId id="714" r:id="rId23"/>
    <p:sldId id="2375" r:id="rId24"/>
    <p:sldId id="2351" r:id="rId25"/>
    <p:sldId id="2378" r:id="rId26"/>
    <p:sldId id="808" r:id="rId27"/>
    <p:sldId id="821" r:id="rId28"/>
    <p:sldId id="841" r:id="rId29"/>
    <p:sldId id="2379" r:id="rId30"/>
    <p:sldId id="2354" r:id="rId31"/>
    <p:sldId id="815" r:id="rId32"/>
    <p:sldId id="2380" r:id="rId33"/>
    <p:sldId id="814" r:id="rId34"/>
    <p:sldId id="2306" r:id="rId35"/>
    <p:sldId id="2326" r:id="rId36"/>
    <p:sldId id="416" r:id="rId37"/>
    <p:sldId id="2355" r:id="rId38"/>
    <p:sldId id="2331" r:id="rId39"/>
    <p:sldId id="2332" r:id="rId40"/>
    <p:sldId id="2333" r:id="rId41"/>
    <p:sldId id="2330" r:id="rId42"/>
    <p:sldId id="2356" r:id="rId43"/>
    <p:sldId id="2329" r:id="rId44"/>
    <p:sldId id="2358" r:id="rId45"/>
    <p:sldId id="2371" r:id="rId46"/>
    <p:sldId id="699" r:id="rId47"/>
    <p:sldId id="2372" r:id="rId48"/>
    <p:sldId id="576" r:id="rId49"/>
    <p:sldId id="2374" r:id="rId50"/>
    <p:sldId id="625" r:id="rId51"/>
    <p:sldId id="2347" r:id="rId52"/>
    <p:sldId id="2381" r:id="rId53"/>
    <p:sldId id="280" r:id="rId54"/>
    <p:sldId id="281" r:id="rId55"/>
    <p:sldId id="591" r:id="rId56"/>
    <p:sldId id="2361" r:id="rId57"/>
    <p:sldId id="2362" r:id="rId58"/>
    <p:sldId id="2363" r:id="rId59"/>
    <p:sldId id="765" r:id="rId60"/>
    <p:sldId id="2368" r:id="rId61"/>
    <p:sldId id="2369" r:id="rId62"/>
    <p:sldId id="2382" r:id="rId63"/>
    <p:sldId id="649" r:id="rId64"/>
    <p:sldId id="919" r:id="rId65"/>
    <p:sldId id="951" r:id="rId66"/>
    <p:sldId id="783" r:id="rId67"/>
    <p:sldId id="784" r:id="rId68"/>
    <p:sldId id="715" r:id="rId69"/>
    <p:sldId id="394" r:id="rId70"/>
  </p:sldIdLst>
  <p:sldSz cx="12192000" cy="6858000"/>
  <p:notesSz cx="9345613" cy="7045325"/>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43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owiak, Maria -FS" initials="JM-" lastIdx="1" clrIdx="0">
    <p:extLst>
      <p:ext uri="{19B8F6BF-5375-455C-9EA6-DF929625EA0E}">
        <p15:presenceInfo xmlns:p15="http://schemas.microsoft.com/office/powerpoint/2012/main" userId="S-1-5-21-2443529608-3098792306-3041422421-255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B5EA2"/>
    <a:srgbClr val="E89123"/>
    <a:srgbClr val="468F8A"/>
    <a:srgbClr val="EA6841"/>
    <a:srgbClr val="AF6E5A"/>
    <a:srgbClr val="512274"/>
    <a:srgbClr val="672C94"/>
    <a:srgbClr val="0A5EA2"/>
    <a:srgbClr val="000000"/>
    <a:srgbClr val="D073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6" autoAdjust="0"/>
    <p:restoredTop sz="79563" autoAdjust="0"/>
  </p:normalViewPr>
  <p:slideViewPr>
    <p:cSldViewPr showGuides="1">
      <p:cViewPr varScale="1">
        <p:scale>
          <a:sx n="71" d="100"/>
          <a:sy n="71" d="100"/>
        </p:scale>
        <p:origin x="54" y="246"/>
      </p:cViewPr>
      <p:guideLst>
        <p:guide orient="horz" pos="432"/>
        <p:guide pos="3840"/>
      </p:guideLst>
    </p:cSldViewPr>
  </p:slideViewPr>
  <p:notesTextViewPr>
    <p:cViewPr>
      <p:scale>
        <a:sx n="100" d="100"/>
        <a:sy n="100" d="100"/>
      </p:scale>
      <p:origin x="0" y="0"/>
    </p:cViewPr>
  </p:notesTextViewPr>
  <p:sorterViewPr>
    <p:cViewPr>
      <p:scale>
        <a:sx n="70" d="100"/>
        <a:sy n="70" d="100"/>
      </p:scale>
      <p:origin x="0" y="-92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3865"/>
                </a:solidFill>
                <a:latin typeface="+mn-lt"/>
                <a:ea typeface="+mn-ea"/>
                <a:cs typeface="+mn-cs"/>
              </a:defRPr>
            </a:pPr>
            <a:r>
              <a:rPr lang="en-US" sz="2000" b="1" dirty="0">
                <a:solidFill>
                  <a:srgbClr val="003865"/>
                </a:solidFill>
              </a:rPr>
              <a:t>Count of Minimum Temps -35F</a:t>
            </a:r>
            <a:r>
              <a:rPr lang="en-US" sz="2000" b="1" baseline="0" dirty="0">
                <a:solidFill>
                  <a:srgbClr val="003865"/>
                </a:solidFill>
              </a:rPr>
              <a:t> or Lower, by Decade</a:t>
            </a:r>
          </a:p>
          <a:p>
            <a:pPr>
              <a:defRPr sz="2000" b="1">
                <a:solidFill>
                  <a:srgbClr val="003865"/>
                </a:solidFill>
              </a:defRPr>
            </a:pPr>
            <a:r>
              <a:rPr lang="en-US" sz="2000" b="1" baseline="0" dirty="0">
                <a:solidFill>
                  <a:srgbClr val="003865"/>
                </a:solidFill>
              </a:rPr>
              <a:t>Grand Rapids Forest Research Station</a:t>
            </a:r>
            <a:endParaRPr lang="en-US" sz="2000" b="1" dirty="0">
              <a:solidFill>
                <a:srgbClr val="003865"/>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3865"/>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Sheet1!$G$2:$P$2</c:f>
              <c:strCache>
                <c:ptCount val="10"/>
                <c:pt idx="0">
                  <c:v>1920s</c:v>
                </c:pt>
                <c:pt idx="1">
                  <c:v>1930s</c:v>
                </c:pt>
                <c:pt idx="2">
                  <c:v>1940s</c:v>
                </c:pt>
                <c:pt idx="3">
                  <c:v>1950s</c:v>
                </c:pt>
                <c:pt idx="4">
                  <c:v>1960s</c:v>
                </c:pt>
                <c:pt idx="5">
                  <c:v>1970s</c:v>
                </c:pt>
                <c:pt idx="6">
                  <c:v>1980s</c:v>
                </c:pt>
                <c:pt idx="7">
                  <c:v>1990s</c:v>
                </c:pt>
                <c:pt idx="8">
                  <c:v>2000s</c:v>
                </c:pt>
                <c:pt idx="9">
                  <c:v>2010s</c:v>
                </c:pt>
              </c:strCache>
            </c:strRef>
          </c:cat>
          <c:val>
            <c:numRef>
              <c:f>Sheet1!$G$3:$P$3</c:f>
              <c:numCache>
                <c:formatCode>General</c:formatCode>
                <c:ptCount val="10"/>
                <c:pt idx="0">
                  <c:v>16</c:v>
                </c:pt>
                <c:pt idx="1">
                  <c:v>25</c:v>
                </c:pt>
                <c:pt idx="2">
                  <c:v>7</c:v>
                </c:pt>
                <c:pt idx="3">
                  <c:v>12</c:v>
                </c:pt>
                <c:pt idx="4">
                  <c:v>9</c:v>
                </c:pt>
                <c:pt idx="5">
                  <c:v>9</c:v>
                </c:pt>
                <c:pt idx="6">
                  <c:v>8</c:v>
                </c:pt>
                <c:pt idx="7">
                  <c:v>8</c:v>
                </c:pt>
                <c:pt idx="8">
                  <c:v>1</c:v>
                </c:pt>
                <c:pt idx="9">
                  <c:v>3</c:v>
                </c:pt>
              </c:numCache>
            </c:numRef>
          </c:val>
          <c:extLst>
            <c:ext xmlns:c16="http://schemas.microsoft.com/office/drawing/2014/chart" uri="{C3380CC4-5D6E-409C-BE32-E72D297353CC}">
              <c16:uniqueId val="{00000000-9505-47B0-B171-7B1BA20B2141}"/>
            </c:ext>
          </c:extLst>
        </c:ser>
        <c:dLbls>
          <c:showLegendKey val="0"/>
          <c:showVal val="0"/>
          <c:showCatName val="0"/>
          <c:showSerName val="0"/>
          <c:showPercent val="0"/>
          <c:showBubbleSize val="0"/>
        </c:dLbls>
        <c:gapWidth val="100"/>
        <c:overlap val="-47"/>
        <c:axId val="337533696"/>
        <c:axId val="337534088"/>
      </c:barChart>
      <c:catAx>
        <c:axId val="33753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37534088"/>
        <c:crosses val="autoZero"/>
        <c:auto val="1"/>
        <c:lblAlgn val="ctr"/>
        <c:lblOffset val="100"/>
        <c:noMultiLvlLbl val="0"/>
      </c:catAx>
      <c:valAx>
        <c:axId val="337534088"/>
        <c:scaling>
          <c:orientation val="minMax"/>
          <c:max val="2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rgbClr val="003865"/>
                    </a:solidFill>
                    <a:latin typeface="+mn-lt"/>
                    <a:ea typeface="+mn-ea"/>
                    <a:cs typeface="+mn-cs"/>
                  </a:defRPr>
                </a:pPr>
                <a:r>
                  <a:rPr lang="en-US" sz="1800" b="1" dirty="0">
                    <a:solidFill>
                      <a:srgbClr val="003865"/>
                    </a:solidFill>
                  </a:rPr>
                  <a:t>Count</a:t>
                </a:r>
              </a:p>
            </c:rich>
          </c:tx>
          <c:overlay val="0"/>
          <c:spPr>
            <a:noFill/>
            <a:ln>
              <a:noFill/>
            </a:ln>
            <a:effectLst/>
          </c:spPr>
          <c:txPr>
            <a:bodyPr rot="-5400000" spcFirstLastPara="1" vertOverflow="ellipsis" vert="horz" wrap="square" anchor="ctr" anchorCtr="1"/>
            <a:lstStyle/>
            <a:p>
              <a:pPr>
                <a:defRPr sz="1800" b="1" i="0" u="none" strike="noStrike" kern="1200" baseline="0">
                  <a:solidFill>
                    <a:srgbClr val="003865"/>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37533696"/>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Census of 1-inch </a:t>
            </a:r>
            <a:r>
              <a:rPr lang="en-US" dirty="0" err="1"/>
              <a:t>precip</a:t>
            </a:r>
            <a:r>
              <a:rPr lang="en-US" dirty="0"/>
              <a:t> days by year</a:t>
            </a:r>
            <a:r>
              <a:rPr lang="en-US" baseline="0" dirty="0"/>
              <a:t> at </a:t>
            </a:r>
            <a:r>
              <a:rPr lang="en-US" dirty="0"/>
              <a:t>39 long-term stations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25000"/>
                <a:lumOff val="75000"/>
              </a:schemeClr>
            </a:solidFill>
            <a:ln w="9525" cap="flat" cmpd="sng" algn="ctr">
              <a:solidFill>
                <a:schemeClr val="tx1"/>
              </a:solidFill>
              <a:round/>
            </a:ln>
            <a:effectLst/>
          </c:spPr>
          <c:invertIfNegative val="0"/>
          <c:cat>
            <c:numRef>
              <c:f>'1-2-3-4-summary'!$A$2:$A$104</c:f>
              <c:numCache>
                <c:formatCode>General</c:formatCode>
                <c:ptCount val="103"/>
                <c:pt idx="0">
                  <c:v>1916</c:v>
                </c:pt>
                <c:pt idx="1">
                  <c:v>1917</c:v>
                </c:pt>
                <c:pt idx="2">
                  <c:v>1918</c:v>
                </c:pt>
                <c:pt idx="3">
                  <c:v>1919</c:v>
                </c:pt>
                <c:pt idx="4">
                  <c:v>1920</c:v>
                </c:pt>
                <c:pt idx="5">
                  <c:v>1921</c:v>
                </c:pt>
                <c:pt idx="6">
                  <c:v>1922</c:v>
                </c:pt>
                <c:pt idx="7">
                  <c:v>1923</c:v>
                </c:pt>
                <c:pt idx="8">
                  <c:v>1924</c:v>
                </c:pt>
                <c:pt idx="9">
                  <c:v>1925</c:v>
                </c:pt>
                <c:pt idx="10">
                  <c:v>1926</c:v>
                </c:pt>
                <c:pt idx="11">
                  <c:v>1927</c:v>
                </c:pt>
                <c:pt idx="12">
                  <c:v>1928</c:v>
                </c:pt>
                <c:pt idx="13">
                  <c:v>1929</c:v>
                </c:pt>
                <c:pt idx="14">
                  <c:v>1930</c:v>
                </c:pt>
                <c:pt idx="15">
                  <c:v>1931</c:v>
                </c:pt>
                <c:pt idx="16">
                  <c:v>1932</c:v>
                </c:pt>
                <c:pt idx="17">
                  <c:v>1933</c:v>
                </c:pt>
                <c:pt idx="18">
                  <c:v>1934</c:v>
                </c:pt>
                <c:pt idx="19">
                  <c:v>1935</c:v>
                </c:pt>
                <c:pt idx="20">
                  <c:v>1936</c:v>
                </c:pt>
                <c:pt idx="21">
                  <c:v>1937</c:v>
                </c:pt>
                <c:pt idx="22">
                  <c:v>1938</c:v>
                </c:pt>
                <c:pt idx="23">
                  <c:v>1939</c:v>
                </c:pt>
                <c:pt idx="24">
                  <c:v>1940</c:v>
                </c:pt>
                <c:pt idx="25">
                  <c:v>1941</c:v>
                </c:pt>
                <c:pt idx="26">
                  <c:v>1942</c:v>
                </c:pt>
                <c:pt idx="27">
                  <c:v>1943</c:v>
                </c:pt>
                <c:pt idx="28">
                  <c:v>1944</c:v>
                </c:pt>
                <c:pt idx="29">
                  <c:v>1945</c:v>
                </c:pt>
                <c:pt idx="30">
                  <c:v>1946</c:v>
                </c:pt>
                <c:pt idx="31">
                  <c:v>1947</c:v>
                </c:pt>
                <c:pt idx="32">
                  <c:v>1948</c:v>
                </c:pt>
                <c:pt idx="33">
                  <c:v>1949</c:v>
                </c:pt>
                <c:pt idx="34">
                  <c:v>1950</c:v>
                </c:pt>
                <c:pt idx="35">
                  <c:v>1951</c:v>
                </c:pt>
                <c:pt idx="36">
                  <c:v>1952</c:v>
                </c:pt>
                <c:pt idx="37">
                  <c:v>1953</c:v>
                </c:pt>
                <c:pt idx="38">
                  <c:v>1954</c:v>
                </c:pt>
                <c:pt idx="39">
                  <c:v>1955</c:v>
                </c:pt>
                <c:pt idx="40">
                  <c:v>1956</c:v>
                </c:pt>
                <c:pt idx="41">
                  <c:v>1957</c:v>
                </c:pt>
                <c:pt idx="42">
                  <c:v>1958</c:v>
                </c:pt>
                <c:pt idx="43">
                  <c:v>1959</c:v>
                </c:pt>
                <c:pt idx="44">
                  <c:v>1960</c:v>
                </c:pt>
                <c:pt idx="45">
                  <c:v>1961</c:v>
                </c:pt>
                <c:pt idx="46">
                  <c:v>1962</c:v>
                </c:pt>
                <c:pt idx="47">
                  <c:v>1963</c:v>
                </c:pt>
                <c:pt idx="48">
                  <c:v>1964</c:v>
                </c:pt>
                <c:pt idx="49">
                  <c:v>1965</c:v>
                </c:pt>
                <c:pt idx="50">
                  <c:v>1966</c:v>
                </c:pt>
                <c:pt idx="51">
                  <c:v>1967</c:v>
                </c:pt>
                <c:pt idx="52">
                  <c:v>1968</c:v>
                </c:pt>
                <c:pt idx="53">
                  <c:v>1969</c:v>
                </c:pt>
                <c:pt idx="54">
                  <c:v>1970</c:v>
                </c:pt>
                <c:pt idx="55">
                  <c:v>1971</c:v>
                </c:pt>
                <c:pt idx="56">
                  <c:v>1972</c:v>
                </c:pt>
                <c:pt idx="57">
                  <c:v>1973</c:v>
                </c:pt>
                <c:pt idx="58">
                  <c:v>1974</c:v>
                </c:pt>
                <c:pt idx="59">
                  <c:v>1975</c:v>
                </c:pt>
                <c:pt idx="60">
                  <c:v>1976</c:v>
                </c:pt>
                <c:pt idx="61">
                  <c:v>1977</c:v>
                </c:pt>
                <c:pt idx="62">
                  <c:v>1978</c:v>
                </c:pt>
                <c:pt idx="63">
                  <c:v>1979</c:v>
                </c:pt>
                <c:pt idx="64">
                  <c:v>1980</c:v>
                </c:pt>
                <c:pt idx="65">
                  <c:v>1981</c:v>
                </c:pt>
                <c:pt idx="66">
                  <c:v>1982</c:v>
                </c:pt>
                <c:pt idx="67">
                  <c:v>1983</c:v>
                </c:pt>
                <c:pt idx="68">
                  <c:v>1984</c:v>
                </c:pt>
                <c:pt idx="69">
                  <c:v>1985</c:v>
                </c:pt>
                <c:pt idx="70">
                  <c:v>1986</c:v>
                </c:pt>
                <c:pt idx="71">
                  <c:v>1987</c:v>
                </c:pt>
                <c:pt idx="72">
                  <c:v>1988</c:v>
                </c:pt>
                <c:pt idx="73">
                  <c:v>1989</c:v>
                </c:pt>
                <c:pt idx="74">
                  <c:v>1990</c:v>
                </c:pt>
                <c:pt idx="75">
                  <c:v>1991</c:v>
                </c:pt>
                <c:pt idx="76">
                  <c:v>1992</c:v>
                </c:pt>
                <c:pt idx="77">
                  <c:v>1993</c:v>
                </c:pt>
                <c:pt idx="78">
                  <c:v>1994</c:v>
                </c:pt>
                <c:pt idx="79">
                  <c:v>1995</c:v>
                </c:pt>
                <c:pt idx="80">
                  <c:v>1996</c:v>
                </c:pt>
                <c:pt idx="81">
                  <c:v>1997</c:v>
                </c:pt>
                <c:pt idx="82">
                  <c:v>1998</c:v>
                </c:pt>
                <c:pt idx="83">
                  <c:v>1999</c:v>
                </c:pt>
                <c:pt idx="84">
                  <c:v>2000</c:v>
                </c:pt>
                <c:pt idx="85">
                  <c:v>2001</c:v>
                </c:pt>
                <c:pt idx="86">
                  <c:v>2002</c:v>
                </c:pt>
                <c:pt idx="87">
                  <c:v>2003</c:v>
                </c:pt>
                <c:pt idx="88">
                  <c:v>2004</c:v>
                </c:pt>
                <c:pt idx="89">
                  <c:v>2005</c:v>
                </c:pt>
                <c:pt idx="90">
                  <c:v>2006</c:v>
                </c:pt>
                <c:pt idx="91">
                  <c:v>2007</c:v>
                </c:pt>
                <c:pt idx="92">
                  <c:v>2008</c:v>
                </c:pt>
                <c:pt idx="93">
                  <c:v>2009</c:v>
                </c:pt>
                <c:pt idx="94">
                  <c:v>2010</c:v>
                </c:pt>
                <c:pt idx="95">
                  <c:v>2011</c:v>
                </c:pt>
                <c:pt idx="96">
                  <c:v>2012</c:v>
                </c:pt>
                <c:pt idx="97">
                  <c:v>2013</c:v>
                </c:pt>
                <c:pt idx="98">
                  <c:v>2014</c:v>
                </c:pt>
                <c:pt idx="99">
                  <c:v>2015</c:v>
                </c:pt>
                <c:pt idx="100">
                  <c:v>2016</c:v>
                </c:pt>
                <c:pt idx="101">
                  <c:v>2017</c:v>
                </c:pt>
                <c:pt idx="102">
                  <c:v>2018</c:v>
                </c:pt>
              </c:numCache>
            </c:numRef>
          </c:cat>
          <c:val>
            <c:numRef>
              <c:f>'1-2-3-4-summary'!$C$2:$C$104</c:f>
              <c:numCache>
                <c:formatCode>General</c:formatCode>
                <c:ptCount val="103"/>
                <c:pt idx="0">
                  <c:v>182</c:v>
                </c:pt>
                <c:pt idx="1">
                  <c:v>132</c:v>
                </c:pt>
                <c:pt idx="2">
                  <c:v>171</c:v>
                </c:pt>
                <c:pt idx="3">
                  <c:v>177</c:v>
                </c:pt>
                <c:pt idx="4">
                  <c:v>188</c:v>
                </c:pt>
                <c:pt idx="5">
                  <c:v>156</c:v>
                </c:pt>
                <c:pt idx="6">
                  <c:v>138</c:v>
                </c:pt>
                <c:pt idx="7">
                  <c:v>150</c:v>
                </c:pt>
                <c:pt idx="8">
                  <c:v>208</c:v>
                </c:pt>
                <c:pt idx="9">
                  <c:v>182</c:v>
                </c:pt>
                <c:pt idx="10">
                  <c:v>191</c:v>
                </c:pt>
                <c:pt idx="11">
                  <c:v>121</c:v>
                </c:pt>
                <c:pt idx="12">
                  <c:v>214</c:v>
                </c:pt>
                <c:pt idx="13">
                  <c:v>120</c:v>
                </c:pt>
                <c:pt idx="14">
                  <c:v>175</c:v>
                </c:pt>
                <c:pt idx="15">
                  <c:v>146</c:v>
                </c:pt>
                <c:pt idx="16">
                  <c:v>134</c:v>
                </c:pt>
                <c:pt idx="17">
                  <c:v>171</c:v>
                </c:pt>
                <c:pt idx="18">
                  <c:v>161</c:v>
                </c:pt>
                <c:pt idx="19">
                  <c:v>187</c:v>
                </c:pt>
                <c:pt idx="20">
                  <c:v>111</c:v>
                </c:pt>
                <c:pt idx="21">
                  <c:v>184</c:v>
                </c:pt>
                <c:pt idx="22">
                  <c:v>217</c:v>
                </c:pt>
                <c:pt idx="23">
                  <c:v>145</c:v>
                </c:pt>
                <c:pt idx="24">
                  <c:v>186</c:v>
                </c:pt>
                <c:pt idx="25">
                  <c:v>203</c:v>
                </c:pt>
                <c:pt idx="26">
                  <c:v>248</c:v>
                </c:pt>
                <c:pt idx="27">
                  <c:v>204</c:v>
                </c:pt>
                <c:pt idx="28">
                  <c:v>240</c:v>
                </c:pt>
                <c:pt idx="29">
                  <c:v>188</c:v>
                </c:pt>
                <c:pt idx="30">
                  <c:v>218</c:v>
                </c:pt>
                <c:pt idx="31">
                  <c:v>162</c:v>
                </c:pt>
                <c:pt idx="32">
                  <c:v>170</c:v>
                </c:pt>
                <c:pt idx="33">
                  <c:v>214</c:v>
                </c:pt>
                <c:pt idx="34">
                  <c:v>179</c:v>
                </c:pt>
                <c:pt idx="35">
                  <c:v>206</c:v>
                </c:pt>
                <c:pt idx="36">
                  <c:v>194</c:v>
                </c:pt>
                <c:pt idx="37">
                  <c:v>308</c:v>
                </c:pt>
                <c:pt idx="38">
                  <c:v>178</c:v>
                </c:pt>
                <c:pt idx="39">
                  <c:v>163</c:v>
                </c:pt>
                <c:pt idx="40">
                  <c:v>179</c:v>
                </c:pt>
                <c:pt idx="41">
                  <c:v>238</c:v>
                </c:pt>
                <c:pt idx="42">
                  <c:v>118</c:v>
                </c:pt>
                <c:pt idx="43">
                  <c:v>211</c:v>
                </c:pt>
                <c:pt idx="44">
                  <c:v>209</c:v>
                </c:pt>
                <c:pt idx="45">
                  <c:v>169</c:v>
                </c:pt>
                <c:pt idx="46">
                  <c:v>231</c:v>
                </c:pt>
                <c:pt idx="47">
                  <c:v>178</c:v>
                </c:pt>
                <c:pt idx="48">
                  <c:v>199</c:v>
                </c:pt>
                <c:pt idx="49">
                  <c:v>253</c:v>
                </c:pt>
                <c:pt idx="50">
                  <c:v>203</c:v>
                </c:pt>
                <c:pt idx="51">
                  <c:v>139</c:v>
                </c:pt>
                <c:pt idx="52">
                  <c:v>255</c:v>
                </c:pt>
                <c:pt idx="53">
                  <c:v>170</c:v>
                </c:pt>
                <c:pt idx="54">
                  <c:v>234</c:v>
                </c:pt>
                <c:pt idx="55">
                  <c:v>241</c:v>
                </c:pt>
                <c:pt idx="56">
                  <c:v>205</c:v>
                </c:pt>
                <c:pt idx="57">
                  <c:v>220</c:v>
                </c:pt>
                <c:pt idx="58">
                  <c:v>158</c:v>
                </c:pt>
                <c:pt idx="59">
                  <c:v>211</c:v>
                </c:pt>
                <c:pt idx="60">
                  <c:v>88</c:v>
                </c:pt>
                <c:pt idx="61">
                  <c:v>269</c:v>
                </c:pt>
                <c:pt idx="62">
                  <c:v>198</c:v>
                </c:pt>
                <c:pt idx="63">
                  <c:v>225</c:v>
                </c:pt>
                <c:pt idx="64">
                  <c:v>137</c:v>
                </c:pt>
                <c:pt idx="65">
                  <c:v>210</c:v>
                </c:pt>
                <c:pt idx="66">
                  <c:v>239</c:v>
                </c:pt>
                <c:pt idx="67">
                  <c:v>233</c:v>
                </c:pt>
                <c:pt idx="68">
                  <c:v>269</c:v>
                </c:pt>
                <c:pt idx="69">
                  <c:v>258</c:v>
                </c:pt>
                <c:pt idx="70">
                  <c:v>269</c:v>
                </c:pt>
                <c:pt idx="71">
                  <c:v>156</c:v>
                </c:pt>
                <c:pt idx="72">
                  <c:v>155</c:v>
                </c:pt>
                <c:pt idx="73">
                  <c:v>152</c:v>
                </c:pt>
                <c:pt idx="74">
                  <c:v>235</c:v>
                </c:pt>
                <c:pt idx="75">
                  <c:v>291</c:v>
                </c:pt>
                <c:pt idx="76">
                  <c:v>186</c:v>
                </c:pt>
                <c:pt idx="77">
                  <c:v>252</c:v>
                </c:pt>
                <c:pt idx="78">
                  <c:v>212</c:v>
                </c:pt>
                <c:pt idx="79">
                  <c:v>229</c:v>
                </c:pt>
                <c:pt idx="80">
                  <c:v>200</c:v>
                </c:pt>
                <c:pt idx="81">
                  <c:v>175</c:v>
                </c:pt>
                <c:pt idx="82">
                  <c:v>257</c:v>
                </c:pt>
                <c:pt idx="83">
                  <c:v>261</c:v>
                </c:pt>
                <c:pt idx="84">
                  <c:v>204</c:v>
                </c:pt>
                <c:pt idx="85">
                  <c:v>253</c:v>
                </c:pt>
                <c:pt idx="86">
                  <c:v>247</c:v>
                </c:pt>
                <c:pt idx="87">
                  <c:v>153</c:v>
                </c:pt>
                <c:pt idx="88">
                  <c:v>251</c:v>
                </c:pt>
                <c:pt idx="89">
                  <c:v>242</c:v>
                </c:pt>
                <c:pt idx="90">
                  <c:v>157</c:v>
                </c:pt>
                <c:pt idx="91">
                  <c:v>253</c:v>
                </c:pt>
                <c:pt idx="92">
                  <c:v>215</c:v>
                </c:pt>
                <c:pt idx="93">
                  <c:v>160</c:v>
                </c:pt>
                <c:pt idx="94">
                  <c:v>296</c:v>
                </c:pt>
                <c:pt idx="95">
                  <c:v>175</c:v>
                </c:pt>
                <c:pt idx="96">
                  <c:v>232</c:v>
                </c:pt>
                <c:pt idx="97">
                  <c:v>199</c:v>
                </c:pt>
                <c:pt idx="98">
                  <c:v>215</c:v>
                </c:pt>
                <c:pt idx="99">
                  <c:v>275</c:v>
                </c:pt>
                <c:pt idx="100">
                  <c:v>275</c:v>
                </c:pt>
                <c:pt idx="101">
                  <c:v>242</c:v>
                </c:pt>
                <c:pt idx="102">
                  <c:v>257</c:v>
                </c:pt>
              </c:numCache>
            </c:numRef>
          </c:val>
          <c:extLst>
            <c:ext xmlns:c16="http://schemas.microsoft.com/office/drawing/2014/chart" uri="{C3380CC4-5D6E-409C-BE32-E72D297353CC}">
              <c16:uniqueId val="{00000000-310E-4366-A135-731FEED19DF1}"/>
            </c:ext>
          </c:extLst>
        </c:ser>
        <c:dLbls>
          <c:showLegendKey val="0"/>
          <c:showVal val="0"/>
          <c:showCatName val="0"/>
          <c:showSerName val="0"/>
          <c:showPercent val="0"/>
          <c:showBubbleSize val="0"/>
        </c:dLbls>
        <c:gapWidth val="0"/>
        <c:overlap val="100"/>
        <c:axId val="204902408"/>
        <c:axId val="201918200"/>
      </c:barChart>
      <c:catAx>
        <c:axId val="20490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01918200"/>
        <c:crosses val="autoZero"/>
        <c:auto val="1"/>
        <c:lblAlgn val="ctr"/>
        <c:lblOffset val="100"/>
        <c:noMultiLvlLbl val="0"/>
      </c:catAx>
      <c:valAx>
        <c:axId val="201918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04902408"/>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Census of 4-inch </a:t>
            </a:r>
            <a:r>
              <a:rPr lang="en-US" dirty="0" err="1"/>
              <a:t>precip</a:t>
            </a:r>
            <a:r>
              <a:rPr lang="en-US" dirty="0"/>
              <a:t> days by year at 39</a:t>
            </a:r>
            <a:r>
              <a:rPr lang="en-US" baseline="0" dirty="0"/>
              <a:t> long-term</a:t>
            </a:r>
            <a:r>
              <a:rPr lang="en-US" dirty="0"/>
              <a:t> stations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3.5277427338157315E-2"/>
          <c:y val="0.11288361175117034"/>
          <c:w val="0.94998960765263463"/>
          <c:h val="0.7787394936482418"/>
        </c:manualLayout>
      </c:layout>
      <c:barChart>
        <c:barDir val="col"/>
        <c:grouping val="clustered"/>
        <c:varyColors val="0"/>
        <c:ser>
          <c:idx val="0"/>
          <c:order val="0"/>
          <c:spPr>
            <a:solidFill>
              <a:schemeClr val="tx1">
                <a:lumMod val="25000"/>
                <a:lumOff val="75000"/>
              </a:schemeClr>
            </a:solidFill>
            <a:ln w="9525" cap="flat" cmpd="sng" algn="ctr">
              <a:solidFill>
                <a:schemeClr val="tx1"/>
              </a:solidFill>
              <a:round/>
            </a:ln>
            <a:effectLst/>
          </c:spPr>
          <c:invertIfNegative val="0"/>
          <c:cat>
            <c:numRef>
              <c:f>'1-2-3-4-summary'!$A$2:$A$104</c:f>
              <c:numCache>
                <c:formatCode>General</c:formatCode>
                <c:ptCount val="103"/>
                <c:pt idx="0">
                  <c:v>1916</c:v>
                </c:pt>
                <c:pt idx="1">
                  <c:v>1917</c:v>
                </c:pt>
                <c:pt idx="2">
                  <c:v>1918</c:v>
                </c:pt>
                <c:pt idx="3">
                  <c:v>1919</c:v>
                </c:pt>
                <c:pt idx="4">
                  <c:v>1920</c:v>
                </c:pt>
                <c:pt idx="5">
                  <c:v>1921</c:v>
                </c:pt>
                <c:pt idx="6">
                  <c:v>1922</c:v>
                </c:pt>
                <c:pt idx="7">
                  <c:v>1923</c:v>
                </c:pt>
                <c:pt idx="8">
                  <c:v>1924</c:v>
                </c:pt>
                <c:pt idx="9">
                  <c:v>1925</c:v>
                </c:pt>
                <c:pt idx="10">
                  <c:v>1926</c:v>
                </c:pt>
                <c:pt idx="11">
                  <c:v>1927</c:v>
                </c:pt>
                <c:pt idx="12">
                  <c:v>1928</c:v>
                </c:pt>
                <c:pt idx="13">
                  <c:v>1929</c:v>
                </c:pt>
                <c:pt idx="14">
                  <c:v>1930</c:v>
                </c:pt>
                <c:pt idx="15">
                  <c:v>1931</c:v>
                </c:pt>
                <c:pt idx="16">
                  <c:v>1932</c:v>
                </c:pt>
                <c:pt idx="17">
                  <c:v>1933</c:v>
                </c:pt>
                <c:pt idx="18">
                  <c:v>1934</c:v>
                </c:pt>
                <c:pt idx="19">
                  <c:v>1935</c:v>
                </c:pt>
                <c:pt idx="20">
                  <c:v>1936</c:v>
                </c:pt>
                <c:pt idx="21">
                  <c:v>1937</c:v>
                </c:pt>
                <c:pt idx="22">
                  <c:v>1938</c:v>
                </c:pt>
                <c:pt idx="23">
                  <c:v>1939</c:v>
                </c:pt>
                <c:pt idx="24">
                  <c:v>1940</c:v>
                </c:pt>
                <c:pt idx="25">
                  <c:v>1941</c:v>
                </c:pt>
                <c:pt idx="26">
                  <c:v>1942</c:v>
                </c:pt>
                <c:pt idx="27">
                  <c:v>1943</c:v>
                </c:pt>
                <c:pt idx="28">
                  <c:v>1944</c:v>
                </c:pt>
                <c:pt idx="29">
                  <c:v>1945</c:v>
                </c:pt>
                <c:pt idx="30">
                  <c:v>1946</c:v>
                </c:pt>
                <c:pt idx="31">
                  <c:v>1947</c:v>
                </c:pt>
                <c:pt idx="32">
                  <c:v>1948</c:v>
                </c:pt>
                <c:pt idx="33">
                  <c:v>1949</c:v>
                </c:pt>
                <c:pt idx="34">
                  <c:v>1950</c:v>
                </c:pt>
                <c:pt idx="35">
                  <c:v>1951</c:v>
                </c:pt>
                <c:pt idx="36">
                  <c:v>1952</c:v>
                </c:pt>
                <c:pt idx="37">
                  <c:v>1953</c:v>
                </c:pt>
                <c:pt idx="38">
                  <c:v>1954</c:v>
                </c:pt>
                <c:pt idx="39">
                  <c:v>1955</c:v>
                </c:pt>
                <c:pt idx="40">
                  <c:v>1956</c:v>
                </c:pt>
                <c:pt idx="41">
                  <c:v>1957</c:v>
                </c:pt>
                <c:pt idx="42">
                  <c:v>1958</c:v>
                </c:pt>
                <c:pt idx="43">
                  <c:v>1959</c:v>
                </c:pt>
                <c:pt idx="44">
                  <c:v>1960</c:v>
                </c:pt>
                <c:pt idx="45">
                  <c:v>1961</c:v>
                </c:pt>
                <c:pt idx="46">
                  <c:v>1962</c:v>
                </c:pt>
                <c:pt idx="47">
                  <c:v>1963</c:v>
                </c:pt>
                <c:pt idx="48">
                  <c:v>1964</c:v>
                </c:pt>
                <c:pt idx="49">
                  <c:v>1965</c:v>
                </c:pt>
                <c:pt idx="50">
                  <c:v>1966</c:v>
                </c:pt>
                <c:pt idx="51">
                  <c:v>1967</c:v>
                </c:pt>
                <c:pt idx="52">
                  <c:v>1968</c:v>
                </c:pt>
                <c:pt idx="53">
                  <c:v>1969</c:v>
                </c:pt>
                <c:pt idx="54">
                  <c:v>1970</c:v>
                </c:pt>
                <c:pt idx="55">
                  <c:v>1971</c:v>
                </c:pt>
                <c:pt idx="56">
                  <c:v>1972</c:v>
                </c:pt>
                <c:pt idx="57">
                  <c:v>1973</c:v>
                </c:pt>
                <c:pt idx="58">
                  <c:v>1974</c:v>
                </c:pt>
                <c:pt idx="59">
                  <c:v>1975</c:v>
                </c:pt>
                <c:pt idx="60">
                  <c:v>1976</c:v>
                </c:pt>
                <c:pt idx="61">
                  <c:v>1977</c:v>
                </c:pt>
                <c:pt idx="62">
                  <c:v>1978</c:v>
                </c:pt>
                <c:pt idx="63">
                  <c:v>1979</c:v>
                </c:pt>
                <c:pt idx="64">
                  <c:v>1980</c:v>
                </c:pt>
                <c:pt idx="65">
                  <c:v>1981</c:v>
                </c:pt>
                <c:pt idx="66">
                  <c:v>1982</c:v>
                </c:pt>
                <c:pt idx="67">
                  <c:v>1983</c:v>
                </c:pt>
                <c:pt idx="68">
                  <c:v>1984</c:v>
                </c:pt>
                <c:pt idx="69">
                  <c:v>1985</c:v>
                </c:pt>
                <c:pt idx="70">
                  <c:v>1986</c:v>
                </c:pt>
                <c:pt idx="71">
                  <c:v>1987</c:v>
                </c:pt>
                <c:pt idx="72">
                  <c:v>1988</c:v>
                </c:pt>
                <c:pt idx="73">
                  <c:v>1989</c:v>
                </c:pt>
                <c:pt idx="74">
                  <c:v>1990</c:v>
                </c:pt>
                <c:pt idx="75">
                  <c:v>1991</c:v>
                </c:pt>
                <c:pt idx="76">
                  <c:v>1992</c:v>
                </c:pt>
                <c:pt idx="77">
                  <c:v>1993</c:v>
                </c:pt>
                <c:pt idx="78">
                  <c:v>1994</c:v>
                </c:pt>
                <c:pt idx="79">
                  <c:v>1995</c:v>
                </c:pt>
                <c:pt idx="80">
                  <c:v>1996</c:v>
                </c:pt>
                <c:pt idx="81">
                  <c:v>1997</c:v>
                </c:pt>
                <c:pt idx="82">
                  <c:v>1998</c:v>
                </c:pt>
                <c:pt idx="83">
                  <c:v>1999</c:v>
                </c:pt>
                <c:pt idx="84">
                  <c:v>2000</c:v>
                </c:pt>
                <c:pt idx="85">
                  <c:v>2001</c:v>
                </c:pt>
                <c:pt idx="86">
                  <c:v>2002</c:v>
                </c:pt>
                <c:pt idx="87">
                  <c:v>2003</c:v>
                </c:pt>
                <c:pt idx="88">
                  <c:v>2004</c:v>
                </c:pt>
                <c:pt idx="89">
                  <c:v>2005</c:v>
                </c:pt>
                <c:pt idx="90">
                  <c:v>2006</c:v>
                </c:pt>
                <c:pt idx="91">
                  <c:v>2007</c:v>
                </c:pt>
                <c:pt idx="92">
                  <c:v>2008</c:v>
                </c:pt>
                <c:pt idx="93">
                  <c:v>2009</c:v>
                </c:pt>
                <c:pt idx="94">
                  <c:v>2010</c:v>
                </c:pt>
                <c:pt idx="95">
                  <c:v>2011</c:v>
                </c:pt>
                <c:pt idx="96">
                  <c:v>2012</c:v>
                </c:pt>
                <c:pt idx="97">
                  <c:v>2013</c:v>
                </c:pt>
                <c:pt idx="98">
                  <c:v>2014</c:v>
                </c:pt>
                <c:pt idx="99">
                  <c:v>2015</c:v>
                </c:pt>
                <c:pt idx="100">
                  <c:v>2016</c:v>
                </c:pt>
                <c:pt idx="101">
                  <c:v>2017</c:v>
                </c:pt>
                <c:pt idx="102">
                  <c:v>2018</c:v>
                </c:pt>
              </c:numCache>
            </c:numRef>
          </c:cat>
          <c:val>
            <c:numRef>
              <c:f>'1-2-3-4-summary'!$F$2:$F$104</c:f>
              <c:numCache>
                <c:formatCode>General</c:formatCode>
                <c:ptCount val="103"/>
                <c:pt idx="0">
                  <c:v>1</c:v>
                </c:pt>
                <c:pt idx="3">
                  <c:v>2</c:v>
                </c:pt>
                <c:pt idx="4">
                  <c:v>2</c:v>
                </c:pt>
                <c:pt idx="5">
                  <c:v>1</c:v>
                </c:pt>
                <c:pt idx="6">
                  <c:v>1</c:v>
                </c:pt>
                <c:pt idx="8">
                  <c:v>2</c:v>
                </c:pt>
                <c:pt idx="9">
                  <c:v>1</c:v>
                </c:pt>
                <c:pt idx="10">
                  <c:v>4</c:v>
                </c:pt>
                <c:pt idx="13">
                  <c:v>2</c:v>
                </c:pt>
                <c:pt idx="14">
                  <c:v>1</c:v>
                </c:pt>
                <c:pt idx="17">
                  <c:v>1</c:v>
                </c:pt>
                <c:pt idx="19">
                  <c:v>3</c:v>
                </c:pt>
                <c:pt idx="21">
                  <c:v>3</c:v>
                </c:pt>
                <c:pt idx="23">
                  <c:v>1</c:v>
                </c:pt>
                <c:pt idx="25">
                  <c:v>3</c:v>
                </c:pt>
                <c:pt idx="26">
                  <c:v>3</c:v>
                </c:pt>
                <c:pt idx="27">
                  <c:v>3</c:v>
                </c:pt>
                <c:pt idx="28">
                  <c:v>5</c:v>
                </c:pt>
                <c:pt idx="29">
                  <c:v>1</c:v>
                </c:pt>
                <c:pt idx="30">
                  <c:v>2</c:v>
                </c:pt>
                <c:pt idx="32">
                  <c:v>1</c:v>
                </c:pt>
                <c:pt idx="33">
                  <c:v>3</c:v>
                </c:pt>
                <c:pt idx="34">
                  <c:v>3</c:v>
                </c:pt>
                <c:pt idx="35">
                  <c:v>1</c:v>
                </c:pt>
                <c:pt idx="36">
                  <c:v>2</c:v>
                </c:pt>
                <c:pt idx="37">
                  <c:v>3</c:v>
                </c:pt>
                <c:pt idx="38">
                  <c:v>5</c:v>
                </c:pt>
                <c:pt idx="39">
                  <c:v>3</c:v>
                </c:pt>
                <c:pt idx="40">
                  <c:v>3</c:v>
                </c:pt>
                <c:pt idx="41">
                  <c:v>5</c:v>
                </c:pt>
                <c:pt idx="42">
                  <c:v>3</c:v>
                </c:pt>
                <c:pt idx="43">
                  <c:v>2</c:v>
                </c:pt>
                <c:pt idx="44">
                  <c:v>1</c:v>
                </c:pt>
                <c:pt idx="46">
                  <c:v>5</c:v>
                </c:pt>
                <c:pt idx="47">
                  <c:v>3</c:v>
                </c:pt>
                <c:pt idx="48">
                  <c:v>1</c:v>
                </c:pt>
                <c:pt idx="52">
                  <c:v>1</c:v>
                </c:pt>
                <c:pt idx="54">
                  <c:v>1</c:v>
                </c:pt>
                <c:pt idx="55">
                  <c:v>2</c:v>
                </c:pt>
                <c:pt idx="56">
                  <c:v>2</c:v>
                </c:pt>
                <c:pt idx="57">
                  <c:v>3</c:v>
                </c:pt>
                <c:pt idx="58">
                  <c:v>2</c:v>
                </c:pt>
                <c:pt idx="59">
                  <c:v>2</c:v>
                </c:pt>
                <c:pt idx="61">
                  <c:v>3</c:v>
                </c:pt>
                <c:pt idx="62">
                  <c:v>5</c:v>
                </c:pt>
                <c:pt idx="65">
                  <c:v>4</c:v>
                </c:pt>
                <c:pt idx="67">
                  <c:v>4</c:v>
                </c:pt>
                <c:pt idx="69">
                  <c:v>1</c:v>
                </c:pt>
                <c:pt idx="70">
                  <c:v>5</c:v>
                </c:pt>
                <c:pt idx="71">
                  <c:v>3</c:v>
                </c:pt>
                <c:pt idx="73">
                  <c:v>3</c:v>
                </c:pt>
                <c:pt idx="74">
                  <c:v>5</c:v>
                </c:pt>
                <c:pt idx="75">
                  <c:v>1</c:v>
                </c:pt>
                <c:pt idx="76">
                  <c:v>2</c:v>
                </c:pt>
                <c:pt idx="77">
                  <c:v>6</c:v>
                </c:pt>
                <c:pt idx="78">
                  <c:v>7</c:v>
                </c:pt>
                <c:pt idx="79">
                  <c:v>2</c:v>
                </c:pt>
                <c:pt idx="80">
                  <c:v>3</c:v>
                </c:pt>
                <c:pt idx="82">
                  <c:v>2</c:v>
                </c:pt>
                <c:pt idx="83">
                  <c:v>2</c:v>
                </c:pt>
                <c:pt idx="84">
                  <c:v>4</c:v>
                </c:pt>
                <c:pt idx="85">
                  <c:v>2</c:v>
                </c:pt>
                <c:pt idx="86">
                  <c:v>5</c:v>
                </c:pt>
                <c:pt idx="88">
                  <c:v>5</c:v>
                </c:pt>
                <c:pt idx="89">
                  <c:v>5</c:v>
                </c:pt>
                <c:pt idx="91">
                  <c:v>5</c:v>
                </c:pt>
                <c:pt idx="92">
                  <c:v>2</c:v>
                </c:pt>
                <c:pt idx="94">
                  <c:v>7</c:v>
                </c:pt>
                <c:pt idx="96">
                  <c:v>7</c:v>
                </c:pt>
                <c:pt idx="97">
                  <c:v>2</c:v>
                </c:pt>
                <c:pt idx="98">
                  <c:v>3</c:v>
                </c:pt>
                <c:pt idx="100">
                  <c:v>15</c:v>
                </c:pt>
                <c:pt idx="101">
                  <c:v>3</c:v>
                </c:pt>
                <c:pt idx="102">
                  <c:v>6</c:v>
                </c:pt>
              </c:numCache>
            </c:numRef>
          </c:val>
          <c:extLst>
            <c:ext xmlns:c16="http://schemas.microsoft.com/office/drawing/2014/chart" uri="{C3380CC4-5D6E-409C-BE32-E72D297353CC}">
              <c16:uniqueId val="{00000000-AC81-4590-923C-0AC86C088AEB}"/>
            </c:ext>
          </c:extLst>
        </c:ser>
        <c:dLbls>
          <c:showLegendKey val="0"/>
          <c:showVal val="0"/>
          <c:showCatName val="0"/>
          <c:showSerName val="0"/>
          <c:showPercent val="0"/>
          <c:showBubbleSize val="0"/>
        </c:dLbls>
        <c:gapWidth val="0"/>
        <c:overlap val="100"/>
        <c:axId val="196224200"/>
        <c:axId val="196225376"/>
      </c:barChart>
      <c:catAx>
        <c:axId val="19622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96225376"/>
        <c:crosses val="autoZero"/>
        <c:auto val="1"/>
        <c:lblAlgn val="ctr"/>
        <c:lblOffset val="100"/>
        <c:noMultiLvlLbl val="0"/>
      </c:catAx>
      <c:valAx>
        <c:axId val="196225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96224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39-station max</a:t>
            </a:r>
            <a:r>
              <a:rPr lang="en-US" sz="2000" b="1" baseline="0" dirty="0"/>
              <a:t> rainfall by year</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38100" cap="rnd">
              <a:solidFill>
                <a:schemeClr val="accent1"/>
              </a:solidFill>
              <a:round/>
            </a:ln>
            <a:effectLst/>
          </c:spPr>
          <c:marker>
            <c:symbol val="circle"/>
            <c:size val="7"/>
            <c:spPr>
              <a:solidFill>
                <a:schemeClr val="accent1">
                  <a:lumMod val="50000"/>
                  <a:lumOff val="50000"/>
                </a:schemeClr>
              </a:solidFill>
              <a:ln w="15875">
                <a:noFill/>
              </a:ln>
              <a:effectLst/>
            </c:spPr>
          </c:marker>
          <c:dPt>
            <c:idx val="52"/>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0-8320-4A90-9F9E-699419EA0FFC}"/>
              </c:ext>
            </c:extLst>
          </c:dPt>
          <c:dPt>
            <c:idx val="71"/>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1-8320-4A90-9F9E-699419EA0FFC}"/>
              </c:ext>
            </c:extLst>
          </c:dPt>
          <c:dPt>
            <c:idx val="74"/>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2-8320-4A90-9F9E-699419EA0FFC}"/>
              </c:ext>
            </c:extLst>
          </c:dPt>
          <c:dPt>
            <c:idx val="79"/>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3-8320-4A90-9F9E-699419EA0FFC}"/>
              </c:ext>
            </c:extLst>
          </c:dPt>
          <c:dPt>
            <c:idx val="85"/>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4-8320-4A90-9F9E-699419EA0FFC}"/>
              </c:ext>
            </c:extLst>
          </c:dPt>
          <c:dPt>
            <c:idx val="89"/>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5-8320-4A90-9F9E-699419EA0FFC}"/>
              </c:ext>
            </c:extLst>
          </c:dPt>
          <c:dPt>
            <c:idx val="96"/>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6-8320-4A90-9F9E-699419EA0FFC}"/>
              </c:ext>
            </c:extLst>
          </c:dPt>
          <c:cat>
            <c:numRef>
              <c:f>'1-2-3-4-summary'!$A$2:$A$104</c:f>
              <c:numCache>
                <c:formatCode>General</c:formatCode>
                <c:ptCount val="103"/>
                <c:pt idx="0">
                  <c:v>1916</c:v>
                </c:pt>
                <c:pt idx="1">
                  <c:v>1917</c:v>
                </c:pt>
                <c:pt idx="2">
                  <c:v>1918</c:v>
                </c:pt>
                <c:pt idx="3">
                  <c:v>1919</c:v>
                </c:pt>
                <c:pt idx="4">
                  <c:v>1920</c:v>
                </c:pt>
                <c:pt idx="5">
                  <c:v>1921</c:v>
                </c:pt>
                <c:pt idx="6">
                  <c:v>1922</c:v>
                </c:pt>
                <c:pt idx="7">
                  <c:v>1923</c:v>
                </c:pt>
                <c:pt idx="8">
                  <c:v>1924</c:v>
                </c:pt>
                <c:pt idx="9">
                  <c:v>1925</c:v>
                </c:pt>
                <c:pt idx="10">
                  <c:v>1926</c:v>
                </c:pt>
                <c:pt idx="11">
                  <c:v>1927</c:v>
                </c:pt>
                <c:pt idx="12">
                  <c:v>1928</c:v>
                </c:pt>
                <c:pt idx="13">
                  <c:v>1929</c:v>
                </c:pt>
                <c:pt idx="14">
                  <c:v>1930</c:v>
                </c:pt>
                <c:pt idx="15">
                  <c:v>1931</c:v>
                </c:pt>
                <c:pt idx="16">
                  <c:v>1932</c:v>
                </c:pt>
                <c:pt idx="17">
                  <c:v>1933</c:v>
                </c:pt>
                <c:pt idx="18">
                  <c:v>1934</c:v>
                </c:pt>
                <c:pt idx="19">
                  <c:v>1935</c:v>
                </c:pt>
                <c:pt idx="20">
                  <c:v>1936</c:v>
                </c:pt>
                <c:pt idx="21">
                  <c:v>1937</c:v>
                </c:pt>
                <c:pt idx="22">
                  <c:v>1938</c:v>
                </c:pt>
                <c:pt idx="23">
                  <c:v>1939</c:v>
                </c:pt>
                <c:pt idx="24">
                  <c:v>1940</c:v>
                </c:pt>
                <c:pt idx="25">
                  <c:v>1941</c:v>
                </c:pt>
                <c:pt idx="26">
                  <c:v>1942</c:v>
                </c:pt>
                <c:pt idx="27">
                  <c:v>1943</c:v>
                </c:pt>
                <c:pt idx="28">
                  <c:v>1944</c:v>
                </c:pt>
                <c:pt idx="29">
                  <c:v>1945</c:v>
                </c:pt>
                <c:pt idx="30">
                  <c:v>1946</c:v>
                </c:pt>
                <c:pt idx="31">
                  <c:v>1947</c:v>
                </c:pt>
                <c:pt idx="32">
                  <c:v>1948</c:v>
                </c:pt>
                <c:pt idx="33">
                  <c:v>1949</c:v>
                </c:pt>
                <c:pt idx="34">
                  <c:v>1950</c:v>
                </c:pt>
                <c:pt idx="35">
                  <c:v>1951</c:v>
                </c:pt>
                <c:pt idx="36">
                  <c:v>1952</c:v>
                </c:pt>
                <c:pt idx="37">
                  <c:v>1953</c:v>
                </c:pt>
                <c:pt idx="38">
                  <c:v>1954</c:v>
                </c:pt>
                <c:pt idx="39">
                  <c:v>1955</c:v>
                </c:pt>
                <c:pt idx="40">
                  <c:v>1956</c:v>
                </c:pt>
                <c:pt idx="41">
                  <c:v>1957</c:v>
                </c:pt>
                <c:pt idx="42">
                  <c:v>1958</c:v>
                </c:pt>
                <c:pt idx="43">
                  <c:v>1959</c:v>
                </c:pt>
                <c:pt idx="44">
                  <c:v>1960</c:v>
                </c:pt>
                <c:pt idx="45">
                  <c:v>1961</c:v>
                </c:pt>
                <c:pt idx="46">
                  <c:v>1962</c:v>
                </c:pt>
                <c:pt idx="47">
                  <c:v>1963</c:v>
                </c:pt>
                <c:pt idx="48">
                  <c:v>1964</c:v>
                </c:pt>
                <c:pt idx="49">
                  <c:v>1965</c:v>
                </c:pt>
                <c:pt idx="50">
                  <c:v>1966</c:v>
                </c:pt>
                <c:pt idx="51">
                  <c:v>1967</c:v>
                </c:pt>
                <c:pt idx="52">
                  <c:v>1968</c:v>
                </c:pt>
                <c:pt idx="53">
                  <c:v>1969</c:v>
                </c:pt>
                <c:pt idx="54">
                  <c:v>1970</c:v>
                </c:pt>
                <c:pt idx="55">
                  <c:v>1971</c:v>
                </c:pt>
                <c:pt idx="56">
                  <c:v>1972</c:v>
                </c:pt>
                <c:pt idx="57">
                  <c:v>1973</c:v>
                </c:pt>
                <c:pt idx="58">
                  <c:v>1974</c:v>
                </c:pt>
                <c:pt idx="59">
                  <c:v>1975</c:v>
                </c:pt>
                <c:pt idx="60">
                  <c:v>1976</c:v>
                </c:pt>
                <c:pt idx="61">
                  <c:v>1977</c:v>
                </c:pt>
                <c:pt idx="62">
                  <c:v>1978</c:v>
                </c:pt>
                <c:pt idx="63">
                  <c:v>1979</c:v>
                </c:pt>
                <c:pt idx="64">
                  <c:v>1980</c:v>
                </c:pt>
                <c:pt idx="65">
                  <c:v>1981</c:v>
                </c:pt>
                <c:pt idx="66">
                  <c:v>1982</c:v>
                </c:pt>
                <c:pt idx="67">
                  <c:v>1983</c:v>
                </c:pt>
                <c:pt idx="68">
                  <c:v>1984</c:v>
                </c:pt>
                <c:pt idx="69">
                  <c:v>1985</c:v>
                </c:pt>
                <c:pt idx="70">
                  <c:v>1986</c:v>
                </c:pt>
                <c:pt idx="71">
                  <c:v>1987</c:v>
                </c:pt>
                <c:pt idx="72">
                  <c:v>1988</c:v>
                </c:pt>
                <c:pt idx="73">
                  <c:v>1989</c:v>
                </c:pt>
                <c:pt idx="74">
                  <c:v>1990</c:v>
                </c:pt>
                <c:pt idx="75">
                  <c:v>1991</c:v>
                </c:pt>
                <c:pt idx="76">
                  <c:v>1992</c:v>
                </c:pt>
                <c:pt idx="77">
                  <c:v>1993</c:v>
                </c:pt>
                <c:pt idx="78">
                  <c:v>1994</c:v>
                </c:pt>
                <c:pt idx="79">
                  <c:v>1995</c:v>
                </c:pt>
                <c:pt idx="80">
                  <c:v>1996</c:v>
                </c:pt>
                <c:pt idx="81">
                  <c:v>1997</c:v>
                </c:pt>
                <c:pt idx="82">
                  <c:v>1998</c:v>
                </c:pt>
                <c:pt idx="83">
                  <c:v>1999</c:v>
                </c:pt>
                <c:pt idx="84">
                  <c:v>2000</c:v>
                </c:pt>
                <c:pt idx="85">
                  <c:v>2001</c:v>
                </c:pt>
                <c:pt idx="86">
                  <c:v>2002</c:v>
                </c:pt>
                <c:pt idx="87">
                  <c:v>2003</c:v>
                </c:pt>
                <c:pt idx="88">
                  <c:v>2004</c:v>
                </c:pt>
                <c:pt idx="89">
                  <c:v>2005</c:v>
                </c:pt>
                <c:pt idx="90">
                  <c:v>2006</c:v>
                </c:pt>
                <c:pt idx="91">
                  <c:v>2007</c:v>
                </c:pt>
                <c:pt idx="92">
                  <c:v>2008</c:v>
                </c:pt>
                <c:pt idx="93">
                  <c:v>2009</c:v>
                </c:pt>
                <c:pt idx="94">
                  <c:v>2010</c:v>
                </c:pt>
                <c:pt idx="95">
                  <c:v>2011</c:v>
                </c:pt>
                <c:pt idx="96">
                  <c:v>2012</c:v>
                </c:pt>
                <c:pt idx="97">
                  <c:v>2013</c:v>
                </c:pt>
                <c:pt idx="98">
                  <c:v>2014</c:v>
                </c:pt>
                <c:pt idx="99">
                  <c:v>2015</c:v>
                </c:pt>
                <c:pt idx="100">
                  <c:v>2016</c:v>
                </c:pt>
                <c:pt idx="101">
                  <c:v>2017</c:v>
                </c:pt>
                <c:pt idx="102">
                  <c:v>2018</c:v>
                </c:pt>
              </c:numCache>
            </c:numRef>
          </c:cat>
          <c:val>
            <c:numRef>
              <c:f>'1-2-3-4-summary'!$B$2:$B$104</c:f>
              <c:numCache>
                <c:formatCode>General</c:formatCode>
                <c:ptCount val="103"/>
                <c:pt idx="0">
                  <c:v>4.1500000000000004</c:v>
                </c:pt>
                <c:pt idx="1">
                  <c:v>3.56</c:v>
                </c:pt>
                <c:pt idx="2">
                  <c:v>3.05</c:v>
                </c:pt>
                <c:pt idx="3">
                  <c:v>5.4</c:v>
                </c:pt>
                <c:pt idx="4">
                  <c:v>4.2699999999999996</c:v>
                </c:pt>
                <c:pt idx="5">
                  <c:v>4.1500000000000004</c:v>
                </c:pt>
                <c:pt idx="6">
                  <c:v>4.5999999999999996</c:v>
                </c:pt>
                <c:pt idx="7">
                  <c:v>3.59</c:v>
                </c:pt>
                <c:pt idx="8">
                  <c:v>5</c:v>
                </c:pt>
                <c:pt idx="9">
                  <c:v>4.1500000000000004</c:v>
                </c:pt>
                <c:pt idx="10">
                  <c:v>5.35</c:v>
                </c:pt>
                <c:pt idx="11">
                  <c:v>3.45</c:v>
                </c:pt>
                <c:pt idx="12">
                  <c:v>3.8</c:v>
                </c:pt>
                <c:pt idx="13">
                  <c:v>4.9800000000000004</c:v>
                </c:pt>
                <c:pt idx="14">
                  <c:v>4.3</c:v>
                </c:pt>
                <c:pt idx="15">
                  <c:v>3.8</c:v>
                </c:pt>
                <c:pt idx="16">
                  <c:v>2.88</c:v>
                </c:pt>
                <c:pt idx="17">
                  <c:v>4.54</c:v>
                </c:pt>
                <c:pt idx="18">
                  <c:v>3.5</c:v>
                </c:pt>
                <c:pt idx="19">
                  <c:v>4.34</c:v>
                </c:pt>
                <c:pt idx="20">
                  <c:v>3.21</c:v>
                </c:pt>
                <c:pt idx="21">
                  <c:v>4.25</c:v>
                </c:pt>
                <c:pt idx="22">
                  <c:v>3.98</c:v>
                </c:pt>
                <c:pt idx="23">
                  <c:v>5.25</c:v>
                </c:pt>
                <c:pt idx="24">
                  <c:v>3.7</c:v>
                </c:pt>
                <c:pt idx="25">
                  <c:v>5.83</c:v>
                </c:pt>
                <c:pt idx="26">
                  <c:v>4.83</c:v>
                </c:pt>
                <c:pt idx="27">
                  <c:v>4.74</c:v>
                </c:pt>
                <c:pt idx="28">
                  <c:v>5.4</c:v>
                </c:pt>
                <c:pt idx="29">
                  <c:v>6.6</c:v>
                </c:pt>
                <c:pt idx="30">
                  <c:v>4.4400000000000004</c:v>
                </c:pt>
                <c:pt idx="31">
                  <c:v>3.53</c:v>
                </c:pt>
                <c:pt idx="32">
                  <c:v>6.22</c:v>
                </c:pt>
                <c:pt idx="33">
                  <c:v>7.5</c:v>
                </c:pt>
                <c:pt idx="34">
                  <c:v>4.9000000000000004</c:v>
                </c:pt>
                <c:pt idx="35">
                  <c:v>5.35</c:v>
                </c:pt>
                <c:pt idx="36">
                  <c:v>5.9</c:v>
                </c:pt>
                <c:pt idx="37">
                  <c:v>4.2300000000000004</c:v>
                </c:pt>
                <c:pt idx="38">
                  <c:v>7.02</c:v>
                </c:pt>
                <c:pt idx="39">
                  <c:v>5.42</c:v>
                </c:pt>
                <c:pt idx="40">
                  <c:v>5.36</c:v>
                </c:pt>
                <c:pt idx="41">
                  <c:v>7.3</c:v>
                </c:pt>
                <c:pt idx="42">
                  <c:v>5.3</c:v>
                </c:pt>
                <c:pt idx="43">
                  <c:v>5.7</c:v>
                </c:pt>
                <c:pt idx="44">
                  <c:v>4.2</c:v>
                </c:pt>
                <c:pt idx="45">
                  <c:v>3.49</c:v>
                </c:pt>
                <c:pt idx="46">
                  <c:v>5.84</c:v>
                </c:pt>
                <c:pt idx="47">
                  <c:v>5.29</c:v>
                </c:pt>
                <c:pt idx="48">
                  <c:v>4.0999999999999996</c:v>
                </c:pt>
                <c:pt idx="49">
                  <c:v>3.6</c:v>
                </c:pt>
                <c:pt idx="50">
                  <c:v>3.2</c:v>
                </c:pt>
                <c:pt idx="51">
                  <c:v>3.42</c:v>
                </c:pt>
                <c:pt idx="52">
                  <c:v>8.6199999999999992</c:v>
                </c:pt>
                <c:pt idx="53">
                  <c:v>3.42</c:v>
                </c:pt>
                <c:pt idx="54">
                  <c:v>4.3</c:v>
                </c:pt>
                <c:pt idx="55">
                  <c:v>4.7</c:v>
                </c:pt>
                <c:pt idx="56">
                  <c:v>5.01</c:v>
                </c:pt>
                <c:pt idx="57">
                  <c:v>5.62</c:v>
                </c:pt>
                <c:pt idx="58">
                  <c:v>4.05</c:v>
                </c:pt>
                <c:pt idx="59">
                  <c:v>6.06</c:v>
                </c:pt>
                <c:pt idx="60">
                  <c:v>3.42</c:v>
                </c:pt>
                <c:pt idx="61">
                  <c:v>7.28</c:v>
                </c:pt>
                <c:pt idx="62">
                  <c:v>7.78</c:v>
                </c:pt>
                <c:pt idx="63">
                  <c:v>3.83</c:v>
                </c:pt>
                <c:pt idx="64">
                  <c:v>3.9</c:v>
                </c:pt>
                <c:pt idx="65">
                  <c:v>7.47</c:v>
                </c:pt>
                <c:pt idx="66">
                  <c:v>3.95</c:v>
                </c:pt>
                <c:pt idx="67">
                  <c:v>5.03</c:v>
                </c:pt>
                <c:pt idx="68">
                  <c:v>3.69</c:v>
                </c:pt>
                <c:pt idx="69">
                  <c:v>6.08</c:v>
                </c:pt>
                <c:pt idx="70">
                  <c:v>5.37</c:v>
                </c:pt>
                <c:pt idx="71">
                  <c:v>9.15</c:v>
                </c:pt>
                <c:pt idx="72">
                  <c:v>3.14</c:v>
                </c:pt>
                <c:pt idx="73">
                  <c:v>4.6500000000000004</c:v>
                </c:pt>
                <c:pt idx="74">
                  <c:v>8.44</c:v>
                </c:pt>
                <c:pt idx="75">
                  <c:v>5.3</c:v>
                </c:pt>
                <c:pt idx="76">
                  <c:v>6.32</c:v>
                </c:pt>
                <c:pt idx="77">
                  <c:v>5.4</c:v>
                </c:pt>
                <c:pt idx="78">
                  <c:v>4.9000000000000004</c:v>
                </c:pt>
                <c:pt idx="79">
                  <c:v>9.7799999999999994</c:v>
                </c:pt>
                <c:pt idx="80">
                  <c:v>5.43</c:v>
                </c:pt>
                <c:pt idx="81">
                  <c:v>3.71</c:v>
                </c:pt>
                <c:pt idx="82">
                  <c:v>6.46</c:v>
                </c:pt>
                <c:pt idx="83">
                  <c:v>5.22</c:v>
                </c:pt>
                <c:pt idx="84">
                  <c:v>4.8</c:v>
                </c:pt>
                <c:pt idx="85">
                  <c:v>8.5</c:v>
                </c:pt>
                <c:pt idx="86">
                  <c:v>6.3</c:v>
                </c:pt>
                <c:pt idx="87">
                  <c:v>3.75</c:v>
                </c:pt>
                <c:pt idx="88">
                  <c:v>7.2</c:v>
                </c:pt>
                <c:pt idx="89">
                  <c:v>8.64</c:v>
                </c:pt>
                <c:pt idx="90">
                  <c:v>3.65</c:v>
                </c:pt>
                <c:pt idx="91">
                  <c:v>7.02</c:v>
                </c:pt>
                <c:pt idx="92">
                  <c:v>4.8099999999999996</c:v>
                </c:pt>
                <c:pt idx="93">
                  <c:v>3.5</c:v>
                </c:pt>
                <c:pt idx="94">
                  <c:v>6.3</c:v>
                </c:pt>
                <c:pt idx="95">
                  <c:v>3.73</c:v>
                </c:pt>
                <c:pt idx="96">
                  <c:v>10.45</c:v>
                </c:pt>
                <c:pt idx="97">
                  <c:v>5.6</c:v>
                </c:pt>
                <c:pt idx="98">
                  <c:v>4.5</c:v>
                </c:pt>
                <c:pt idx="99">
                  <c:v>3.7</c:v>
                </c:pt>
                <c:pt idx="100">
                  <c:v>7.64</c:v>
                </c:pt>
                <c:pt idx="101">
                  <c:v>7.84</c:v>
                </c:pt>
                <c:pt idx="102">
                  <c:v>6.83</c:v>
                </c:pt>
              </c:numCache>
            </c:numRef>
          </c:val>
          <c:smooth val="0"/>
          <c:extLst>
            <c:ext xmlns:c16="http://schemas.microsoft.com/office/drawing/2014/chart" uri="{C3380CC4-5D6E-409C-BE32-E72D297353CC}">
              <c16:uniqueId val="{00000007-8320-4A90-9F9E-699419EA0FFC}"/>
            </c:ext>
          </c:extLst>
        </c:ser>
        <c:dLbls>
          <c:showLegendKey val="0"/>
          <c:showVal val="0"/>
          <c:showCatName val="0"/>
          <c:showSerName val="0"/>
          <c:showPercent val="0"/>
          <c:showBubbleSize val="0"/>
        </c:dLbls>
        <c:marker val="1"/>
        <c:smooth val="0"/>
        <c:axId val="334119064"/>
        <c:axId val="334119456"/>
      </c:lineChart>
      <c:catAx>
        <c:axId val="334119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4119456"/>
        <c:crosses val="autoZero"/>
        <c:auto val="1"/>
        <c:lblAlgn val="ctr"/>
        <c:lblOffset val="100"/>
        <c:noMultiLvlLbl val="0"/>
      </c:catAx>
      <c:valAx>
        <c:axId val="334119456"/>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Max</a:t>
                </a:r>
                <a:r>
                  <a:rPr lang="en-US" sz="1600" baseline="0" dirty="0"/>
                  <a:t> Rainfall size (inches)</a:t>
                </a:r>
                <a:endParaRPr lang="en-US" sz="16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4119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4049486" cy="351847"/>
          </a:xfrm>
          <a:prstGeom prst="rect">
            <a:avLst/>
          </a:prstGeom>
          <a:noFill/>
          <a:ln w="9525">
            <a:noFill/>
            <a:miter lim="800000"/>
            <a:headEnd/>
            <a:tailEnd/>
          </a:ln>
        </p:spPr>
        <p:txBody>
          <a:bodyPr vert="horz" wrap="square" lIns="88596" tIns="44298" rIns="88596" bIns="44298" numCol="1" anchor="t" anchorCtr="0" compatLnSpc="1">
            <a:prstTxWarp prst="textNoShape">
              <a:avLst/>
            </a:prstTxWarp>
          </a:bodyPr>
          <a:lstStyle>
            <a:lvl1pPr defTabSz="885825">
              <a:defRPr sz="1200">
                <a:latin typeface="Arial" charset="0"/>
                <a:ea typeface="ＭＳ Ｐゴシック" pitchFamily="-106" charset="-128"/>
              </a:defRPr>
            </a:lvl1pPr>
          </a:lstStyle>
          <a:p>
            <a:pPr>
              <a:defRPr/>
            </a:pPr>
            <a:endParaRPr lang="en-US"/>
          </a:p>
        </p:txBody>
      </p:sp>
      <p:sp>
        <p:nvSpPr>
          <p:cNvPr id="3" name="Date Placeholder 2"/>
          <p:cNvSpPr>
            <a:spLocks noGrp="1"/>
          </p:cNvSpPr>
          <p:nvPr>
            <p:ph type="dt" sz="quarter" idx="1"/>
          </p:nvPr>
        </p:nvSpPr>
        <p:spPr bwMode="auto">
          <a:xfrm>
            <a:off x="5294023" y="1"/>
            <a:ext cx="4049486" cy="351847"/>
          </a:xfrm>
          <a:prstGeom prst="rect">
            <a:avLst/>
          </a:prstGeom>
          <a:noFill/>
          <a:ln w="9525">
            <a:noFill/>
            <a:miter lim="800000"/>
            <a:headEnd/>
            <a:tailEnd/>
          </a:ln>
        </p:spPr>
        <p:txBody>
          <a:bodyPr vert="horz" wrap="square" lIns="88596" tIns="44298" rIns="88596" bIns="44298" numCol="1" anchor="t" anchorCtr="0" compatLnSpc="1">
            <a:prstTxWarp prst="textNoShape">
              <a:avLst/>
            </a:prstTxWarp>
          </a:bodyPr>
          <a:lstStyle>
            <a:lvl1pPr algn="r" defTabSz="885825">
              <a:defRPr sz="1200">
                <a:latin typeface="Arial" charset="0"/>
                <a:ea typeface="ＭＳ Ｐゴシック" pitchFamily="-106" charset="-128"/>
              </a:defRPr>
            </a:lvl1pPr>
          </a:lstStyle>
          <a:p>
            <a:pPr>
              <a:defRPr/>
            </a:pPr>
            <a:fld id="{FB96ADE1-1B63-49BF-9BB2-0C72709A71FF}" type="datetime1">
              <a:rPr lang="en-US"/>
              <a:pPr>
                <a:defRPr/>
              </a:pPr>
              <a:t>3/21/2022</a:t>
            </a:fld>
            <a:endParaRPr lang="en-US"/>
          </a:p>
        </p:txBody>
      </p:sp>
      <p:sp>
        <p:nvSpPr>
          <p:cNvPr id="4" name="Footer Placeholder 3"/>
          <p:cNvSpPr>
            <a:spLocks noGrp="1"/>
          </p:cNvSpPr>
          <p:nvPr>
            <p:ph type="ftr" sz="quarter" idx="2"/>
          </p:nvPr>
        </p:nvSpPr>
        <p:spPr bwMode="auto">
          <a:xfrm>
            <a:off x="0" y="6692281"/>
            <a:ext cx="4049486" cy="351847"/>
          </a:xfrm>
          <a:prstGeom prst="rect">
            <a:avLst/>
          </a:prstGeom>
          <a:noFill/>
          <a:ln w="9525">
            <a:noFill/>
            <a:miter lim="800000"/>
            <a:headEnd/>
            <a:tailEnd/>
          </a:ln>
        </p:spPr>
        <p:txBody>
          <a:bodyPr vert="horz" wrap="square" lIns="88596" tIns="44298" rIns="88596" bIns="44298" numCol="1" anchor="b" anchorCtr="0" compatLnSpc="1">
            <a:prstTxWarp prst="textNoShape">
              <a:avLst/>
            </a:prstTxWarp>
          </a:bodyPr>
          <a:lstStyle>
            <a:lvl1pPr defTabSz="885825">
              <a:defRPr sz="1200">
                <a:latin typeface="Arial" charset="0"/>
                <a:ea typeface="ＭＳ Ｐゴシック" pitchFamily="-106" charset="-128"/>
              </a:defRPr>
            </a:lvl1pPr>
          </a:lstStyle>
          <a:p>
            <a:pPr>
              <a:defRPr/>
            </a:pPr>
            <a:endParaRPr lang="en-US"/>
          </a:p>
        </p:txBody>
      </p:sp>
      <p:sp>
        <p:nvSpPr>
          <p:cNvPr id="5" name="Slide Number Placeholder 4"/>
          <p:cNvSpPr>
            <a:spLocks noGrp="1"/>
          </p:cNvSpPr>
          <p:nvPr>
            <p:ph type="sldNum" sz="quarter" idx="3"/>
          </p:nvPr>
        </p:nvSpPr>
        <p:spPr bwMode="auto">
          <a:xfrm>
            <a:off x="5294023" y="6692281"/>
            <a:ext cx="4049486" cy="351847"/>
          </a:xfrm>
          <a:prstGeom prst="rect">
            <a:avLst/>
          </a:prstGeom>
          <a:noFill/>
          <a:ln w="9525">
            <a:noFill/>
            <a:miter lim="800000"/>
            <a:headEnd/>
            <a:tailEnd/>
          </a:ln>
        </p:spPr>
        <p:txBody>
          <a:bodyPr vert="horz" wrap="square" lIns="88596" tIns="44298" rIns="88596" bIns="44298" numCol="1" anchor="b" anchorCtr="0" compatLnSpc="1">
            <a:prstTxWarp prst="textNoShape">
              <a:avLst/>
            </a:prstTxWarp>
          </a:bodyPr>
          <a:lstStyle>
            <a:lvl1pPr algn="r" defTabSz="885825">
              <a:defRPr sz="1200">
                <a:latin typeface="Arial" charset="0"/>
                <a:ea typeface="ＭＳ Ｐゴシック" pitchFamily="-106" charset="-128"/>
              </a:defRPr>
            </a:lvl1pPr>
          </a:lstStyle>
          <a:p>
            <a:pPr>
              <a:defRPr/>
            </a:pPr>
            <a:fld id="{E6B7A94B-6602-4328-8955-86684DFB4607}" type="slidenum">
              <a:rPr lang="en-US"/>
              <a:pPr>
                <a:defRPr/>
              </a:pPr>
              <a:t>‹#›</a:t>
            </a:fld>
            <a:endParaRPr lang="en-US"/>
          </a:p>
        </p:txBody>
      </p:sp>
    </p:spTree>
    <p:extLst>
      <p:ext uri="{BB962C8B-B14F-4D97-AF65-F5344CB8AC3E}">
        <p14:creationId xmlns:p14="http://schemas.microsoft.com/office/powerpoint/2010/main" val="332649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4049486" cy="351847"/>
          </a:xfrm>
          <a:prstGeom prst="rect">
            <a:avLst/>
          </a:prstGeom>
          <a:noFill/>
          <a:ln w="9525">
            <a:noFill/>
            <a:miter lim="800000"/>
            <a:headEnd/>
            <a:tailEnd/>
          </a:ln>
        </p:spPr>
        <p:txBody>
          <a:bodyPr vert="horz" wrap="square" lIns="93655" tIns="46828" rIns="93655" bIns="46828" numCol="1" anchor="t" anchorCtr="0" compatLnSpc="1">
            <a:prstTxWarp prst="textNoShape">
              <a:avLst/>
            </a:prstTxWarp>
          </a:bodyPr>
          <a:lstStyle>
            <a:lvl1pPr defTabSz="936625">
              <a:defRPr sz="1300">
                <a:latin typeface="Arial" charset="0"/>
                <a:ea typeface="ＭＳ Ｐゴシック" pitchFamily="-106" charset="-128"/>
              </a:defRPr>
            </a:lvl1pPr>
          </a:lstStyle>
          <a:p>
            <a:pPr>
              <a:defRPr/>
            </a:pPr>
            <a:endParaRPr lang="en-US"/>
          </a:p>
        </p:txBody>
      </p:sp>
      <p:sp>
        <p:nvSpPr>
          <p:cNvPr id="36867" name="Rectangle 3"/>
          <p:cNvSpPr>
            <a:spLocks noGrp="1" noChangeArrowheads="1"/>
          </p:cNvSpPr>
          <p:nvPr>
            <p:ph type="dt" idx="1"/>
          </p:nvPr>
        </p:nvSpPr>
        <p:spPr bwMode="auto">
          <a:xfrm>
            <a:off x="5294023" y="1"/>
            <a:ext cx="4049486" cy="351847"/>
          </a:xfrm>
          <a:prstGeom prst="rect">
            <a:avLst/>
          </a:prstGeom>
          <a:noFill/>
          <a:ln w="9525">
            <a:noFill/>
            <a:miter lim="800000"/>
            <a:headEnd/>
            <a:tailEnd/>
          </a:ln>
        </p:spPr>
        <p:txBody>
          <a:bodyPr vert="horz" wrap="square" lIns="93655" tIns="46828" rIns="93655" bIns="46828" numCol="1" anchor="t" anchorCtr="0" compatLnSpc="1">
            <a:prstTxWarp prst="textNoShape">
              <a:avLst/>
            </a:prstTxWarp>
          </a:bodyPr>
          <a:lstStyle>
            <a:lvl1pPr algn="r" defTabSz="936625">
              <a:defRPr sz="1300">
                <a:latin typeface="Arial" charset="0"/>
                <a:ea typeface="ＭＳ Ｐゴシック" pitchFamily="-106" charset="-128"/>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2324100" y="528638"/>
            <a:ext cx="4697413" cy="26431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934983" y="3347337"/>
            <a:ext cx="7475648" cy="3169020"/>
          </a:xfrm>
          <a:prstGeom prst="rect">
            <a:avLst/>
          </a:prstGeom>
          <a:noFill/>
          <a:ln w="9525">
            <a:noFill/>
            <a:miter lim="800000"/>
            <a:headEnd/>
            <a:tailEnd/>
          </a:ln>
        </p:spPr>
        <p:txBody>
          <a:bodyPr vert="horz" wrap="square" lIns="93655" tIns="46828" rIns="93655" bIns="46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6692281"/>
            <a:ext cx="4049486" cy="351847"/>
          </a:xfrm>
          <a:prstGeom prst="rect">
            <a:avLst/>
          </a:prstGeom>
          <a:noFill/>
          <a:ln w="9525">
            <a:noFill/>
            <a:miter lim="800000"/>
            <a:headEnd/>
            <a:tailEnd/>
          </a:ln>
        </p:spPr>
        <p:txBody>
          <a:bodyPr vert="horz" wrap="square" lIns="93655" tIns="46828" rIns="93655" bIns="46828" numCol="1" anchor="b" anchorCtr="0" compatLnSpc="1">
            <a:prstTxWarp prst="textNoShape">
              <a:avLst/>
            </a:prstTxWarp>
          </a:bodyPr>
          <a:lstStyle>
            <a:lvl1pPr defTabSz="936625">
              <a:defRPr sz="1300">
                <a:latin typeface="Arial" charset="0"/>
                <a:ea typeface="ＭＳ Ｐゴシック" pitchFamily="-106" charset="-128"/>
              </a:defRPr>
            </a:lvl1pPr>
          </a:lstStyle>
          <a:p>
            <a:pPr>
              <a:defRPr/>
            </a:pPr>
            <a:endParaRPr lang="en-US"/>
          </a:p>
        </p:txBody>
      </p:sp>
      <p:sp>
        <p:nvSpPr>
          <p:cNvPr id="36871" name="Rectangle 7"/>
          <p:cNvSpPr>
            <a:spLocks noGrp="1" noChangeArrowheads="1"/>
          </p:cNvSpPr>
          <p:nvPr>
            <p:ph type="sldNum" sz="quarter" idx="5"/>
          </p:nvPr>
        </p:nvSpPr>
        <p:spPr bwMode="auto">
          <a:xfrm>
            <a:off x="5294023" y="6692281"/>
            <a:ext cx="4049486" cy="351847"/>
          </a:xfrm>
          <a:prstGeom prst="rect">
            <a:avLst/>
          </a:prstGeom>
          <a:noFill/>
          <a:ln w="9525">
            <a:noFill/>
            <a:miter lim="800000"/>
            <a:headEnd/>
            <a:tailEnd/>
          </a:ln>
        </p:spPr>
        <p:txBody>
          <a:bodyPr vert="horz" wrap="square" lIns="93655" tIns="46828" rIns="93655" bIns="46828" numCol="1" anchor="b" anchorCtr="0" compatLnSpc="1">
            <a:prstTxWarp prst="textNoShape">
              <a:avLst/>
            </a:prstTxWarp>
          </a:bodyPr>
          <a:lstStyle>
            <a:lvl1pPr algn="r" defTabSz="936625">
              <a:defRPr sz="1300">
                <a:latin typeface="Arial" charset="0"/>
                <a:ea typeface="ＭＳ Ｐゴシック" pitchFamily="-106" charset="-128"/>
              </a:defRPr>
            </a:lvl1pPr>
          </a:lstStyle>
          <a:p>
            <a:pPr>
              <a:defRPr/>
            </a:pPr>
            <a:fld id="{50B44874-2A36-465C-BD42-2596A1C5E946}" type="slidenum">
              <a:rPr lang="en-US"/>
              <a:pPr>
                <a:defRPr/>
              </a:pPr>
              <a:t>‹#›</a:t>
            </a:fld>
            <a:endParaRPr lang="en-US"/>
          </a:p>
        </p:txBody>
      </p:sp>
    </p:spTree>
    <p:extLst>
      <p:ext uri="{BB962C8B-B14F-4D97-AF65-F5344CB8AC3E}">
        <p14:creationId xmlns:p14="http://schemas.microsoft.com/office/powerpoint/2010/main" val="2305228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F3613-6CEC-4B90-B344-DB2AA03C2DC8}" type="slidenum">
              <a:rPr lang="en-US" smtClean="0"/>
              <a:t>1</a:t>
            </a:fld>
            <a:endParaRPr lang="en-US"/>
          </a:p>
        </p:txBody>
      </p:sp>
    </p:spTree>
    <p:extLst>
      <p:ext uri="{BB962C8B-B14F-4D97-AF65-F5344CB8AC3E}">
        <p14:creationId xmlns:p14="http://schemas.microsoft.com/office/powerpoint/2010/main" val="167769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a:t>
            </a:r>
            <a:r>
              <a:rPr lang="en-US" baseline="0" dirty="0"/>
              <a:t> your own adventure!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t>10</a:t>
            </a:fld>
            <a:endParaRPr lang="en-US"/>
          </a:p>
        </p:txBody>
      </p:sp>
    </p:spTree>
    <p:extLst>
      <p:ext uri="{BB962C8B-B14F-4D97-AF65-F5344CB8AC3E}">
        <p14:creationId xmlns:p14="http://schemas.microsoft.com/office/powerpoint/2010/main" val="126911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66051A82-7C68-4913-A9B9-3C4B9548AEB8}"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96236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66051A82-7C68-4913-A9B9-3C4B9548AEB8}"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140871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avoid:  monitoring, climate resilience, generalities</a:t>
            </a:r>
          </a:p>
        </p:txBody>
      </p:sp>
      <p:sp>
        <p:nvSpPr>
          <p:cNvPr id="4" name="Slide Number Placeholder 3"/>
          <p:cNvSpPr>
            <a:spLocks noGrp="1"/>
          </p:cNvSpPr>
          <p:nvPr>
            <p:ph type="sldNum" sz="quarter" idx="5"/>
          </p:nvPr>
        </p:nvSpPr>
        <p:spPr/>
        <p:txBody>
          <a:bodyPr/>
          <a:lstStyle/>
          <a:p>
            <a:pPr>
              <a:defRPr/>
            </a:pPr>
            <a:fld id="{50B44874-2A36-465C-BD42-2596A1C5E946}" type="slidenum">
              <a:rPr lang="en-US" smtClean="0"/>
              <a:pPr>
                <a:defRPr/>
              </a:pPr>
              <a:t>20</a:t>
            </a:fld>
            <a:endParaRPr lang="en-US"/>
          </a:p>
        </p:txBody>
      </p:sp>
    </p:spTree>
    <p:extLst>
      <p:ext uri="{BB962C8B-B14F-4D97-AF65-F5344CB8AC3E}">
        <p14:creationId xmlns:p14="http://schemas.microsoft.com/office/powerpoint/2010/main" val="301190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66051A82-7C68-4913-A9B9-3C4B9548AEB8}"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831324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4874-2A36-465C-BD42-2596A1C5E946}" type="slidenum">
              <a:rPr lang="en-US" smtClean="0"/>
              <a:pPr>
                <a:defRPr/>
              </a:pPr>
              <a:t>30</a:t>
            </a:fld>
            <a:endParaRPr lang="en-US"/>
          </a:p>
        </p:txBody>
      </p:sp>
    </p:spTree>
    <p:extLst>
      <p:ext uri="{BB962C8B-B14F-4D97-AF65-F5344CB8AC3E}">
        <p14:creationId xmlns:p14="http://schemas.microsoft.com/office/powerpoint/2010/main" val="412131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151450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59253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5F754-2439-4458-8B6C-0EFE2366D49B}" type="slidenum">
              <a:rPr lang="en-US" smtClean="0"/>
              <a:t>2</a:t>
            </a:fld>
            <a:endParaRPr lang="en-US"/>
          </a:p>
        </p:txBody>
      </p:sp>
    </p:spTree>
    <p:extLst>
      <p:ext uri="{BB962C8B-B14F-4D97-AF65-F5344CB8AC3E}">
        <p14:creationId xmlns:p14="http://schemas.microsoft.com/office/powerpoint/2010/main" val="3594967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886236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473855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36</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196099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1169049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1827691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603893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4874-2A36-465C-BD42-2596A1C5E946}" type="slidenum">
              <a:rPr lang="en-US" smtClean="0"/>
              <a:pPr>
                <a:defRPr/>
              </a:pPr>
              <a:t>41</a:t>
            </a:fld>
            <a:endParaRPr lang="en-US"/>
          </a:p>
        </p:txBody>
      </p:sp>
    </p:spTree>
    <p:extLst>
      <p:ext uri="{BB962C8B-B14F-4D97-AF65-F5344CB8AC3E}">
        <p14:creationId xmlns:p14="http://schemas.microsoft.com/office/powerpoint/2010/main" val="2594191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1212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fall frost moving later in the year by roughly the same amount…..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236885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Notaro</a:t>
            </a:r>
            <a:r>
              <a:rPr lang="en-US" altLang="en-US" baseline="0" dirty="0"/>
              <a:t> RegCM4</a:t>
            </a:r>
          </a:p>
          <a:p>
            <a:endParaRPr lang="en-US" altLang="en-US" baseline="0" dirty="0"/>
          </a:p>
          <a:p>
            <a:r>
              <a:rPr lang="en-US" altLang="en-US" baseline="0" dirty="0"/>
              <a:t>25km grid size</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9B89E0-01B3-4C5B-BDEB-A7FEA9CF349C}" type="slidenum">
              <a:rPr lang="en-US" altLang="en-US" smtClean="0">
                <a:solidFill>
                  <a:prstClr val="black"/>
                </a:solidFill>
              </a:rPr>
              <a:pPr/>
              <a:t>46</a:t>
            </a:fld>
            <a:endParaRPr lang="en-US" altLang="en-US">
              <a:solidFill>
                <a:prstClr val="black"/>
              </a:solidFill>
            </a:endParaRPr>
          </a:p>
        </p:txBody>
      </p:sp>
    </p:spTree>
    <p:extLst>
      <p:ext uri="{BB962C8B-B14F-4D97-AF65-F5344CB8AC3E}">
        <p14:creationId xmlns:p14="http://schemas.microsoft.com/office/powerpoint/2010/main" val="46168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States: </a:t>
            </a:r>
          </a:p>
          <a:p>
            <a:pPr marL="171450" indent="-171450">
              <a:buFontTx/>
              <a:buChar char="-"/>
            </a:pPr>
            <a:r>
              <a:rPr lang="en-US" dirty="0"/>
              <a:t>we’re on the leading edge of climate change in many respects (our winters have the fastest rate of change in the lower 48) </a:t>
            </a:r>
          </a:p>
          <a:p>
            <a:pPr marL="171450" indent="-171450">
              <a:buFontTx/>
              <a:buChar char="-"/>
            </a:pPr>
            <a:r>
              <a:rPr lang="en-US" dirty="0"/>
              <a:t>We’re not on the “razors” edge” like some forested regions in the southwest, but we can look to those places for clear signals regarding the diverse ways that climate change can influence forest ecosystems</a:t>
            </a:r>
          </a:p>
          <a:p>
            <a:pPr marL="171450" indent="-171450">
              <a:buFontTx/>
              <a:buChar char="-"/>
            </a:pPr>
            <a:r>
              <a:rPr lang="en-US" dirty="0"/>
              <a:t>Our forest </a:t>
            </a:r>
            <a:r>
              <a:rPr lang="en-US" dirty="0" err="1"/>
              <a:t>ecossytems</a:t>
            </a:r>
            <a:r>
              <a:rPr lang="en-US" dirty="0"/>
              <a:t> evolved to tolerate and compete within a climate with 4 distinct seasons, cold and prolonged winters, etc. </a:t>
            </a:r>
          </a:p>
          <a:p>
            <a:pPr marL="171450" indent="-171450">
              <a:buFontTx/>
              <a:buChar char="-"/>
            </a:pPr>
            <a:r>
              <a:rPr lang="en-US" dirty="0" err="1"/>
              <a:t>Ongonig</a:t>
            </a:r>
            <a:r>
              <a:rPr lang="en-US" dirty="0"/>
              <a:t> and continued climate change will have numerous ecological effects</a:t>
            </a:r>
          </a:p>
          <a:p>
            <a:pPr marL="171450" indent="-171450">
              <a:buFontTx/>
              <a:buChar char="-"/>
            </a:pPr>
            <a:r>
              <a:rPr lang="en-US" dirty="0"/>
              <a:t>Climate change will also affect the way we conduct forest management, as the entire forest supply chain can be affected by swings and shifts in our seasonal conditions and episodic events. Add to this that some of our most valuable forest types (aspen, red pine) may be more vulnerable to climate change. </a:t>
            </a:r>
          </a:p>
          <a:p>
            <a:pPr marL="171450" indent="-171450">
              <a:buFontTx/>
              <a:buChar char="-"/>
            </a:pPr>
            <a:r>
              <a:rPr lang="en-US" dirty="0"/>
              <a:t>We also recognize that forests in our region are critical to sustaining numerous ecosystem services that people care about – wildlife habitat, clean water, recreational opportunity, cultural relationships, and (more recently) carbon storage</a:t>
            </a:r>
          </a:p>
          <a:p>
            <a:pPr marL="171450" indent="-171450">
              <a:buFontTx/>
              <a:buChar char="-"/>
            </a:pPr>
            <a:r>
              <a:rPr lang="en-US" dirty="0"/>
              <a:t> Certification standards!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FC32893-ACA5-4A3A-B8AC-A7E9C6A3DAFF}" type="slidenum">
              <a:rPr lang="en-US" smtClean="0"/>
              <a:t>3</a:t>
            </a:fld>
            <a:endParaRPr lang="en-US"/>
          </a:p>
        </p:txBody>
      </p:sp>
    </p:spTree>
    <p:extLst>
      <p:ext uri="{BB962C8B-B14F-4D97-AF65-F5344CB8AC3E}">
        <p14:creationId xmlns:p14="http://schemas.microsoft.com/office/powerpoint/2010/main" val="3680644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Tamarack – show species page, results maps, also combined results. TALK ABOUT HOW THE OUTLOOK IS BETTER </a:t>
            </a:r>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396575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Tamarack – show species page, results maps, also combined results. TALK ABOUT HOW THE OUTLOOK IS BETTER </a:t>
            </a:r>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033956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3" name="Google Shape;483;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1" name="Google Shape;501;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CAPTION: </a:t>
            </a:r>
            <a:r>
              <a:rPr lang="en-US" sz="1200" kern="1200" dirty="0">
                <a:solidFill>
                  <a:schemeClr val="tx1"/>
                </a:solidFill>
                <a:effectLst/>
                <a:latin typeface="+mn-lt"/>
                <a:ea typeface="+mn-ea"/>
                <a:cs typeface="+mn-cs"/>
              </a:rPr>
              <a:t>Impacts of projected changes to vapor pressure deficit (VPD) on the drying effect of air on plants and soils. (A) Cooler air can hold less moisture than (B) warmer air. At the same relative humidity (e.g., 50% air saturation), warmer air has more demand on leaf water from the greater deficit in water vapor in air. (C) Change in the moisture deficit of the air based on projected maximum five-day VPD by the late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for low and high emissions.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79476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50-120% more runoff in winter compared to baseline conditions! </a:t>
            </a:r>
          </a:p>
          <a:p>
            <a:r>
              <a:rPr lang="en-US" dirty="0"/>
              <a:t>Christiansen – Jan and Feb</a:t>
            </a:r>
            <a:r>
              <a:rPr lang="en-US" baseline="0" dirty="0"/>
              <a:t> and March flows higher than baseline,  (combined flow into lake Michigan)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Christiansen - April May June July flows lower than baseline</a:t>
            </a:r>
            <a:endParaRPr lang="en-US" dirty="0"/>
          </a:p>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965833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277413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175500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693821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A0F2D8-D8A0-4E93-825F-23A5004837AC}" type="slidenum">
              <a:rPr lang="en-US" smtClean="0"/>
              <a:t>65</a:t>
            </a:fld>
            <a:endParaRPr lang="en-US"/>
          </a:p>
        </p:txBody>
      </p:sp>
    </p:spTree>
    <p:extLst>
      <p:ext uri="{BB962C8B-B14F-4D97-AF65-F5344CB8AC3E}">
        <p14:creationId xmlns:p14="http://schemas.microsoft.com/office/powerpoint/2010/main" val="388386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dive into the course, let’s start by defining ADAPTATION (read slide)</a:t>
            </a:r>
          </a:p>
          <a:p>
            <a:endParaRPr lang="en-US" dirty="0"/>
          </a:p>
          <a:p>
            <a:r>
              <a:rPr lang="en-US" dirty="0"/>
              <a:t>the adaptation activities will build upon sustainable forest</a:t>
            </a:r>
            <a:r>
              <a:rPr lang="en-US" baseline="0" dirty="0"/>
              <a:t> management and conservation IN MOST CASES.  Much of what we’re already doing also makes good sense as a response to climate change.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alibri"/>
              <a:cs typeface="Calibri"/>
              <a:sym typeface="Calibri"/>
            </a:endParaRPr>
          </a:p>
        </p:txBody>
      </p:sp>
      <p:sp>
        <p:nvSpPr>
          <p:cNvPr id="446" name="Google Shape;4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endParaRPr>
          </a:p>
        </p:txBody>
      </p:sp>
    </p:spTree>
    <p:extLst>
      <p:ext uri="{BB962C8B-B14F-4D97-AF65-F5344CB8AC3E}">
        <p14:creationId xmlns:p14="http://schemas.microsoft.com/office/powerpoint/2010/main" val="222998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dive into the course, let’s start by defining ADAPTATION (read slide)</a:t>
            </a:r>
          </a:p>
          <a:p>
            <a:endParaRPr lang="en-US" dirty="0"/>
          </a:p>
          <a:p>
            <a:r>
              <a:rPr lang="en-US" dirty="0"/>
              <a:t>the adaptation activities will build upon sustainable forest</a:t>
            </a:r>
            <a:r>
              <a:rPr lang="en-US" baseline="0" dirty="0"/>
              <a:t> management and conservation IN MOST CASES.  Much of what we’re already doing also makes good sense as a response to climate change.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alibri"/>
              <a:cs typeface="Calibri"/>
              <a:sym typeface="Calibri"/>
            </a:endParaRPr>
          </a:p>
        </p:txBody>
      </p:sp>
      <p:sp>
        <p:nvSpPr>
          <p:cNvPr id="446" name="Google Shape;4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endParaRPr>
          </a:p>
        </p:txBody>
      </p:sp>
    </p:spTree>
    <p:extLst>
      <p:ext uri="{BB962C8B-B14F-4D97-AF65-F5344CB8AC3E}">
        <p14:creationId xmlns:p14="http://schemas.microsoft.com/office/powerpoint/2010/main" val="43423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The Adaptation</a:t>
            </a:r>
            <a:r>
              <a:rPr lang="en-US" baseline="0" dirty="0"/>
              <a:t> Workbook is described in another document here. </a:t>
            </a:r>
          </a:p>
          <a:p>
            <a:r>
              <a:rPr lang="en-US" baseline="0" dirty="0"/>
              <a:t>Again, this is not a set of recommendations about how everyone should respond.  </a:t>
            </a:r>
          </a:p>
          <a:p>
            <a:endParaRPr lang="en-US" baseline="0" dirty="0"/>
          </a:p>
          <a:p>
            <a:r>
              <a:rPr lang="en-US" baseline="0" dirty="0"/>
              <a:t>It’s more like a set of key questions and a thought process that can lead to totally flexible, customized actions for climate adaptation. </a:t>
            </a:r>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70037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26949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9544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a:t>
            </a:r>
            <a:r>
              <a:rPr lang="en-US" baseline="0" dirty="0"/>
              <a:t> your own adventure!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t>9</a:t>
            </a:fld>
            <a:endParaRPr lang="en-US"/>
          </a:p>
        </p:txBody>
      </p:sp>
    </p:spTree>
    <p:extLst>
      <p:ext uri="{BB962C8B-B14F-4D97-AF65-F5344CB8AC3E}">
        <p14:creationId xmlns:p14="http://schemas.microsoft.com/office/powerpoint/2010/main" val="349981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3"/>
            <a:ext cx="12192000" cy="1927225"/>
          </a:xfrm>
        </p:spPr>
        <p:txBody>
          <a:bodyPr anchor="b">
            <a:noAutofit/>
          </a:bodyPr>
          <a:lstStyle>
            <a:lvl1pPr>
              <a:defRPr sz="4050" cap="small" baseline="0">
                <a:solidFill>
                  <a:schemeClr val="accent1"/>
                </a:solidFill>
                <a:latin typeface="+mn-lt"/>
                <a:cs typeface="Calibri Light" panose="020F0302020204030204" pitchFamily="34" charset="0"/>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09195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accent5">
                    <a:lumMod val="75000"/>
                  </a:schemeClr>
                </a:solidFill>
                <a:latin typeface="Hind SemiBold" panose="02000000000000000000" pitchFamily="2" charset="0"/>
                <a:cs typeface="Hind SemiBol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81886"/>
            <a:ext cx="5242560" cy="4207803"/>
          </a:xfrm>
        </p:spPr>
        <p:txBody>
          <a:bodyPr>
            <a:normAutofit/>
          </a:bodyPr>
          <a:lstStyle>
            <a:lvl1pPr>
              <a:buClr>
                <a:schemeClr val="accent2"/>
              </a:buClr>
              <a:defRPr sz="2000"/>
            </a:lvl1pPr>
            <a:lvl2pPr>
              <a:buClr>
                <a:schemeClr val="accent2"/>
              </a:buClr>
              <a:defRPr sz="1800"/>
            </a:lvl2pPr>
            <a:lvl3pPr>
              <a:buClr>
                <a:schemeClr val="accent2"/>
              </a:buClr>
              <a:defRPr sz="1600"/>
            </a:lvl3pPr>
            <a:lvl4pPr>
              <a:buClr>
                <a:schemeClr val="accent2"/>
              </a:buClr>
              <a:defRPr sz="1400"/>
            </a:lvl4pPr>
            <a:lvl5pPr>
              <a:buClr>
                <a:schemeClr val="accent2"/>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accent5">
                    <a:lumMod val="75000"/>
                  </a:schemeClr>
                </a:solidFill>
                <a:latin typeface="Hind SemiBold" panose="02000000000000000000" pitchFamily="2" charset="0"/>
                <a:ea typeface="+mn-ea"/>
                <a:cs typeface="Hind SemiBol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181886"/>
            <a:ext cx="5242560" cy="4207803"/>
          </a:xfrm>
        </p:spPr>
        <p:txBody>
          <a:bodyPr>
            <a:normAutofit/>
          </a:bodyPr>
          <a:lstStyle>
            <a:lvl1pPr>
              <a:buClr>
                <a:schemeClr val="accent2"/>
              </a:buClr>
              <a:defRPr sz="2000"/>
            </a:lvl1pPr>
            <a:lvl2pPr>
              <a:buClr>
                <a:schemeClr val="accent2"/>
              </a:buClr>
              <a:defRPr sz="1800"/>
            </a:lvl2pPr>
            <a:lvl3pPr>
              <a:buClr>
                <a:schemeClr val="accent2"/>
              </a:buClr>
              <a:defRPr sz="1600"/>
            </a:lvl3pPr>
            <a:lvl4pPr>
              <a:buClr>
                <a:schemeClr val="accent2"/>
              </a:buClr>
              <a:defRPr sz="1400"/>
            </a:lvl4pPr>
            <a:lvl5pPr>
              <a:buClr>
                <a:schemeClr val="accent2"/>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5235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232519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988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917869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7" name="Rectangle 6"/>
          <p:cNvSpPr/>
          <p:nvPr userDrawn="1"/>
        </p:nvSpPr>
        <p:spPr>
          <a:xfrm>
            <a:off x="0" y="6492240"/>
            <a:ext cx="12192000" cy="365760"/>
          </a:xfrm>
          <a:prstGeom prst="rect">
            <a:avLst/>
          </a:prstGeom>
          <a:solidFill>
            <a:srgbClr val="302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57619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678556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8" name="Rectangle 7"/>
          <p:cNvSpPr/>
          <p:nvPr userDrawn="1"/>
        </p:nvSpPr>
        <p:spPr>
          <a:xfrm>
            <a:off x="0" y="6492240"/>
            <a:ext cx="12192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6895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655456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6" name="Rectangle 5"/>
          <p:cNvSpPr/>
          <p:nvPr userDrawn="1"/>
        </p:nvSpPr>
        <p:spPr>
          <a:xfrm>
            <a:off x="0" y="6492240"/>
            <a:ext cx="12192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67691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270831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7498"/>
            <a:ext cx="12192001" cy="990600"/>
          </a:xfrm>
          <a:prstGeom prst="rect">
            <a:avLst/>
          </a:prstGeom>
          <a:noFill/>
          <a:ln w="38100">
            <a:noFill/>
          </a:ln>
        </p:spPr>
        <p:txBody>
          <a:bodyPr>
            <a:normAutofit/>
          </a:bodyPr>
          <a:lstStyle>
            <a:lvl1pPr algn="ctr">
              <a:defRPr sz="4050" b="0" cap="none" baseline="0">
                <a:solidFill>
                  <a:schemeClr val="accent1"/>
                </a:solidFill>
                <a:latin typeface="+mn-lt"/>
                <a:ea typeface="Tahoma"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buClr>
                <a:schemeClr val="accent6">
                  <a:lumMod val="75000"/>
                </a:schemeClr>
              </a:buClr>
              <a:defRPr sz="2400"/>
            </a:lvl1pPr>
            <a:lvl2pPr>
              <a:buClr>
                <a:schemeClr val="accent6">
                  <a:lumMod val="75000"/>
                </a:schemeClr>
              </a:buClr>
              <a:defRPr sz="2100"/>
            </a:lvl2pPr>
            <a:lvl3pPr>
              <a:buClr>
                <a:schemeClr val="accent3">
                  <a:lumMod val="50000"/>
                </a:schemeClr>
              </a:buClr>
              <a:defRPr sz="1800"/>
            </a:lvl3pPr>
            <a:lvl4pPr>
              <a:buClr>
                <a:schemeClr val="accent3">
                  <a:lumMod val="50000"/>
                </a:schemeClr>
              </a:buClr>
              <a:defRPr sz="1500"/>
            </a:lvl4pPr>
            <a:lvl5pPr>
              <a:buClr>
                <a:schemeClr val="accent3">
                  <a:lumMod val="50000"/>
                </a:schemeClr>
              </a:buCl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127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578731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2487220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51190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3/21/2022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794516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
        <p:cNvGrpSpPr/>
        <p:nvPr/>
      </p:nvGrpSpPr>
      <p:grpSpPr>
        <a:xfrm>
          <a:off x="0" y="0"/>
          <a:ext cx="0" cy="0"/>
          <a:chOff x="0" y="0"/>
          <a:chExt cx="0" cy="0"/>
        </a:xfrm>
      </p:grpSpPr>
      <p:sp>
        <p:nvSpPr>
          <p:cNvPr id="16" name="Google Shape;16;p32"/>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Libre Franklin Th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body" idx="1"/>
          </p:nvPr>
        </p:nvSpPr>
        <p:spPr>
          <a:xfrm>
            <a:off x="838200" y="1371601"/>
            <a:ext cx="5181600" cy="480536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100000"/>
              </a:lnSpc>
              <a:spcBef>
                <a:spcPts val="600"/>
              </a:spcBef>
              <a:spcAft>
                <a:spcPts val="0"/>
              </a:spcAft>
              <a:buSzPts val="2160"/>
              <a:buChar char="▪"/>
              <a:defRPr sz="2400"/>
            </a:lvl2pPr>
            <a:lvl3pPr marL="1371600" lvl="2" indent="-342900" algn="l">
              <a:lnSpc>
                <a:spcPct val="100000"/>
              </a:lnSpc>
              <a:spcBef>
                <a:spcPts val="600"/>
              </a:spcBef>
              <a:spcAft>
                <a:spcPts val="0"/>
              </a:spcAft>
              <a:buSzPts val="1800"/>
              <a:buChar char="▪"/>
              <a:defRPr sz="2000"/>
            </a:lvl3pPr>
            <a:lvl4pPr marL="1828800" lvl="3" indent="-331469" algn="l">
              <a:lnSpc>
                <a:spcPct val="100000"/>
              </a:lnSpc>
              <a:spcBef>
                <a:spcPts val="600"/>
              </a:spcBef>
              <a:spcAft>
                <a:spcPts val="0"/>
              </a:spcAft>
              <a:buSzPts val="1620"/>
              <a:buChar char="▪"/>
              <a:defRPr sz="1800"/>
            </a:lvl4pPr>
            <a:lvl5pPr marL="2286000" lvl="4" indent="-331470" algn="l">
              <a:lnSpc>
                <a:spcPct val="100000"/>
              </a:lnSpc>
              <a:spcBef>
                <a:spcPts val="600"/>
              </a:spcBef>
              <a:spcAft>
                <a:spcPts val="0"/>
              </a:spcAft>
              <a:buSzPts val="16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2"/>
          <p:cNvSpPr txBox="1">
            <a:spLocks noGrp="1"/>
          </p:cNvSpPr>
          <p:nvPr>
            <p:ph type="body" idx="2"/>
          </p:nvPr>
        </p:nvSpPr>
        <p:spPr>
          <a:xfrm>
            <a:off x="6172200" y="1371601"/>
            <a:ext cx="5181600" cy="480536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100000"/>
              </a:lnSpc>
              <a:spcBef>
                <a:spcPts val="600"/>
              </a:spcBef>
              <a:spcAft>
                <a:spcPts val="0"/>
              </a:spcAft>
              <a:buSzPts val="2160"/>
              <a:buChar char="▪"/>
              <a:defRPr sz="2400"/>
            </a:lvl2pPr>
            <a:lvl3pPr marL="1371600" lvl="2" indent="-342900" algn="l">
              <a:lnSpc>
                <a:spcPct val="100000"/>
              </a:lnSpc>
              <a:spcBef>
                <a:spcPts val="600"/>
              </a:spcBef>
              <a:spcAft>
                <a:spcPts val="0"/>
              </a:spcAft>
              <a:buSzPts val="1800"/>
              <a:buChar char="▪"/>
              <a:defRPr sz="2000"/>
            </a:lvl3pPr>
            <a:lvl4pPr marL="1828800" lvl="3" indent="-331469" algn="l">
              <a:lnSpc>
                <a:spcPct val="100000"/>
              </a:lnSpc>
              <a:spcBef>
                <a:spcPts val="600"/>
              </a:spcBef>
              <a:spcAft>
                <a:spcPts val="0"/>
              </a:spcAft>
              <a:buSzPts val="1620"/>
              <a:buChar char="▪"/>
              <a:defRPr sz="1800"/>
            </a:lvl4pPr>
            <a:lvl5pPr marL="2286000" lvl="4" indent="-331470" algn="l">
              <a:lnSpc>
                <a:spcPct val="100000"/>
              </a:lnSpc>
              <a:spcBef>
                <a:spcPts val="600"/>
              </a:spcBef>
              <a:spcAft>
                <a:spcPts val="0"/>
              </a:spcAft>
              <a:buSzPts val="16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71026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
        <p:cNvGrpSpPr/>
        <p:nvPr/>
      </p:nvGrpSpPr>
      <p:grpSpPr>
        <a:xfrm>
          <a:off x="0" y="0"/>
          <a:ext cx="0" cy="0"/>
          <a:chOff x="0" y="0"/>
          <a:chExt cx="0" cy="0"/>
        </a:xfrm>
      </p:grpSpPr>
      <p:sp>
        <p:nvSpPr>
          <p:cNvPr id="20" name="Google Shape;20;p33"/>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Libre Franklin Th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92204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1"/>
        <p:cNvGrpSpPr/>
        <p:nvPr/>
      </p:nvGrpSpPr>
      <p:grpSpPr>
        <a:xfrm>
          <a:off x="0" y="0"/>
          <a:ext cx="0" cy="0"/>
          <a:chOff x="0" y="0"/>
          <a:chExt cx="0" cy="0"/>
        </a:xfrm>
      </p:grpSpPr>
      <p:sp>
        <p:nvSpPr>
          <p:cNvPr id="22" name="Google Shape;22;p34"/>
          <p:cNvSpPr txBox="1">
            <a:spLocks noGrp="1"/>
          </p:cNvSpPr>
          <p:nvPr>
            <p:ph type="ctrTitle"/>
          </p:nvPr>
        </p:nvSpPr>
        <p:spPr>
          <a:xfrm>
            <a:off x="914400" y="1371601"/>
            <a:ext cx="10464800" cy="1927225"/>
          </a:xfrm>
          <a:prstGeom prst="rect">
            <a:avLst/>
          </a:prstGeom>
          <a:noFill/>
          <a:ln>
            <a:noFill/>
          </a:ln>
        </p:spPr>
        <p:txBody>
          <a:bodyPr spcFirstLastPara="1" wrap="square" lIns="91425" tIns="91425" rIns="91425" bIns="91425" anchor="b" anchorCtr="0">
            <a:normAutofit/>
          </a:bodyPr>
          <a:lstStyle>
            <a:lvl1pPr marR="0" lvl="0" algn="ctr">
              <a:lnSpc>
                <a:spcPct val="90000"/>
              </a:lnSpc>
              <a:spcBef>
                <a:spcPts val="0"/>
              </a:spcBef>
              <a:spcAft>
                <a:spcPts val="0"/>
              </a:spcAft>
              <a:buClr>
                <a:schemeClr val="accent5"/>
              </a:buClr>
              <a:buSzPts val="5400"/>
              <a:buFont typeface="Candara"/>
              <a:buNone/>
              <a:defRPr sz="5400" b="0" i="0" u="none" strike="noStrike" cap="small">
                <a:solidFill>
                  <a:schemeClr val="accent1"/>
                </a:solidFill>
                <a:latin typeface="Libre Franklin Thin"/>
                <a:ea typeface="Libre Franklin Thin"/>
                <a:cs typeface="Libre Franklin Thin"/>
                <a:sym typeface="Libre Franklin Thi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extLst>
      <p:ext uri="{BB962C8B-B14F-4D97-AF65-F5344CB8AC3E}">
        <p14:creationId xmlns:p14="http://schemas.microsoft.com/office/powerpoint/2010/main" val="886754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
        <p:cNvGrpSpPr/>
        <p:nvPr/>
      </p:nvGrpSpPr>
      <p:grpSpPr>
        <a:xfrm>
          <a:off x="0" y="0"/>
          <a:ext cx="0" cy="0"/>
          <a:chOff x="0" y="0"/>
          <a:chExt cx="0" cy="0"/>
        </a:xfrm>
      </p:grpSpPr>
      <p:sp>
        <p:nvSpPr>
          <p:cNvPr id="24" name="Google Shape;24;p3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Libre Franklin Th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160"/>
              <a:buNone/>
              <a:defRPr sz="2400"/>
            </a:lvl1pPr>
            <a:lvl2pPr lvl="1" algn="ctr">
              <a:lnSpc>
                <a:spcPct val="90000"/>
              </a:lnSpc>
              <a:spcBef>
                <a:spcPts val="500"/>
              </a:spcBef>
              <a:spcAft>
                <a:spcPts val="0"/>
              </a:spcAft>
              <a:buSzPts val="1800"/>
              <a:buNone/>
              <a:defRPr sz="2000"/>
            </a:lvl2pPr>
            <a:lvl3pPr lvl="2" algn="ctr">
              <a:lnSpc>
                <a:spcPct val="90000"/>
              </a:lnSpc>
              <a:spcBef>
                <a:spcPts val="500"/>
              </a:spcBef>
              <a:spcAft>
                <a:spcPts val="0"/>
              </a:spcAft>
              <a:buSzPts val="1620"/>
              <a:buNone/>
              <a:defRPr sz="1800"/>
            </a:lvl3pPr>
            <a:lvl4pPr lvl="3" algn="ctr">
              <a:lnSpc>
                <a:spcPct val="90000"/>
              </a:lnSpc>
              <a:spcBef>
                <a:spcPts val="500"/>
              </a:spcBef>
              <a:spcAft>
                <a:spcPts val="0"/>
              </a:spcAft>
              <a:buSzPts val="1440"/>
              <a:buNone/>
              <a:defRPr sz="1600"/>
            </a:lvl4pPr>
            <a:lvl5pPr lvl="4" algn="ctr">
              <a:lnSpc>
                <a:spcPct val="90000"/>
              </a:lnSpc>
              <a:spcBef>
                <a:spcPts val="500"/>
              </a:spcBef>
              <a:spcAft>
                <a:spcPts val="0"/>
              </a:spcAft>
              <a:buSzPts val="144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64512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Libre Franklin Th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dk1"/>
                </a:solidFill>
              </a:defRPr>
            </a:lvl1pPr>
            <a:lvl2pPr marL="914400" lvl="1" indent="-228600" algn="l">
              <a:lnSpc>
                <a:spcPct val="90000"/>
              </a:lnSpc>
              <a:spcBef>
                <a:spcPts val="500"/>
              </a:spcBef>
              <a:spcAft>
                <a:spcPts val="0"/>
              </a:spcAft>
              <a:buSzPts val="1800"/>
              <a:buNone/>
              <a:defRPr sz="2000">
                <a:solidFill>
                  <a:srgbClr val="888888"/>
                </a:solidFill>
              </a:defRPr>
            </a:lvl2pPr>
            <a:lvl3pPr marL="1371600" lvl="2" indent="-228600" algn="l">
              <a:lnSpc>
                <a:spcPct val="90000"/>
              </a:lnSpc>
              <a:spcBef>
                <a:spcPts val="500"/>
              </a:spcBef>
              <a:spcAft>
                <a:spcPts val="0"/>
              </a:spcAft>
              <a:buSzPts val="1620"/>
              <a:buNone/>
              <a:defRPr sz="1800">
                <a:solidFill>
                  <a:srgbClr val="888888"/>
                </a:solidFill>
              </a:defRPr>
            </a:lvl3pPr>
            <a:lvl4pPr marL="1828800" lvl="3" indent="-228600" algn="l">
              <a:lnSpc>
                <a:spcPct val="90000"/>
              </a:lnSpc>
              <a:spcBef>
                <a:spcPts val="500"/>
              </a:spcBef>
              <a:spcAft>
                <a:spcPts val="0"/>
              </a:spcAft>
              <a:buSzPts val="1440"/>
              <a:buNone/>
              <a:defRPr sz="1600">
                <a:solidFill>
                  <a:srgbClr val="888888"/>
                </a:solidFill>
              </a:defRPr>
            </a:lvl4pPr>
            <a:lvl5pPr marL="2286000" lvl="4" indent="-228600" algn="l">
              <a:lnSpc>
                <a:spcPct val="90000"/>
              </a:lnSpc>
              <a:spcBef>
                <a:spcPts val="500"/>
              </a:spcBef>
              <a:spcAft>
                <a:spcPts val="0"/>
              </a:spcAft>
              <a:buSzPts val="144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603490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839788" y="228600"/>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Libre Franklin Th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7"/>
          <p:cNvSpPr txBox="1">
            <a:spLocks noGrp="1"/>
          </p:cNvSpPr>
          <p:nvPr>
            <p:ph type="body" idx="1"/>
          </p:nvPr>
        </p:nvSpPr>
        <p:spPr>
          <a:xfrm>
            <a:off x="839788" y="1412082"/>
            <a:ext cx="5157787" cy="82391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80"/>
              <a:buNone/>
              <a:defRPr sz="3200" b="0">
                <a:solidFill>
                  <a:schemeClr val="accent2"/>
                </a:solidFill>
                <a:latin typeface="Libre Franklin Thin"/>
                <a:ea typeface="Libre Franklin Thin"/>
                <a:cs typeface="Libre Franklin Thin"/>
                <a:sym typeface="Libre Franklin Thin"/>
              </a:defRPr>
            </a:lvl1pPr>
            <a:lvl2pPr marL="914400" lvl="1" indent="-228600" algn="l">
              <a:lnSpc>
                <a:spcPct val="90000"/>
              </a:lnSpc>
              <a:spcBef>
                <a:spcPts val="500"/>
              </a:spcBef>
              <a:spcAft>
                <a:spcPts val="0"/>
              </a:spcAft>
              <a:buSzPts val="1800"/>
              <a:buNone/>
              <a:defRPr sz="2000" b="1"/>
            </a:lvl2pPr>
            <a:lvl3pPr marL="1371600" lvl="2" indent="-228600" algn="l">
              <a:lnSpc>
                <a:spcPct val="90000"/>
              </a:lnSpc>
              <a:spcBef>
                <a:spcPts val="500"/>
              </a:spcBef>
              <a:spcAft>
                <a:spcPts val="0"/>
              </a:spcAft>
              <a:buSzPts val="1620"/>
              <a:buNone/>
              <a:defRPr sz="1800" b="1"/>
            </a:lvl3pPr>
            <a:lvl4pPr marL="1828800" lvl="3" indent="-228600" algn="l">
              <a:lnSpc>
                <a:spcPct val="90000"/>
              </a:lnSpc>
              <a:spcBef>
                <a:spcPts val="500"/>
              </a:spcBef>
              <a:spcAft>
                <a:spcPts val="0"/>
              </a:spcAft>
              <a:buSzPts val="1440"/>
              <a:buNone/>
              <a:defRPr sz="1600" b="1"/>
            </a:lvl4pPr>
            <a:lvl5pPr marL="2286000" lvl="4" indent="-228600" algn="l">
              <a:lnSpc>
                <a:spcPct val="90000"/>
              </a:lnSpc>
              <a:spcBef>
                <a:spcPts val="500"/>
              </a:spcBef>
              <a:spcAft>
                <a:spcPts val="0"/>
              </a:spcAft>
              <a:buSzPts val="144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37"/>
          <p:cNvSpPr txBox="1">
            <a:spLocks noGrp="1"/>
          </p:cNvSpPr>
          <p:nvPr>
            <p:ph type="body" idx="2"/>
          </p:nvPr>
        </p:nvSpPr>
        <p:spPr>
          <a:xfrm>
            <a:off x="839789" y="2235995"/>
            <a:ext cx="5157787" cy="3953669"/>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90000"/>
              </a:lnSpc>
              <a:spcBef>
                <a:spcPts val="600"/>
              </a:spcBef>
              <a:spcAft>
                <a:spcPts val="0"/>
              </a:spcAft>
              <a:buSzPts val="2160"/>
              <a:buChar char="▪"/>
              <a:defRPr sz="2400"/>
            </a:lvl2pPr>
            <a:lvl3pPr marL="1371600" lvl="2" indent="-342900" algn="l">
              <a:lnSpc>
                <a:spcPct val="90000"/>
              </a:lnSpc>
              <a:spcBef>
                <a:spcPts val="500"/>
              </a:spcBef>
              <a:spcAft>
                <a:spcPts val="0"/>
              </a:spcAft>
              <a:buSzPts val="1800"/>
              <a:buChar char="▪"/>
              <a:defRPr sz="2000"/>
            </a:lvl3pPr>
            <a:lvl4pPr marL="1828800" lvl="3" indent="-331469" algn="l">
              <a:lnSpc>
                <a:spcPct val="90000"/>
              </a:lnSpc>
              <a:spcBef>
                <a:spcPts val="500"/>
              </a:spcBef>
              <a:spcAft>
                <a:spcPts val="0"/>
              </a:spcAft>
              <a:buSzPts val="1620"/>
              <a:buChar char="▪"/>
              <a:defRPr sz="1800"/>
            </a:lvl4pPr>
            <a:lvl5pPr marL="2286000" lvl="4" indent="-331470" algn="l">
              <a:lnSpc>
                <a:spcPct val="90000"/>
              </a:lnSpc>
              <a:spcBef>
                <a:spcPts val="500"/>
              </a:spcBef>
              <a:spcAft>
                <a:spcPts val="0"/>
              </a:spcAft>
              <a:buSzPts val="162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7"/>
          <p:cNvSpPr txBox="1">
            <a:spLocks noGrp="1"/>
          </p:cNvSpPr>
          <p:nvPr>
            <p:ph type="body" idx="3"/>
          </p:nvPr>
        </p:nvSpPr>
        <p:spPr>
          <a:xfrm>
            <a:off x="6172199" y="1412082"/>
            <a:ext cx="5183188" cy="82391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80"/>
              <a:buNone/>
              <a:defRPr sz="3200" b="0">
                <a:solidFill>
                  <a:schemeClr val="accent2"/>
                </a:solidFill>
                <a:latin typeface="Libre Franklin Thin"/>
                <a:ea typeface="Libre Franklin Thin"/>
                <a:cs typeface="Libre Franklin Thin"/>
                <a:sym typeface="Libre Franklin Thin"/>
              </a:defRPr>
            </a:lvl1pPr>
            <a:lvl2pPr marL="914400" lvl="1" indent="-228600" algn="l">
              <a:lnSpc>
                <a:spcPct val="90000"/>
              </a:lnSpc>
              <a:spcBef>
                <a:spcPts val="500"/>
              </a:spcBef>
              <a:spcAft>
                <a:spcPts val="0"/>
              </a:spcAft>
              <a:buSzPts val="1800"/>
              <a:buNone/>
              <a:defRPr sz="2000" b="1"/>
            </a:lvl2pPr>
            <a:lvl3pPr marL="1371600" lvl="2" indent="-228600" algn="l">
              <a:lnSpc>
                <a:spcPct val="90000"/>
              </a:lnSpc>
              <a:spcBef>
                <a:spcPts val="500"/>
              </a:spcBef>
              <a:spcAft>
                <a:spcPts val="0"/>
              </a:spcAft>
              <a:buSzPts val="1620"/>
              <a:buNone/>
              <a:defRPr sz="1800" b="1"/>
            </a:lvl3pPr>
            <a:lvl4pPr marL="1828800" lvl="3" indent="-228600" algn="l">
              <a:lnSpc>
                <a:spcPct val="90000"/>
              </a:lnSpc>
              <a:spcBef>
                <a:spcPts val="500"/>
              </a:spcBef>
              <a:spcAft>
                <a:spcPts val="0"/>
              </a:spcAft>
              <a:buSzPts val="1440"/>
              <a:buNone/>
              <a:defRPr sz="1600" b="1"/>
            </a:lvl4pPr>
            <a:lvl5pPr marL="2286000" lvl="4" indent="-228600" algn="l">
              <a:lnSpc>
                <a:spcPct val="90000"/>
              </a:lnSpc>
              <a:spcBef>
                <a:spcPts val="500"/>
              </a:spcBef>
              <a:spcAft>
                <a:spcPts val="0"/>
              </a:spcAft>
              <a:buSzPts val="144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37"/>
          <p:cNvSpPr txBox="1">
            <a:spLocks noGrp="1"/>
          </p:cNvSpPr>
          <p:nvPr>
            <p:ph type="body" idx="4"/>
          </p:nvPr>
        </p:nvSpPr>
        <p:spPr>
          <a:xfrm>
            <a:off x="6172201" y="2235995"/>
            <a:ext cx="5183188" cy="3953669"/>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100000"/>
              </a:lnSpc>
              <a:spcBef>
                <a:spcPts val="600"/>
              </a:spcBef>
              <a:spcAft>
                <a:spcPts val="0"/>
              </a:spcAft>
              <a:buSzPts val="2160"/>
              <a:buChar char="▪"/>
              <a:defRPr sz="2400"/>
            </a:lvl2pPr>
            <a:lvl3pPr marL="1371600" lvl="2" indent="-342900" algn="l">
              <a:lnSpc>
                <a:spcPct val="100000"/>
              </a:lnSpc>
              <a:spcBef>
                <a:spcPts val="600"/>
              </a:spcBef>
              <a:spcAft>
                <a:spcPts val="0"/>
              </a:spcAft>
              <a:buSzPts val="1800"/>
              <a:buChar char="▪"/>
              <a:defRPr sz="2000"/>
            </a:lvl3pPr>
            <a:lvl4pPr marL="1828800" lvl="3" indent="-331469" algn="l">
              <a:lnSpc>
                <a:spcPct val="100000"/>
              </a:lnSpc>
              <a:spcBef>
                <a:spcPts val="600"/>
              </a:spcBef>
              <a:spcAft>
                <a:spcPts val="0"/>
              </a:spcAft>
              <a:buSzPts val="1620"/>
              <a:buChar char="▪"/>
              <a:defRPr sz="1800"/>
            </a:lvl4pPr>
            <a:lvl5pPr marL="2286000" lvl="4" indent="-331470" algn="l">
              <a:lnSpc>
                <a:spcPct val="100000"/>
              </a:lnSpc>
              <a:spcBef>
                <a:spcPts val="600"/>
              </a:spcBef>
              <a:spcAft>
                <a:spcPts val="0"/>
              </a:spcAft>
              <a:buSzPts val="16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94236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9616"/>
            <a:ext cx="12204699" cy="990600"/>
          </a:xfrm>
        </p:spPr>
        <p:txBody>
          <a:bodyPr/>
          <a:lstStyle>
            <a:lvl1pPr>
              <a:defRPr>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50216"/>
            <a:ext cx="5384800" cy="50414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50216"/>
            <a:ext cx="5384800" cy="50414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420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690619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200"/>
              <a:buFont typeface="Libre Franklin Thi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388620" algn="l">
              <a:lnSpc>
                <a:spcPct val="90000"/>
              </a:lnSpc>
              <a:spcBef>
                <a:spcPts val="1000"/>
              </a:spcBef>
              <a:spcAft>
                <a:spcPts val="0"/>
              </a:spcAft>
              <a:buSzPts val="2520"/>
              <a:buChar char="▪"/>
              <a:defRPr sz="2800"/>
            </a:lvl1pPr>
            <a:lvl2pPr marL="914400" lvl="1" indent="-365760" algn="l">
              <a:lnSpc>
                <a:spcPct val="90000"/>
              </a:lnSpc>
              <a:spcBef>
                <a:spcPts val="500"/>
              </a:spcBef>
              <a:spcAft>
                <a:spcPts val="0"/>
              </a:spcAft>
              <a:buSzPts val="2160"/>
              <a:buChar char="▪"/>
              <a:defRPr sz="2400"/>
            </a:lvl2pPr>
            <a:lvl3pPr marL="1371600" lvl="2" indent="-342900" algn="l">
              <a:lnSpc>
                <a:spcPct val="90000"/>
              </a:lnSpc>
              <a:spcBef>
                <a:spcPts val="500"/>
              </a:spcBef>
              <a:spcAft>
                <a:spcPts val="0"/>
              </a:spcAft>
              <a:buSzPts val="1800"/>
              <a:buChar char="▪"/>
              <a:defRPr sz="2000"/>
            </a:lvl3pPr>
            <a:lvl4pPr marL="1828800" lvl="3" indent="-331469" algn="l">
              <a:lnSpc>
                <a:spcPct val="90000"/>
              </a:lnSpc>
              <a:spcBef>
                <a:spcPts val="500"/>
              </a:spcBef>
              <a:spcAft>
                <a:spcPts val="0"/>
              </a:spcAft>
              <a:buSzPts val="1620"/>
              <a:buChar char="▪"/>
              <a:defRPr sz="1800"/>
            </a:lvl4pPr>
            <a:lvl5pPr marL="2286000" lvl="4" indent="-331470" algn="l">
              <a:lnSpc>
                <a:spcPct val="90000"/>
              </a:lnSpc>
              <a:spcBef>
                <a:spcPts val="500"/>
              </a:spcBef>
              <a:spcAft>
                <a:spcPts val="0"/>
              </a:spcAft>
              <a:buSzPts val="1620"/>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440"/>
              <a:buNone/>
              <a:defRPr sz="1600"/>
            </a:lvl1pPr>
            <a:lvl2pPr marL="914400" lvl="1" indent="-228600" algn="l">
              <a:lnSpc>
                <a:spcPct val="90000"/>
              </a:lnSpc>
              <a:spcBef>
                <a:spcPts val="500"/>
              </a:spcBef>
              <a:spcAft>
                <a:spcPts val="0"/>
              </a:spcAft>
              <a:buSzPts val="1260"/>
              <a:buNone/>
              <a:defRPr sz="1400"/>
            </a:lvl2pPr>
            <a:lvl3pPr marL="1371600" lvl="2" indent="-228600" algn="l">
              <a:lnSpc>
                <a:spcPct val="90000"/>
              </a:lnSpc>
              <a:spcBef>
                <a:spcPts val="500"/>
              </a:spcBef>
              <a:spcAft>
                <a:spcPts val="0"/>
              </a:spcAft>
              <a:buSzPts val="1080"/>
              <a:buNone/>
              <a:defRPr sz="1200"/>
            </a:lvl3pPr>
            <a:lvl4pPr marL="1828800" lvl="3" indent="-228600" algn="l">
              <a:lnSpc>
                <a:spcPct val="90000"/>
              </a:lnSpc>
              <a:spcBef>
                <a:spcPts val="500"/>
              </a:spcBef>
              <a:spcAft>
                <a:spcPts val="0"/>
              </a:spcAft>
              <a:buSzPts val="900"/>
              <a:buNone/>
              <a:defRPr sz="1000"/>
            </a:lvl4pPr>
            <a:lvl5pPr marL="2286000" lvl="4" indent="-228600" algn="l">
              <a:lnSpc>
                <a:spcPct val="90000"/>
              </a:lnSpc>
              <a:spcBef>
                <a:spcPts val="500"/>
              </a:spcBef>
              <a:spcAft>
                <a:spcPts val="0"/>
              </a:spcAft>
              <a:buSzPts val="9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68572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200"/>
              <a:buFont typeface="Libre Franklin Thi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1"/>
              </a:buClr>
              <a:buSzPts val="2520"/>
              <a:buFont typeface="Noto Sans Symbols"/>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accent1"/>
              </a:buClr>
              <a:buSzPts val="2520"/>
              <a:buFont typeface="Noto Sans Symbols"/>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accent1"/>
              </a:buClr>
              <a:buSzPts val="2160"/>
              <a:buFont typeface="Noto Sans Symbols"/>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accent1"/>
              </a:buClr>
              <a:buSzPts val="1800"/>
              <a:buFont typeface="Noto Sans Symbols"/>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accent1"/>
              </a:buClr>
              <a:buSzPts val="1800"/>
              <a:buFont typeface="Noto Sans Symbols"/>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 name="Google Shape;43;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440"/>
              <a:buNone/>
              <a:defRPr sz="1600"/>
            </a:lvl1pPr>
            <a:lvl2pPr marL="914400" lvl="1" indent="-228600" algn="l">
              <a:lnSpc>
                <a:spcPct val="90000"/>
              </a:lnSpc>
              <a:spcBef>
                <a:spcPts val="500"/>
              </a:spcBef>
              <a:spcAft>
                <a:spcPts val="0"/>
              </a:spcAft>
              <a:buSzPts val="1260"/>
              <a:buNone/>
              <a:defRPr sz="1400"/>
            </a:lvl2pPr>
            <a:lvl3pPr marL="1371600" lvl="2" indent="-228600" algn="l">
              <a:lnSpc>
                <a:spcPct val="90000"/>
              </a:lnSpc>
              <a:spcBef>
                <a:spcPts val="500"/>
              </a:spcBef>
              <a:spcAft>
                <a:spcPts val="0"/>
              </a:spcAft>
              <a:buSzPts val="1080"/>
              <a:buNone/>
              <a:defRPr sz="1200"/>
            </a:lvl3pPr>
            <a:lvl4pPr marL="1828800" lvl="3" indent="-228600" algn="l">
              <a:lnSpc>
                <a:spcPct val="90000"/>
              </a:lnSpc>
              <a:spcBef>
                <a:spcPts val="500"/>
              </a:spcBef>
              <a:spcAft>
                <a:spcPts val="0"/>
              </a:spcAft>
              <a:buSzPts val="900"/>
              <a:buNone/>
              <a:defRPr sz="1000"/>
            </a:lvl4pPr>
            <a:lvl5pPr marL="2286000" lvl="4" indent="-228600" algn="l">
              <a:lnSpc>
                <a:spcPct val="90000"/>
              </a:lnSpc>
              <a:spcBef>
                <a:spcPts val="500"/>
              </a:spcBef>
              <a:spcAft>
                <a:spcPts val="0"/>
              </a:spcAft>
              <a:buSzPts val="9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385046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rot="5400000">
            <a:off x="3693319" y="-1483517"/>
            <a:ext cx="4805363" cy="105156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31469" algn="l">
              <a:lnSpc>
                <a:spcPct val="90000"/>
              </a:lnSpc>
              <a:spcBef>
                <a:spcPts val="500"/>
              </a:spcBef>
              <a:spcAft>
                <a:spcPts val="0"/>
              </a:spcAft>
              <a:buSzPts val="1620"/>
              <a:buChar char="▪"/>
              <a:defRPr/>
            </a:lvl2pPr>
            <a:lvl3pPr marL="1371600" lvl="2" indent="-331469" algn="l">
              <a:lnSpc>
                <a:spcPct val="90000"/>
              </a:lnSpc>
              <a:spcBef>
                <a:spcPts val="500"/>
              </a:spcBef>
              <a:spcAft>
                <a:spcPts val="0"/>
              </a:spcAft>
              <a:buSzPts val="1620"/>
              <a:buChar char="▪"/>
              <a:defRPr/>
            </a:lvl3pPr>
            <a:lvl4pPr marL="1828800" lvl="3" indent="-331469" algn="l">
              <a:lnSpc>
                <a:spcPct val="90000"/>
              </a:lnSpc>
              <a:spcBef>
                <a:spcPts val="500"/>
              </a:spcBef>
              <a:spcAft>
                <a:spcPts val="0"/>
              </a:spcAft>
              <a:buSzPts val="1620"/>
              <a:buChar char="▪"/>
              <a:defRPr/>
            </a:lvl4pPr>
            <a:lvl5pPr marL="2286000" lvl="4" indent="-331470" algn="l">
              <a:lnSpc>
                <a:spcPct val="90000"/>
              </a:lnSpc>
              <a:spcBef>
                <a:spcPts val="500"/>
              </a:spcBef>
              <a:spcAft>
                <a:spcPts val="0"/>
              </a:spcAft>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2865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0"/>
        <p:cNvGrpSpPr/>
        <p:nvPr/>
      </p:nvGrpSpPr>
      <p:grpSpPr>
        <a:xfrm>
          <a:off x="0" y="0"/>
          <a:ext cx="0" cy="0"/>
          <a:chOff x="0" y="0"/>
          <a:chExt cx="0" cy="0"/>
        </a:xfrm>
      </p:grpSpPr>
      <p:sp>
        <p:nvSpPr>
          <p:cNvPr id="51" name="Google Shape;51;p4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31469" algn="l">
              <a:lnSpc>
                <a:spcPct val="90000"/>
              </a:lnSpc>
              <a:spcBef>
                <a:spcPts val="500"/>
              </a:spcBef>
              <a:spcAft>
                <a:spcPts val="0"/>
              </a:spcAft>
              <a:buSzPts val="1620"/>
              <a:buChar char="▪"/>
              <a:defRPr/>
            </a:lvl2pPr>
            <a:lvl3pPr marL="1371600" lvl="2" indent="-331469" algn="l">
              <a:lnSpc>
                <a:spcPct val="90000"/>
              </a:lnSpc>
              <a:spcBef>
                <a:spcPts val="500"/>
              </a:spcBef>
              <a:spcAft>
                <a:spcPts val="0"/>
              </a:spcAft>
              <a:buSzPts val="1620"/>
              <a:buChar char="▪"/>
              <a:defRPr/>
            </a:lvl3pPr>
            <a:lvl4pPr marL="1828800" lvl="3" indent="-331469" algn="l">
              <a:lnSpc>
                <a:spcPct val="90000"/>
              </a:lnSpc>
              <a:spcBef>
                <a:spcPts val="500"/>
              </a:spcBef>
              <a:spcAft>
                <a:spcPts val="0"/>
              </a:spcAft>
              <a:buSzPts val="1620"/>
              <a:buChar char="▪"/>
              <a:defRPr/>
            </a:lvl4pPr>
            <a:lvl5pPr marL="2286000" lvl="4" indent="-331470" algn="l">
              <a:lnSpc>
                <a:spcPct val="90000"/>
              </a:lnSpc>
              <a:spcBef>
                <a:spcPts val="500"/>
              </a:spcBef>
              <a:spcAft>
                <a:spcPts val="0"/>
              </a:spcAft>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5673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6"/>
        <p:cNvGrpSpPr/>
        <p:nvPr/>
      </p:nvGrpSpPr>
      <p:grpSpPr>
        <a:xfrm>
          <a:off x="0" y="0"/>
          <a:ext cx="0" cy="0"/>
          <a:chOff x="0" y="0"/>
          <a:chExt cx="0" cy="0"/>
        </a:xfrm>
      </p:grpSpPr>
      <p:sp>
        <p:nvSpPr>
          <p:cNvPr id="57" name="Google Shape;57;p43"/>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3"/>
          <p:cNvSpPr txBox="1">
            <a:spLocks noGrp="1"/>
          </p:cNvSpPr>
          <p:nvPr>
            <p:ph type="body" idx="1"/>
          </p:nvPr>
        </p:nvSpPr>
        <p:spPr>
          <a:xfrm>
            <a:off x="838200" y="1371601"/>
            <a:ext cx="10515600" cy="4805363"/>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0"/>
              </a:spcBef>
              <a:spcAft>
                <a:spcPts val="0"/>
              </a:spcAft>
              <a:buSzPts val="2160"/>
              <a:buChar char="▪"/>
              <a:defRPr sz="2400"/>
            </a:lvl1pPr>
            <a:lvl2pPr marL="914400" lvl="1" indent="-342900" algn="l">
              <a:lnSpc>
                <a:spcPct val="90000"/>
              </a:lnSpc>
              <a:spcBef>
                <a:spcPts val="500"/>
              </a:spcBef>
              <a:spcAft>
                <a:spcPts val="0"/>
              </a:spcAft>
              <a:buSzPts val="1800"/>
              <a:buChar char="▪"/>
              <a:defRPr sz="2000"/>
            </a:lvl2pPr>
            <a:lvl3pPr marL="1371600" lvl="2" indent="-331469" algn="l">
              <a:lnSpc>
                <a:spcPct val="90000"/>
              </a:lnSpc>
              <a:spcBef>
                <a:spcPts val="500"/>
              </a:spcBef>
              <a:spcAft>
                <a:spcPts val="0"/>
              </a:spcAft>
              <a:buSzPts val="1620"/>
              <a:buChar char="▪"/>
              <a:defRPr sz="1800"/>
            </a:lvl3pPr>
            <a:lvl4pPr marL="1828800" lvl="3" indent="-320039" algn="l">
              <a:lnSpc>
                <a:spcPct val="90000"/>
              </a:lnSpc>
              <a:spcBef>
                <a:spcPts val="500"/>
              </a:spcBef>
              <a:spcAft>
                <a:spcPts val="0"/>
              </a:spcAft>
              <a:buSzPts val="1440"/>
              <a:buChar char="▪"/>
              <a:defRPr sz="1600"/>
            </a:lvl4pPr>
            <a:lvl5pPr marL="2286000" lvl="4" indent="-320039" algn="l">
              <a:lnSpc>
                <a:spcPct val="90000"/>
              </a:lnSpc>
              <a:spcBef>
                <a:spcPts val="500"/>
              </a:spcBef>
              <a:spcAft>
                <a:spcPts val="0"/>
              </a:spcAft>
              <a:buSzPts val="144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4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43"/>
          <p:cNvSpPr txBox="1">
            <a:spLocks noGrp="1"/>
          </p:cNvSpPr>
          <p:nvPr>
            <p:ph type="body" idx="2"/>
          </p:nvPr>
        </p:nvSpPr>
        <p:spPr>
          <a:xfrm>
            <a:off x="256033" y="1349829"/>
            <a:ext cx="2124311" cy="45480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440"/>
              <a:buNone/>
              <a:defRPr sz="1600" b="1">
                <a:solidFill>
                  <a:srgbClr val="FFFFFF"/>
                </a:solidFill>
              </a:defRPr>
            </a:lvl1pPr>
            <a:lvl2pPr marL="914400" lvl="1" indent="-228600" algn="l">
              <a:lnSpc>
                <a:spcPct val="90000"/>
              </a:lnSpc>
              <a:spcBef>
                <a:spcPts val="500"/>
              </a:spcBef>
              <a:spcAft>
                <a:spcPts val="0"/>
              </a:spcAft>
              <a:buSzPts val="1080"/>
              <a:buNone/>
              <a:defRPr sz="1200"/>
            </a:lvl2pPr>
            <a:lvl3pPr marL="1371600" lvl="2" indent="-228600" algn="l">
              <a:lnSpc>
                <a:spcPct val="90000"/>
              </a:lnSpc>
              <a:spcBef>
                <a:spcPts val="500"/>
              </a:spcBef>
              <a:spcAft>
                <a:spcPts val="0"/>
              </a:spcAft>
              <a:buSzPts val="900"/>
              <a:buNone/>
              <a:defRPr sz="1000"/>
            </a:lvl3pPr>
            <a:lvl4pPr marL="1828800" lvl="3" indent="-228600" algn="l">
              <a:lnSpc>
                <a:spcPct val="90000"/>
              </a:lnSpc>
              <a:spcBef>
                <a:spcPts val="500"/>
              </a:spcBef>
              <a:spcAft>
                <a:spcPts val="0"/>
              </a:spcAft>
              <a:buSzPts val="810"/>
              <a:buNone/>
              <a:defRPr sz="900"/>
            </a:lvl4pPr>
            <a:lvl5pPr marL="2286000" lvl="4" indent="-228600" algn="l">
              <a:lnSpc>
                <a:spcPct val="90000"/>
              </a:lnSpc>
              <a:spcBef>
                <a:spcPts val="500"/>
              </a:spcBef>
              <a:spcAft>
                <a:spcPts val="0"/>
              </a:spcAft>
              <a:buSzPts val="81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2244757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ally One Column">
  <p:cSld name="Rally One Column">
    <p:spTree>
      <p:nvGrpSpPr>
        <p:cNvPr id="1" name="Shape 63"/>
        <p:cNvGrpSpPr/>
        <p:nvPr/>
      </p:nvGrpSpPr>
      <p:grpSpPr>
        <a:xfrm>
          <a:off x="0" y="0"/>
          <a:ext cx="0" cy="0"/>
          <a:chOff x="0" y="0"/>
          <a:chExt cx="0" cy="0"/>
        </a:xfrm>
      </p:grpSpPr>
      <p:sp>
        <p:nvSpPr>
          <p:cNvPr id="64" name="Google Shape;64;p44"/>
          <p:cNvSpPr txBox="1">
            <a:spLocks noGrp="1"/>
          </p:cNvSpPr>
          <p:nvPr>
            <p:ph type="title"/>
          </p:nvPr>
        </p:nvSpPr>
        <p:spPr>
          <a:xfrm>
            <a:off x="1062526" y="163288"/>
            <a:ext cx="9813399" cy="101599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2800"/>
              <a:buFont typeface="Arial"/>
              <a:buNone/>
              <a:defRPr sz="28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4"/>
          <p:cNvSpPr txBox="1">
            <a:spLocks noGrp="1"/>
          </p:cNvSpPr>
          <p:nvPr>
            <p:ph type="body" idx="1"/>
          </p:nvPr>
        </p:nvSpPr>
        <p:spPr>
          <a:xfrm>
            <a:off x="1062525" y="1466172"/>
            <a:ext cx="9813400" cy="4381726"/>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400"/>
              </a:spcBef>
              <a:spcAft>
                <a:spcPts val="0"/>
              </a:spcAft>
              <a:buClr>
                <a:srgbClr val="F1B83B"/>
              </a:buClr>
              <a:buSzPts val="2160"/>
              <a:buChar char="▪"/>
              <a:defRPr sz="2400">
                <a:solidFill>
                  <a:srgbClr val="3C3C3C"/>
                </a:solidFill>
                <a:latin typeface="Arial"/>
                <a:ea typeface="Arial"/>
                <a:cs typeface="Arial"/>
                <a:sym typeface="Arial"/>
              </a:defRPr>
            </a:lvl1pPr>
            <a:lvl2pPr marL="914400" lvl="1" indent="-342900" algn="l">
              <a:lnSpc>
                <a:spcPct val="120000"/>
              </a:lnSpc>
              <a:spcBef>
                <a:spcPts val="400"/>
              </a:spcBef>
              <a:spcAft>
                <a:spcPts val="0"/>
              </a:spcAft>
              <a:buClr>
                <a:srgbClr val="F1B83B"/>
              </a:buClr>
              <a:buSzPts val="1800"/>
              <a:buChar char="▪"/>
              <a:defRPr sz="2000">
                <a:solidFill>
                  <a:srgbClr val="3C3C3C"/>
                </a:solidFill>
                <a:latin typeface="Arial"/>
                <a:ea typeface="Arial"/>
                <a:cs typeface="Arial"/>
                <a:sym typeface="Arial"/>
              </a:defRPr>
            </a:lvl2pPr>
            <a:lvl3pPr marL="1371600" lvl="2" indent="-331469" algn="l">
              <a:lnSpc>
                <a:spcPct val="133333"/>
              </a:lnSpc>
              <a:spcBef>
                <a:spcPts val="400"/>
              </a:spcBef>
              <a:spcAft>
                <a:spcPts val="0"/>
              </a:spcAft>
              <a:buClr>
                <a:srgbClr val="F1B83B"/>
              </a:buClr>
              <a:buSzPts val="1620"/>
              <a:buChar char="▪"/>
              <a:defRPr sz="1800">
                <a:solidFill>
                  <a:srgbClr val="3C3C3C"/>
                </a:solidFill>
                <a:latin typeface="Arial"/>
                <a:ea typeface="Arial"/>
                <a:cs typeface="Arial"/>
                <a:sym typeface="Arial"/>
              </a:defRPr>
            </a:lvl3pPr>
            <a:lvl4pPr marL="1828800" lvl="3" indent="-320039" algn="l">
              <a:lnSpc>
                <a:spcPct val="150000"/>
              </a:lnSpc>
              <a:spcBef>
                <a:spcPts val="400"/>
              </a:spcBef>
              <a:spcAft>
                <a:spcPts val="0"/>
              </a:spcAft>
              <a:buClr>
                <a:srgbClr val="F1B83B"/>
              </a:buClr>
              <a:buSzPts val="1440"/>
              <a:buChar char="▪"/>
              <a:defRPr sz="1600">
                <a:solidFill>
                  <a:srgbClr val="3C3C3C"/>
                </a:solidFill>
                <a:latin typeface="Arial"/>
                <a:ea typeface="Arial"/>
                <a:cs typeface="Arial"/>
                <a:sym typeface="Arial"/>
              </a:defRPr>
            </a:lvl4pPr>
            <a:lvl5pPr marL="2286000" lvl="4" indent="-320039" algn="l">
              <a:lnSpc>
                <a:spcPct val="150000"/>
              </a:lnSpc>
              <a:spcBef>
                <a:spcPts val="400"/>
              </a:spcBef>
              <a:spcAft>
                <a:spcPts val="0"/>
              </a:spcAft>
              <a:buClr>
                <a:srgbClr val="F1B83B"/>
              </a:buClr>
              <a:buSzPts val="1440"/>
              <a:buChar char="▪"/>
              <a:defRPr sz="1600">
                <a:solidFill>
                  <a:srgbClr val="3C3C3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4"/>
          <p:cNvSpPr txBox="1">
            <a:spLocks noGrp="1"/>
          </p:cNvSpPr>
          <p:nvPr>
            <p:ph type="sldNum" idx="12"/>
          </p:nvPr>
        </p:nvSpPr>
        <p:spPr>
          <a:xfrm>
            <a:off x="283043" y="6319052"/>
            <a:ext cx="672495" cy="289832"/>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44"/>
          <p:cNvSpPr txBox="1">
            <a:spLocks noGrp="1"/>
          </p:cNvSpPr>
          <p:nvPr>
            <p:ph type="ftr" idx="11"/>
          </p:nvPr>
        </p:nvSpPr>
        <p:spPr>
          <a:xfrm>
            <a:off x="858779" y="6367939"/>
            <a:ext cx="4828607"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1A64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p:nvPr/>
        </p:nvSpPr>
        <p:spPr>
          <a:xfrm>
            <a:off x="9056432" y="6275864"/>
            <a:ext cx="3135568"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1415A"/>
              </a:buClr>
              <a:buSzPts val="1200"/>
              <a:buFont typeface="Arial"/>
              <a:buNone/>
            </a:pPr>
            <a:r>
              <a:rPr lang="en-US" sz="1200" b="0" i="0" u="none" strike="noStrike" cap="none">
                <a:solidFill>
                  <a:srgbClr val="11415A"/>
                </a:solidFill>
                <a:latin typeface="Arial"/>
                <a:ea typeface="Arial"/>
                <a:cs typeface="Arial"/>
                <a:sym typeface="Arial"/>
              </a:rPr>
              <a:t>LAND TRUST ALLIANCE</a:t>
            </a:r>
            <a:endParaRPr/>
          </a:p>
        </p:txBody>
      </p:sp>
    </p:spTree>
    <p:extLst>
      <p:ext uri="{BB962C8B-B14F-4D97-AF65-F5344CB8AC3E}">
        <p14:creationId xmlns:p14="http://schemas.microsoft.com/office/powerpoint/2010/main" val="368619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3"/>
            <a:ext cx="12192000" cy="1927225"/>
          </a:xfrm>
        </p:spPr>
        <p:txBody>
          <a:bodyPr anchor="b">
            <a:noAutofit/>
          </a:bodyPr>
          <a:lstStyle>
            <a:lvl1pPr>
              <a:defRPr sz="4400" cap="small" baseline="0">
                <a:solidFill>
                  <a:schemeClr val="accent1"/>
                </a:solidFill>
                <a:latin typeface="+mn-lt"/>
                <a:cs typeface="Calibri Light" panose="020F0302020204030204" pitchFamily="34" charset="0"/>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96172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7498"/>
            <a:ext cx="12192001" cy="990600"/>
          </a:xfrm>
          <a:prstGeom prst="rect">
            <a:avLst/>
          </a:prstGeom>
          <a:noFill/>
          <a:ln w="38100">
            <a:noFill/>
          </a:ln>
        </p:spPr>
        <p:txBody>
          <a:bodyPr>
            <a:normAutofit/>
          </a:bodyPr>
          <a:lstStyle>
            <a:lvl1pPr algn="ctr">
              <a:defRPr sz="4400" b="0" cap="none" baseline="0">
                <a:solidFill>
                  <a:schemeClr val="accent1"/>
                </a:solidFill>
                <a:latin typeface="+mn-lt"/>
                <a:ea typeface="Tahoma"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173038" indent="-173038">
              <a:buClr>
                <a:schemeClr val="accent6">
                  <a:lumMod val="75000"/>
                </a:schemeClr>
              </a:buClr>
              <a:defRPr sz="2400"/>
            </a:lvl1pPr>
            <a:lvl2pPr marL="396875" indent="-190500">
              <a:buClr>
                <a:schemeClr val="accent6">
                  <a:lumMod val="75000"/>
                </a:schemeClr>
              </a:buClr>
              <a:defRPr sz="2100"/>
            </a:lvl2pPr>
            <a:lvl3pPr marL="568325" indent="-157163">
              <a:buClr>
                <a:schemeClr val="accent3">
                  <a:lumMod val="50000"/>
                </a:schemeClr>
              </a:buClr>
              <a:defRPr sz="1800"/>
            </a:lvl3pPr>
            <a:lvl4pPr marL="803275" indent="-185738">
              <a:buClr>
                <a:schemeClr val="accent3">
                  <a:lumMod val="50000"/>
                </a:schemeClr>
              </a:buClr>
              <a:defRPr sz="1500"/>
            </a:lvl4pPr>
            <a:lvl5pPr marL="914400" indent="-125413">
              <a:buClr>
                <a:schemeClr val="accent3">
                  <a:lumMod val="50000"/>
                </a:schemeClr>
              </a:buCl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626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9616"/>
            <a:ext cx="12204699" cy="99060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09600" y="1350216"/>
            <a:ext cx="5384800" cy="5041440"/>
          </a:xfrm>
        </p:spPr>
        <p:txBody>
          <a:bodyPr/>
          <a:lstStyle>
            <a:lvl1pPr marL="173038" indent="-173038">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50216"/>
            <a:ext cx="5384800" cy="5041440"/>
          </a:xfrm>
        </p:spPr>
        <p:txBody>
          <a:bodyPr/>
          <a:lstStyle>
            <a:lvl1pPr marL="173038" indent="-173038">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0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a:solidFill>
                  <a:schemeClr val="accent4">
                    <a:lumMod val="75000"/>
                  </a:schemeClr>
                </a:solidFill>
                <a:latin typeface="+mn-lt"/>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81888"/>
            <a:ext cx="5242560" cy="42078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dirty="0" smtClean="0">
                <a:solidFill>
                  <a:schemeClr val="accent4">
                    <a:lumMod val="75000"/>
                  </a:schemeClr>
                </a:solidFill>
                <a:latin typeface="+mn-lt"/>
                <a:ea typeface="+mn-ea"/>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39840" y="2181888"/>
            <a:ext cx="5242560" cy="42078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a:stCxn id="2" idx="2"/>
          </p:cNvCxnSpPr>
          <p:nvPr/>
        </p:nvCxnSpPr>
        <p:spPr>
          <a:xfrm>
            <a:off x="6096000" y="1350216"/>
            <a:ext cx="0" cy="5050584"/>
          </a:xfrm>
          <a:prstGeom prst="line">
            <a:avLst/>
          </a:prstGeom>
          <a:ln w="19050">
            <a:solidFill>
              <a:srgbClr val="0488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a:solidFill>
                  <a:schemeClr val="accent4">
                    <a:lumMod val="75000"/>
                  </a:schemeClr>
                </a:solidFill>
                <a:latin typeface="+mn-lt"/>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81888"/>
            <a:ext cx="5242560" cy="4207803"/>
          </a:xfrm>
        </p:spPr>
        <p:txBody>
          <a:bodyPr/>
          <a:lstStyle>
            <a:lvl1pPr marL="173038" indent="-173038">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dirty="0" smtClean="0">
                <a:solidFill>
                  <a:schemeClr val="accent4">
                    <a:lumMod val="75000"/>
                  </a:schemeClr>
                </a:solidFill>
                <a:latin typeface="+mn-lt"/>
                <a:ea typeface="+mn-ea"/>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39840" y="2181888"/>
            <a:ext cx="5242560" cy="4207803"/>
          </a:xfrm>
        </p:spPr>
        <p:txBody>
          <a:bodyPr/>
          <a:lstStyle>
            <a:lvl1pPr marL="173038" indent="-173038">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a:stCxn id="2" idx="2"/>
          </p:cNvCxnSpPr>
          <p:nvPr/>
        </p:nvCxnSpPr>
        <p:spPr>
          <a:xfrm>
            <a:off x="6096000" y="1350216"/>
            <a:ext cx="0" cy="5050584"/>
          </a:xfrm>
          <a:prstGeom prst="line">
            <a:avLst/>
          </a:prstGeom>
          <a:ln w="19050">
            <a:solidFill>
              <a:srgbClr val="0488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268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699013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55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14400" y="1371601"/>
            <a:ext cx="10464800" cy="1927225"/>
          </a:xfrm>
          <a:prstGeom prst="rect">
            <a:avLst/>
          </a:prstGeom>
          <a:noFill/>
          <a:ln>
            <a:noFill/>
          </a:ln>
        </p:spPr>
        <p:txBody>
          <a:bodyPr wrap="square" lIns="91425" tIns="91425" rIns="91425" bIns="91425" anchor="b" anchorCtr="0"/>
          <a:lstStyle>
            <a:lvl1pPr marL="0" marR="0" lvl="0" indent="0" algn="ctr" rtl="0">
              <a:spcBef>
                <a:spcPts val="0"/>
              </a:spcBef>
              <a:buClr>
                <a:schemeClr val="accent5"/>
              </a:buClr>
              <a:buFont typeface="Candara"/>
              <a:buNone/>
              <a:defRPr sz="5400" b="0" i="0" u="none" strike="noStrike" cap="small">
                <a:solidFill>
                  <a:schemeClr val="accen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409161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14400" y="1371601"/>
            <a:ext cx="10464800" cy="1927225"/>
          </a:xfrm>
          <a:prstGeom prst="rect">
            <a:avLst/>
          </a:prstGeom>
          <a:noFill/>
          <a:ln>
            <a:noFill/>
          </a:ln>
        </p:spPr>
        <p:txBody>
          <a:bodyPr wrap="square" lIns="91425" tIns="91425" rIns="91425" bIns="91425" anchor="b" anchorCtr="0"/>
          <a:lstStyle>
            <a:lvl1pPr marL="0" marR="0" lvl="0" indent="0" algn="ctr" rtl="0">
              <a:spcBef>
                <a:spcPts val="0"/>
              </a:spcBef>
              <a:buClr>
                <a:schemeClr val="accent5"/>
              </a:buClr>
              <a:buFont typeface="Candara"/>
              <a:buNone/>
              <a:defRPr sz="5400" b="0" i="0" u="none" strike="noStrike" cap="small">
                <a:solidFill>
                  <a:schemeClr val="accen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2635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31749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77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1"/>
            <a:ext cx="12192000" cy="1927225"/>
          </a:xfrm>
        </p:spPr>
        <p:txBody>
          <a:bodyPr anchor="b">
            <a:noAutofit/>
          </a:bodyPr>
          <a:lstStyle>
            <a:lvl1pPr>
              <a:defRPr sz="5400" cap="none" baseline="0">
                <a:solidFill>
                  <a:schemeClr val="accent1">
                    <a:lumMod val="75000"/>
                  </a:schemeClr>
                </a:solidFill>
                <a:latin typeface="Hind SemiBold" panose="02000000000000000000" pitchFamily="2" charset="0"/>
                <a:cs typeface="Hind SemiBold"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0921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7498"/>
            <a:ext cx="12192001" cy="990600"/>
          </a:xfrm>
          <a:prstGeom prst="rect">
            <a:avLst/>
          </a:prstGeom>
          <a:noFill/>
          <a:ln w="38100">
            <a:noFill/>
          </a:ln>
        </p:spPr>
        <p:txBody>
          <a:bodyPr>
            <a:normAutofit/>
          </a:bodyPr>
          <a:lstStyle>
            <a:lvl1pPr algn="ctr">
              <a:defRPr sz="4800" b="0" cap="none" baseline="0">
                <a:solidFill>
                  <a:schemeClr val="accent1">
                    <a:lumMod val="75000"/>
                  </a:schemeClr>
                </a:solidFill>
                <a:latin typeface="Hind SemiBold" panose="02000000000000000000" pitchFamily="2" charset="0"/>
                <a:ea typeface="Tahoma" pitchFamily="34" charset="0"/>
                <a:cs typeface="Hind SemiBold" panose="020000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latin typeface="+mj-lt"/>
              </a:defRPr>
            </a:lvl1pPr>
            <a:lvl2pPr>
              <a:buClr>
                <a:schemeClr val="accent2"/>
              </a:buClr>
              <a:defRPr>
                <a:latin typeface="+mj-lt"/>
              </a:defRPr>
            </a:lvl2pPr>
            <a:lvl3pPr>
              <a:buClr>
                <a:schemeClr val="accent2"/>
              </a:buClr>
              <a:defRPr>
                <a:latin typeface="+mj-lt"/>
              </a:defRPr>
            </a:lvl3pPr>
            <a:lvl4pPr>
              <a:buClr>
                <a:schemeClr val="accent2"/>
              </a:buClr>
              <a:defRPr>
                <a:latin typeface="+mj-lt"/>
              </a:defRPr>
            </a:lvl4pPr>
            <a:lvl5pPr>
              <a:buClr>
                <a:schemeClr val="accent2"/>
              </a:buCl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5956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9616"/>
            <a:ext cx="12204699" cy="990600"/>
          </a:xfrm>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350216"/>
            <a:ext cx="5384800" cy="5041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50216"/>
            <a:ext cx="5384800" cy="5041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52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59616"/>
            <a:ext cx="121920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478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626191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685800" rtl="0" eaLnBrk="1" latinLnBrk="0" hangingPunct="1">
        <a:spcBef>
          <a:spcPct val="0"/>
        </a:spcBef>
        <a:buNone/>
        <a:defRPr sz="4050" b="0" kern="1200" cap="none" spc="-75" baseline="0">
          <a:solidFill>
            <a:schemeClr val="accent1"/>
          </a:solidFill>
          <a:latin typeface="+mn-lt"/>
          <a:ea typeface="Tahoma" pitchFamily="34" charset="0"/>
          <a:cs typeface="Calibri Light" panose="020F0302020204030204" pitchFamily="34" charset="0"/>
        </a:defRPr>
      </a:lvl1pPr>
    </p:titleStyle>
    <p:body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59616"/>
            <a:ext cx="121920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50216"/>
            <a:ext cx="10972800" cy="51267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9913923"/>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800" b="0" kern="1200" cap="none" spc="-100" baseline="0">
          <a:solidFill>
            <a:schemeClr val="accent1">
              <a:lumMod val="75000"/>
            </a:schemeClr>
          </a:solidFill>
          <a:latin typeface="Hind SemiBold" panose="02000000000000000000" pitchFamily="2" charset="0"/>
          <a:ea typeface="Tahoma" pitchFamily="34" charset="0"/>
          <a:cs typeface="Hind SemiBold" panose="02000000000000000000" pitchFamily="2" charset="0"/>
        </a:defRPr>
      </a:lvl1pPr>
    </p:titleStyle>
    <p:bodyStyle>
      <a:lvl1pPr marL="182880" indent="-182880" algn="l" defTabSz="914400" rtl="0" eaLnBrk="1" latinLnBrk="0" hangingPunct="1">
        <a:spcBef>
          <a:spcPct val="20000"/>
        </a:spcBef>
        <a:buClr>
          <a:schemeClr val="accent2"/>
        </a:buClr>
        <a:buSzPct val="70000"/>
        <a:buFont typeface="Wingdings" pitchFamily="2" charset="2"/>
        <a:buChar char="§"/>
        <a:defRPr sz="2400" kern="1200">
          <a:solidFill>
            <a:schemeClr val="tx1"/>
          </a:solidFill>
          <a:latin typeface="+mj-lt"/>
          <a:ea typeface="+mn-ea"/>
          <a:cs typeface="Calibri" panose="020F0502020204030204" pitchFamily="34" charset="0"/>
        </a:defRPr>
      </a:lvl1pPr>
      <a:lvl2pPr marL="457200" indent="-182880" algn="l" defTabSz="914400" rtl="0" eaLnBrk="1" latinLnBrk="0" hangingPunct="1">
        <a:spcBef>
          <a:spcPct val="20000"/>
        </a:spcBef>
        <a:buClr>
          <a:schemeClr val="accent2"/>
        </a:buClr>
        <a:buSzPct val="85000"/>
        <a:buFont typeface="Arial" pitchFamily="34" charset="0"/>
        <a:buChar char="•"/>
        <a:defRPr sz="2000" kern="1200">
          <a:solidFill>
            <a:schemeClr val="tx1"/>
          </a:solidFill>
          <a:latin typeface="+mj-lt"/>
          <a:ea typeface="+mn-ea"/>
          <a:cs typeface="Calibri" panose="020F0502020204030204" pitchFamily="34" charset="0"/>
        </a:defRPr>
      </a:lvl2pPr>
      <a:lvl3pPr marL="731520" indent="-182880" algn="l" defTabSz="914400" rtl="0" eaLnBrk="1" latinLnBrk="0" hangingPunct="1">
        <a:spcBef>
          <a:spcPct val="20000"/>
        </a:spcBef>
        <a:buClr>
          <a:schemeClr val="accent2"/>
        </a:buClr>
        <a:buSzPct val="90000"/>
        <a:buFont typeface="Arial" pitchFamily="34" charset="0"/>
        <a:buChar char="•"/>
        <a:defRPr sz="1800" kern="1200">
          <a:solidFill>
            <a:schemeClr val="tx1"/>
          </a:solidFill>
          <a:latin typeface="+mj-lt"/>
          <a:ea typeface="+mn-ea"/>
          <a:cs typeface="Calibri" panose="020F0502020204030204" pitchFamily="34" charset="0"/>
        </a:defRPr>
      </a:lvl3pPr>
      <a:lvl4pPr marL="10058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j-lt"/>
          <a:ea typeface="+mn-ea"/>
          <a:cs typeface="Calibri" panose="020F0502020204030204" pitchFamily="34" charset="0"/>
        </a:defRPr>
      </a:lvl4pPr>
      <a:lvl5pPr marL="1188720" indent="-137160" algn="l" defTabSz="914400" rtl="0" eaLnBrk="1" latinLnBrk="0" hangingPunct="1">
        <a:spcBef>
          <a:spcPct val="20000"/>
        </a:spcBef>
        <a:buClr>
          <a:schemeClr val="accent2"/>
        </a:buClr>
        <a:buSzPct val="100000"/>
        <a:buFont typeface="Arial" pitchFamily="34" charset="0"/>
        <a:buChar char="•"/>
        <a:defRPr sz="1400" kern="1200" baseline="0">
          <a:solidFill>
            <a:schemeClr val="tx1"/>
          </a:solidFill>
          <a:latin typeface="+mj-lt"/>
          <a:ea typeface="+mn-ea"/>
          <a:cs typeface="Calibri" panose="020F050202020403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143000"/>
            <a:ext cx="109728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388704"/>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defTabSz="914400" rtl="0" eaLnBrk="1" latinLnBrk="0" hangingPunct="1">
        <a:spcBef>
          <a:spcPct val="0"/>
        </a:spcBef>
        <a:buNone/>
        <a:defRPr sz="44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1"/>
              </a:buClr>
              <a:buSzPts val="4800"/>
              <a:buFont typeface="Libre Franklin Thin"/>
              <a:buNone/>
              <a:defRPr sz="4800" b="0" i="0" u="none" strike="noStrike" cap="none">
                <a:solidFill>
                  <a:schemeClr val="accent1"/>
                </a:solidFill>
                <a:latin typeface="Libre Franklin Thin"/>
                <a:ea typeface="Libre Franklin Thin"/>
                <a:cs typeface="Libre Franklin Thin"/>
                <a:sym typeface="Libre Franklin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371601"/>
            <a:ext cx="10515600" cy="4805363"/>
          </a:xfrm>
          <a:prstGeom prst="rect">
            <a:avLst/>
          </a:prstGeom>
          <a:noFill/>
          <a:ln>
            <a:noFill/>
          </a:ln>
        </p:spPr>
        <p:txBody>
          <a:bodyPr spcFirstLastPara="1" wrap="square" lIns="91425"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31469" algn="l" rtl="0">
              <a:lnSpc>
                <a:spcPct val="90000"/>
              </a:lnSpc>
              <a:spcBef>
                <a:spcPts val="500"/>
              </a:spcBef>
              <a:spcAft>
                <a:spcPts val="0"/>
              </a:spcAft>
              <a:buClr>
                <a:schemeClr val="accent1"/>
              </a:buClr>
              <a:buSzPts val="1620"/>
              <a:buFont typeface="Noto Sans Symbols"/>
              <a:buChar char="▪"/>
              <a:defRPr sz="1800" b="0" i="0" u="none" strike="noStrike" cap="none">
                <a:solidFill>
                  <a:schemeClr val="dk1"/>
                </a:solidFill>
                <a:latin typeface="Calibri"/>
                <a:ea typeface="Calibri"/>
                <a:cs typeface="Calibri"/>
                <a:sym typeface="Calibri"/>
              </a:defRPr>
            </a:lvl3pPr>
            <a:lvl4pPr marL="1828800" marR="0" lvl="3" indent="-320039" algn="l" rtl="0">
              <a:lnSpc>
                <a:spcPct val="90000"/>
              </a:lnSpc>
              <a:spcBef>
                <a:spcPts val="500"/>
              </a:spcBef>
              <a:spcAft>
                <a:spcPts val="0"/>
              </a:spcAft>
              <a:buClr>
                <a:schemeClr val="accent1"/>
              </a:buClr>
              <a:buSzPts val="1440"/>
              <a:buFont typeface="Noto Sans Symbols"/>
              <a:buChar char="▪"/>
              <a:defRPr sz="1600" b="0" i="0" u="none" strike="noStrike" cap="none">
                <a:solidFill>
                  <a:schemeClr val="dk1"/>
                </a:solidFill>
                <a:latin typeface="Calibri"/>
                <a:ea typeface="Calibri"/>
                <a:cs typeface="Calibri"/>
                <a:sym typeface="Calibri"/>
              </a:defRPr>
            </a:lvl4pPr>
            <a:lvl5pPr marL="2286000" marR="0" lvl="4" indent="-320039" algn="l" rtl="0">
              <a:lnSpc>
                <a:spcPct val="90000"/>
              </a:lnSpc>
              <a:spcBef>
                <a:spcPts val="500"/>
              </a:spcBef>
              <a:spcAft>
                <a:spcPts val="0"/>
              </a:spcAft>
              <a:buClr>
                <a:schemeClr val="accent1"/>
              </a:buClr>
              <a:buSzPts val="144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94950651"/>
      </p:ext>
    </p:extLst>
  </p:cSld>
  <p:clrMap bg1="lt1" tx1="dk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59616"/>
            <a:ext cx="121920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478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42950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685800" rtl="0" eaLnBrk="1" latinLnBrk="0" hangingPunct="1">
        <a:spcBef>
          <a:spcPct val="0"/>
        </a:spcBef>
        <a:buNone/>
        <a:defRPr sz="4400" b="0" kern="1200" cap="none" spc="-75" baseline="0">
          <a:solidFill>
            <a:schemeClr val="accent1"/>
          </a:solidFill>
          <a:latin typeface="+mn-lt"/>
          <a:ea typeface="Tahoma" pitchFamily="34" charset="0"/>
          <a:cs typeface="Calibri Light" panose="020F0302020204030204" pitchFamily="34" charset="0"/>
        </a:defRPr>
      </a:lvl1pPr>
    </p:titleStyle>
    <p:bodyStyle>
      <a:lvl1pPr marL="173038" indent="-173038"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96875" indent="-19050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68325" indent="-157163"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10" Type="http://schemas.microsoft.com/office/2007/relationships/hdphoto" Target="../media/hdphoto1.wdp"/><Relationship Id="rId4" Type="http://schemas.openxmlformats.org/officeDocument/2006/relationships/image" Target="../media/image3.tif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mailto:Kenneth.Blumenfeld@state.mn.us"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cr.aos.wisc.edu/resources/data_scripts/dyndow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4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gif"/><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slide" Target="slide48.xml"/><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98.tiff"/><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080" y="1097585"/>
            <a:ext cx="12192000" cy="1323439"/>
          </a:xfrm>
          <a:prstGeom prst="rect">
            <a:avLst/>
          </a:prstGeom>
          <a:noFill/>
        </p:spPr>
        <p:txBody>
          <a:bodyPr wrap="square" rtlCol="0">
            <a:spAutoFit/>
          </a:bodyPr>
          <a:lstStyle/>
          <a:p>
            <a:pPr algn="ctr"/>
            <a:r>
              <a:rPr lang="en-US" sz="4000" b="1" dirty="0">
                <a:latin typeface="Calibri Light" panose="020F0302020204030204" pitchFamily="34" charset="0"/>
                <a:cs typeface="Calibri Light" panose="020F0302020204030204" pitchFamily="34" charset="0"/>
              </a:rPr>
              <a:t>Climate Change and the Chippewa </a:t>
            </a:r>
          </a:p>
          <a:p>
            <a:pPr algn="ctr"/>
            <a:r>
              <a:rPr lang="en-US" sz="4000" b="1" dirty="0">
                <a:latin typeface="Calibri Light" panose="020F0302020204030204" pitchFamily="34" charset="0"/>
                <a:cs typeface="Calibri Light" panose="020F0302020204030204" pitchFamily="34" charset="0"/>
              </a:rPr>
              <a:t>National Forest Ketchum Project</a:t>
            </a:r>
          </a:p>
        </p:txBody>
      </p:sp>
      <p:sp>
        <p:nvSpPr>
          <p:cNvPr id="9" name="Rectangle 8"/>
          <p:cNvSpPr/>
          <p:nvPr/>
        </p:nvSpPr>
        <p:spPr>
          <a:xfrm>
            <a:off x="0" y="2493324"/>
            <a:ext cx="12343175" cy="330207"/>
          </a:xfrm>
          <a:prstGeom prst="rect">
            <a:avLst/>
          </a:prstGeom>
          <a:solidFill>
            <a:srgbClr val="0B5E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entury Gothic" panose="020B0502020202020204" pitchFamily="34" charset="0"/>
            </a:endParaRPr>
          </a:p>
        </p:txBody>
      </p:sp>
      <p:sp>
        <p:nvSpPr>
          <p:cNvPr id="11" name="Rectangle 10"/>
          <p:cNvSpPr/>
          <p:nvPr/>
        </p:nvSpPr>
        <p:spPr>
          <a:xfrm>
            <a:off x="1564674" y="7758888"/>
            <a:ext cx="2180465" cy="286384"/>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TextBox 2"/>
          <p:cNvSpPr txBox="1"/>
          <p:nvPr/>
        </p:nvSpPr>
        <p:spPr>
          <a:xfrm>
            <a:off x="10210800" y="6221628"/>
            <a:ext cx="1828800" cy="430887"/>
          </a:xfrm>
          <a:prstGeom prst="rect">
            <a:avLst/>
          </a:prstGeom>
          <a:noFill/>
        </p:spPr>
        <p:txBody>
          <a:bodyPr wrap="square" rtlCol="0">
            <a:spAutoFit/>
          </a:bodyPr>
          <a:lstStyle/>
          <a:p>
            <a:r>
              <a:rPr lang="en-US" sz="2200" b="1" dirty="0">
                <a:solidFill>
                  <a:schemeClr val="tx1">
                    <a:lumMod val="75000"/>
                    <a:lumOff val="25000"/>
                  </a:schemeClr>
                </a:solidFill>
              </a:rPr>
              <a:t>March 2022</a:t>
            </a:r>
          </a:p>
        </p:txBody>
      </p:sp>
      <p:pic>
        <p:nvPicPr>
          <p:cNvPr id="15" name="Picture 14">
            <a:extLst>
              <a:ext uri="{FF2B5EF4-FFF2-40B4-BE49-F238E27FC236}">
                <a16:creationId xmlns:a16="http://schemas.microsoft.com/office/drawing/2014/main" id="{6D0E5C53-4F07-495A-B859-C25C43289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03" y="5608339"/>
            <a:ext cx="1371197" cy="1097261"/>
          </a:xfrm>
          <a:prstGeom prst="rect">
            <a:avLst/>
          </a:prstGeom>
          <a:effectLst/>
        </p:spPr>
      </p:pic>
      <p:pic>
        <p:nvPicPr>
          <p:cNvPr id="27" name="Picture 26">
            <a:extLst>
              <a:ext uri="{FF2B5EF4-FFF2-40B4-BE49-F238E27FC236}">
                <a16:creationId xmlns:a16="http://schemas.microsoft.com/office/drawing/2014/main" id="{5BBDA55A-D071-4353-A515-8F64B093D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49" y="5608339"/>
            <a:ext cx="993059" cy="1102296"/>
          </a:xfrm>
          <a:prstGeom prst="rect">
            <a:avLst/>
          </a:prstGeom>
        </p:spPr>
      </p:pic>
      <p:pic>
        <p:nvPicPr>
          <p:cNvPr id="2050" name="Picture 2">
            <a:extLst>
              <a:ext uri="{FF2B5EF4-FFF2-40B4-BE49-F238E27FC236}">
                <a16:creationId xmlns:a16="http://schemas.microsoft.com/office/drawing/2014/main" id="{8A807C6D-E9C3-4604-B139-BEA700094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803" y="2823531"/>
            <a:ext cx="322729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h Forests After Emerald Ash Borers Destroy Them - The New York Times">
            <a:extLst>
              <a:ext uri="{FF2B5EF4-FFF2-40B4-BE49-F238E27FC236}">
                <a16:creationId xmlns:a16="http://schemas.microsoft.com/office/drawing/2014/main" id="{4C2286FB-4FF0-4F00-B5A8-DAF0D5DF0A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500" y="2823531"/>
            <a:ext cx="272589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pen trees">
            <a:extLst>
              <a:ext uri="{FF2B5EF4-FFF2-40B4-BE49-F238E27FC236}">
                <a16:creationId xmlns:a16="http://schemas.microsoft.com/office/drawing/2014/main" id="{AF7ACA95-A200-4F43-AC64-5215D3977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823531"/>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rthwest Wisconsin Snowmobile Trails | Travel Wisconsin">
            <a:extLst>
              <a:ext uri="{FF2B5EF4-FFF2-40B4-BE49-F238E27FC236}">
                <a16:creationId xmlns:a16="http://schemas.microsoft.com/office/drawing/2014/main" id="{9096574C-80BF-403E-9738-12ED337C3D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055"/>
          <a:stretch/>
        </p:blipFill>
        <p:spPr bwMode="auto">
          <a:xfrm>
            <a:off x="9067800" y="2823531"/>
            <a:ext cx="30337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7060CBD-FA08-466E-B4AC-A19A3440B7F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182922" y="-304790"/>
            <a:ext cx="5801096" cy="1725946"/>
          </a:xfrm>
          <a:prstGeom prst="rect">
            <a:avLst/>
          </a:prstGeom>
        </p:spPr>
      </p:pic>
      <p:sp>
        <p:nvSpPr>
          <p:cNvPr id="14" name="Rectangle 13">
            <a:extLst>
              <a:ext uri="{FF2B5EF4-FFF2-40B4-BE49-F238E27FC236}">
                <a16:creationId xmlns:a16="http://schemas.microsoft.com/office/drawing/2014/main" id="{0BE3C801-1A06-4D6B-A07A-21B5A5F9A82B}"/>
              </a:ext>
            </a:extLst>
          </p:cNvPr>
          <p:cNvSpPr/>
          <p:nvPr/>
        </p:nvSpPr>
        <p:spPr>
          <a:xfrm>
            <a:off x="0" y="4648200"/>
            <a:ext cx="12343175" cy="330207"/>
          </a:xfrm>
          <a:prstGeom prst="rect">
            <a:avLst/>
          </a:prstGeom>
          <a:solidFill>
            <a:srgbClr val="0B5E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entury Gothic" panose="020B0502020202020204" pitchFamily="34" charset="0"/>
            </a:endParaRPr>
          </a:p>
        </p:txBody>
      </p:sp>
    </p:spTree>
    <p:extLst>
      <p:ext uri="{BB962C8B-B14F-4D97-AF65-F5344CB8AC3E}">
        <p14:creationId xmlns:p14="http://schemas.microsoft.com/office/powerpoint/2010/main" val="4162110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a:t>
            </a:r>
          </a:p>
        </p:txBody>
      </p:sp>
      <p:pic>
        <p:nvPicPr>
          <p:cNvPr id="1026" name="Picture 2" descr="http://farm5.staticflickr.com/4054/4478454735_8d6c4d4196_z.jpg"/>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4191000" y="1348098"/>
            <a:ext cx="358396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88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We Don’t Need Certainty</a:t>
            </a:r>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11" name="Content Placeholder 8"/>
          <p:cNvSpPr>
            <a:spLocks noGrp="1"/>
          </p:cNvSpPr>
          <p:nvPr>
            <p:ph idx="1"/>
          </p:nvPr>
        </p:nvSpPr>
        <p:spPr>
          <a:xfrm>
            <a:off x="1981200" y="1143000"/>
            <a:ext cx="8229600" cy="5181600"/>
          </a:xfrm>
        </p:spPr>
        <p:txBody>
          <a:bodyPr/>
          <a:lstStyle/>
          <a:p>
            <a:pPr algn="ctr"/>
            <a:r>
              <a:rPr lang="en-US" dirty="0"/>
              <a:t>Instead: think about risk management!</a:t>
            </a:r>
          </a:p>
        </p:txBody>
      </p:sp>
      <p:pic>
        <p:nvPicPr>
          <p:cNvPr id="1026" name="Picture 2" descr="Hurricane Florence is projected to make landfall in the Carolinas Late Thursday or early Friday, according to projections by NOAA on Monday. Map and data courtesy of NOAA.">
            <a:extLst>
              <a:ext uri="{FF2B5EF4-FFF2-40B4-BE49-F238E27FC236}">
                <a16:creationId xmlns:a16="http://schemas.microsoft.com/office/drawing/2014/main" id="{9A48D747-10AA-48DF-9365-C6B58A3BE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352" y="1873559"/>
            <a:ext cx="6046610" cy="4952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engineering.com/Portals/0/BlogFiles/Digital%20Marketing/crystal%20ball.jpg">
            <a:extLst>
              <a:ext uri="{FF2B5EF4-FFF2-40B4-BE49-F238E27FC236}">
                <a16:creationId xmlns:a16="http://schemas.microsoft.com/office/drawing/2014/main" id="{02E617D0-E86C-4631-AB98-4E54F17F0C5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1000" y="1900314"/>
            <a:ext cx="5500914" cy="473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342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 Your Priorities</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11" name="Content Placeholder 8"/>
          <p:cNvSpPr>
            <a:spLocks noGrp="1"/>
          </p:cNvSpPr>
          <p:nvPr>
            <p:ph idx="1"/>
          </p:nvPr>
        </p:nvSpPr>
        <p:spPr>
          <a:xfrm>
            <a:off x="1981200" y="1143000"/>
            <a:ext cx="8229600" cy="5181600"/>
          </a:xfrm>
        </p:spPr>
        <p:txBody>
          <a:bodyPr/>
          <a:lstStyle/>
          <a:p>
            <a:pPr algn="ctr"/>
            <a:r>
              <a:rPr lang="en-US" dirty="0"/>
              <a:t>You can’t always get what you want</a:t>
            </a:r>
          </a:p>
        </p:txBody>
      </p:sp>
      <p:pic>
        <p:nvPicPr>
          <p:cNvPr id="4098" name="Picture 2" descr="http://sd.keepcalm-o-matic.co.uk/i/keep-calm-and-triage.png"/>
          <p:cNvPicPr>
            <a:picLocks noChangeAspect="1" noChangeArrowheads="1"/>
          </p:cNvPicPr>
          <p:nvPr/>
        </p:nvPicPr>
        <p:blipFill rotWithShape="1">
          <a:blip r:embed="rId3">
            <a:extLst>
              <a:ext uri="{28A0092B-C50C-407E-A947-70E740481C1C}">
                <a14:useLocalDpi xmlns:a14="http://schemas.microsoft.com/office/drawing/2010/main" val="0"/>
              </a:ext>
            </a:extLst>
          </a:blip>
          <a:srcRect b="18422"/>
          <a:stretch/>
        </p:blipFill>
        <p:spPr bwMode="auto">
          <a:xfrm>
            <a:off x="7234829" y="2194870"/>
            <a:ext cx="3908329" cy="37197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attern-library.sec-bridge.eu/pattern-library/images/patterns/triageTag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33600"/>
            <a:ext cx="526451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010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Adaptation Options</a:t>
            </a:r>
          </a:p>
        </p:txBody>
      </p:sp>
      <p:sp>
        <p:nvSpPr>
          <p:cNvPr id="13" name="TextBox 12"/>
          <p:cNvSpPr txBox="1"/>
          <p:nvPr/>
        </p:nvSpPr>
        <p:spPr>
          <a:xfrm>
            <a:off x="1117864" y="3725287"/>
            <a:ext cx="3177382" cy="1384995"/>
          </a:xfrm>
          <a:prstGeom prst="rect">
            <a:avLst/>
          </a:prstGeom>
          <a:noFill/>
        </p:spPr>
        <p:txBody>
          <a:bodyPr wrap="square" rtlCol="0">
            <a:spAutoFit/>
          </a:bodyPr>
          <a:lstStyle/>
          <a:p>
            <a:pPr algn="ctr"/>
            <a:r>
              <a:rPr lang="en-US" sz="2800" dirty="0">
                <a:solidFill>
                  <a:srgbClr val="2F2B20"/>
                </a:solidFill>
                <a:latin typeface="Candara"/>
                <a:cs typeface="Candara"/>
              </a:rPr>
              <a:t>Reduce impacts/ Maintain current system</a:t>
            </a:r>
          </a:p>
        </p:txBody>
      </p:sp>
      <p:sp>
        <p:nvSpPr>
          <p:cNvPr id="14" name="TextBox 13"/>
          <p:cNvSpPr txBox="1"/>
          <p:nvPr/>
        </p:nvSpPr>
        <p:spPr>
          <a:xfrm>
            <a:off x="8305800" y="3823570"/>
            <a:ext cx="2754358" cy="1384995"/>
          </a:xfrm>
          <a:prstGeom prst="rect">
            <a:avLst/>
          </a:prstGeom>
          <a:noFill/>
        </p:spPr>
        <p:txBody>
          <a:bodyPr wrap="square" rtlCol="0">
            <a:spAutoFit/>
          </a:bodyPr>
          <a:lstStyle/>
          <a:p>
            <a:pPr algn="ctr"/>
            <a:r>
              <a:rPr lang="en-US" sz="2800" dirty="0">
                <a:solidFill>
                  <a:srgbClr val="2F2B20"/>
                </a:solidFill>
                <a:latin typeface="Candara"/>
                <a:cs typeface="Candara"/>
              </a:rPr>
              <a:t>Promote change, reduce future risk</a:t>
            </a:r>
          </a:p>
        </p:txBody>
      </p:sp>
      <p:sp>
        <p:nvSpPr>
          <p:cNvPr id="15" name="Rounded Rectangle 14"/>
          <p:cNvSpPr/>
          <p:nvPr/>
        </p:nvSpPr>
        <p:spPr>
          <a:xfrm>
            <a:off x="1614091" y="1828800"/>
            <a:ext cx="2108200" cy="1371600"/>
          </a:xfrm>
          <a:prstGeom prst="roundRect">
            <a:avLst/>
          </a:prstGeom>
          <a:solidFill>
            <a:srgbClr val="046D8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Candara"/>
                <a:cs typeface="Candara"/>
              </a:rPr>
              <a:t>Resistance</a:t>
            </a:r>
          </a:p>
        </p:txBody>
      </p:sp>
      <p:sp>
        <p:nvSpPr>
          <p:cNvPr id="16" name="Rounded Rectangle 15"/>
          <p:cNvSpPr/>
          <p:nvPr/>
        </p:nvSpPr>
        <p:spPr>
          <a:xfrm>
            <a:off x="8400499" y="1828800"/>
            <a:ext cx="2070077" cy="1371600"/>
          </a:xfrm>
          <a:prstGeom prst="roundRect">
            <a:avLst/>
          </a:prstGeom>
          <a:solidFill>
            <a:srgbClr val="C26B2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Candara"/>
                <a:cs typeface="Candara"/>
              </a:rPr>
              <a:t>Transition</a:t>
            </a:r>
            <a:endParaRPr lang="en-US" sz="2400" b="1" dirty="0">
              <a:solidFill>
                <a:srgbClr val="FFFFFF"/>
              </a:solidFill>
              <a:latin typeface="Candara"/>
              <a:cs typeface="Candara"/>
            </a:endParaRPr>
          </a:p>
        </p:txBody>
      </p:sp>
      <p:sp>
        <p:nvSpPr>
          <p:cNvPr id="17" name="Rounded Rectangle 16"/>
          <p:cNvSpPr/>
          <p:nvPr/>
        </p:nvSpPr>
        <p:spPr>
          <a:xfrm>
            <a:off x="5029200" y="1828800"/>
            <a:ext cx="2133600" cy="1371600"/>
          </a:xfrm>
          <a:prstGeom prst="roundRect">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Candara"/>
                <a:cs typeface="Candara"/>
              </a:rPr>
              <a:t>Resilience</a:t>
            </a:r>
          </a:p>
        </p:txBody>
      </p:sp>
      <p:cxnSp>
        <p:nvCxnSpPr>
          <p:cNvPr id="18" name="Straight Arrow Connector 17"/>
          <p:cNvCxnSpPr>
            <a:cxnSpLocks/>
          </p:cNvCxnSpPr>
          <p:nvPr/>
        </p:nvCxnSpPr>
        <p:spPr>
          <a:xfrm>
            <a:off x="1066800" y="3550399"/>
            <a:ext cx="9753600"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9" name="Picture 2" descr="Image result for sea w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1036251" y="3823570"/>
            <a:ext cx="3340608" cy="1879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rubber ba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69" b="19337"/>
          <a:stretch/>
        </p:blipFill>
        <p:spPr bwMode="auto">
          <a:xfrm>
            <a:off x="4740059" y="3672021"/>
            <a:ext cx="3048000" cy="2182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assisted migration"/>
          <p:cNvPicPr>
            <a:picLocks noChangeAspect="1" noChangeArrowheads="1"/>
          </p:cNvPicPr>
          <p:nvPr/>
        </p:nvPicPr>
        <p:blipFill rotWithShape="1">
          <a:blip r:embed="rId4">
            <a:extLst>
              <a:ext uri="{28A0092B-C50C-407E-A947-70E740481C1C}">
                <a14:useLocalDpi xmlns:a14="http://schemas.microsoft.com/office/drawing/2010/main" val="0"/>
              </a:ext>
            </a:extLst>
          </a:blip>
          <a:srcRect l="10001" t="8681" r="12499" b="8818"/>
          <a:stretch/>
        </p:blipFill>
        <p:spPr bwMode="auto">
          <a:xfrm>
            <a:off x="8378728" y="3715817"/>
            <a:ext cx="2441672" cy="25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5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D1F9-8658-4F51-A490-FACFD1FAEA1A}"/>
              </a:ext>
            </a:extLst>
          </p:cNvPr>
          <p:cNvSpPr>
            <a:spLocks noGrp="1"/>
          </p:cNvSpPr>
          <p:nvPr>
            <p:ph type="title"/>
          </p:nvPr>
        </p:nvSpPr>
        <p:spPr/>
        <p:txBody>
          <a:bodyPr/>
          <a:lstStyle/>
          <a:p>
            <a:r>
              <a:rPr lang="en-US" dirty="0"/>
              <a:t>Adaptation Workbook: Benefits</a:t>
            </a:r>
          </a:p>
        </p:txBody>
      </p:sp>
      <p:sp>
        <p:nvSpPr>
          <p:cNvPr id="3" name="Content Placeholder 2">
            <a:extLst>
              <a:ext uri="{FF2B5EF4-FFF2-40B4-BE49-F238E27FC236}">
                <a16:creationId xmlns:a16="http://schemas.microsoft.com/office/drawing/2014/main" id="{BF44CE2B-4014-42C3-B7B4-1CBA206C8DF3}"/>
              </a:ext>
            </a:extLst>
          </p:cNvPr>
          <p:cNvSpPr>
            <a:spLocks noGrp="1"/>
          </p:cNvSpPr>
          <p:nvPr>
            <p:ph sz="half" idx="1"/>
          </p:nvPr>
        </p:nvSpPr>
        <p:spPr>
          <a:xfrm>
            <a:off x="304800" y="1350216"/>
            <a:ext cx="11125200" cy="5041440"/>
          </a:xfrm>
        </p:spPr>
        <p:txBody>
          <a:bodyPr/>
          <a:lstStyle/>
          <a:p>
            <a:r>
              <a:rPr lang="en-US" sz="3200" dirty="0"/>
              <a:t> Hands-on training</a:t>
            </a:r>
          </a:p>
          <a:p>
            <a:r>
              <a:rPr lang="en-US" sz="3200" dirty="0"/>
              <a:t> Taking a fresh look at each project area</a:t>
            </a:r>
          </a:p>
          <a:p>
            <a:r>
              <a:rPr lang="en-US" sz="3200" dirty="0"/>
              <a:t> Team members each get to consider their part of the Proposed Action</a:t>
            </a:r>
          </a:p>
          <a:p>
            <a:r>
              <a:rPr lang="en-US" sz="3200" dirty="0"/>
              <a:t> Opportunity to share ideas and listen to each other</a:t>
            </a:r>
          </a:p>
          <a:p>
            <a:endParaRPr lang="en-US" dirty="0"/>
          </a:p>
          <a:p>
            <a:endParaRPr lang="en-US" dirty="0"/>
          </a:p>
        </p:txBody>
      </p:sp>
    </p:spTree>
    <p:extLst>
      <p:ext uri="{BB962C8B-B14F-4D97-AF65-F5344CB8AC3E}">
        <p14:creationId xmlns:p14="http://schemas.microsoft.com/office/powerpoint/2010/main" val="853156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0"/>
            <a:ext cx="8229600" cy="5181600"/>
          </a:xfrm>
        </p:spPr>
        <p:txBody>
          <a:bodyPr>
            <a:normAutofit/>
          </a:bodyPr>
          <a:lstStyle/>
          <a:p>
            <a:pPr marL="0" indent="0" algn="ctr">
              <a:buNone/>
            </a:pPr>
            <a:r>
              <a:rPr lang="en-US" sz="4000" dirty="0">
                <a:solidFill>
                  <a:srgbClr val="0B5EA2"/>
                </a:solidFill>
                <a:latin typeface="+mj-lt"/>
              </a:rPr>
              <a:t>Gameplan for Ketchum</a:t>
            </a:r>
          </a:p>
        </p:txBody>
      </p:sp>
      <p:graphicFrame>
        <p:nvGraphicFramePr>
          <p:cNvPr id="2" name="Object 1">
            <a:extLst>
              <a:ext uri="{FF2B5EF4-FFF2-40B4-BE49-F238E27FC236}">
                <a16:creationId xmlns:a16="http://schemas.microsoft.com/office/drawing/2014/main" id="{A67D894B-93B5-49EA-8778-F4A1F55AB744}"/>
              </a:ext>
            </a:extLst>
          </p:cNvPr>
          <p:cNvGraphicFramePr>
            <a:graphicFrameLocks noChangeAspect="1"/>
          </p:cNvGraphicFramePr>
          <p:nvPr>
            <p:extLst>
              <p:ext uri="{D42A27DB-BD31-4B8C-83A1-F6EECF244321}">
                <p14:modId xmlns:p14="http://schemas.microsoft.com/office/powerpoint/2010/main" val="3421635498"/>
              </p:ext>
            </p:extLst>
          </p:nvPr>
        </p:nvGraphicFramePr>
        <p:xfrm>
          <a:off x="2819400" y="1585530"/>
          <a:ext cx="6553200" cy="5063837"/>
        </p:xfrm>
        <a:graphic>
          <a:graphicData uri="http://schemas.openxmlformats.org/presentationml/2006/ole">
            <mc:AlternateContent xmlns:mc="http://schemas.openxmlformats.org/markup-compatibility/2006">
              <mc:Choice xmlns:v="urn:schemas-microsoft-com:vml" Requires="v">
                <p:oleObj spid="_x0000_s1032" name="Acrobat Document" r:id="rId3" imgW="7543800" imgH="5829153" progId="AcroExch.Document.DC">
                  <p:embed/>
                </p:oleObj>
              </mc:Choice>
              <mc:Fallback>
                <p:oleObj name="Acrobat Document" r:id="rId3" imgW="7543800" imgH="5829153" progId="AcroExch.Document.DC">
                  <p:embed/>
                  <p:pic>
                    <p:nvPicPr>
                      <p:cNvPr id="0" name=""/>
                      <p:cNvPicPr/>
                      <p:nvPr/>
                    </p:nvPicPr>
                    <p:blipFill>
                      <a:blip r:embed="rId4"/>
                      <a:stretch>
                        <a:fillRect/>
                      </a:stretch>
                    </p:blipFill>
                    <p:spPr>
                      <a:xfrm>
                        <a:off x="2819400" y="1585530"/>
                        <a:ext cx="6553200" cy="5063837"/>
                      </a:xfrm>
                      <a:prstGeom prst="rect">
                        <a:avLst/>
                      </a:prstGeom>
                    </p:spPr>
                  </p:pic>
                </p:oleObj>
              </mc:Fallback>
            </mc:AlternateContent>
          </a:graphicData>
        </a:graphic>
      </p:graphicFrame>
    </p:spTree>
    <p:extLst>
      <p:ext uri="{BB962C8B-B14F-4D97-AF65-F5344CB8AC3E}">
        <p14:creationId xmlns:p14="http://schemas.microsoft.com/office/powerpoint/2010/main" val="74462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Swanston and Janowiak 2012;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hlinkClick r:id="rId3"/>
              </a:rPr>
              <a:t>www.nrs.fs.fed.us/pubs/40543</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1.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DEFINE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2.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ASSESS</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3.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EVALUATE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4.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IDENTIFY</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5.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MONITOR</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Tree>
    <p:extLst>
      <p:ext uri="{BB962C8B-B14F-4D97-AF65-F5344CB8AC3E}">
        <p14:creationId xmlns:p14="http://schemas.microsoft.com/office/powerpoint/2010/main" val="908609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Swanston and Janowiak 2012;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hlinkClick r:id="rId3"/>
              </a:rPr>
              <a:t>www.nrs.fs.fed.us/pubs/40543</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1.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DEFINE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2.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ASSESS</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solidFill>
                <a:schemeClr val="bg1">
                  <a:lumMod val="8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solidFill>
                <a:schemeClr val="bg1">
                  <a:lumMod val="85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3.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EVALUATE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4.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IDENTIFY</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5.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MONITOR</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
        <p:nvSpPr>
          <p:cNvPr id="5" name="Rectangle: Rounded Corners 4">
            <a:extLst>
              <a:ext uri="{FF2B5EF4-FFF2-40B4-BE49-F238E27FC236}">
                <a16:creationId xmlns:a16="http://schemas.microsoft.com/office/drawing/2014/main" id="{AEE1A1A8-6DCD-4F4F-94D9-965C35B3E3D9}"/>
              </a:ext>
            </a:extLst>
          </p:cNvPr>
          <p:cNvSpPr/>
          <p:nvPr/>
        </p:nvSpPr>
        <p:spPr>
          <a:xfrm>
            <a:off x="9725911" y="1350041"/>
            <a:ext cx="1963418" cy="10668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Pre-work!</a:t>
            </a:r>
          </a:p>
          <a:p>
            <a:pPr algn="ctr"/>
            <a:endParaRPr lang="en-US" sz="1400" dirty="0"/>
          </a:p>
        </p:txBody>
      </p:sp>
      <p:cxnSp>
        <p:nvCxnSpPr>
          <p:cNvPr id="8" name="Straight Arrow Connector 7">
            <a:extLst>
              <a:ext uri="{FF2B5EF4-FFF2-40B4-BE49-F238E27FC236}">
                <a16:creationId xmlns:a16="http://schemas.microsoft.com/office/drawing/2014/main" id="{8B0838BD-C9CC-427B-BB82-FE22455B9D23}"/>
              </a:ext>
            </a:extLst>
          </p:cNvPr>
          <p:cNvCxnSpPr>
            <a:cxnSpLocks/>
            <a:stCxn id="5" idx="1"/>
          </p:cNvCxnSpPr>
          <p:nvPr/>
        </p:nvCxnSpPr>
        <p:spPr>
          <a:xfrm flipH="1">
            <a:off x="7376393" y="1883442"/>
            <a:ext cx="2349518" cy="50998"/>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3EDFE65-8DA2-41D3-BA66-BD08E794073A}"/>
              </a:ext>
            </a:extLst>
          </p:cNvPr>
          <p:cNvCxnSpPr>
            <a:cxnSpLocks/>
            <a:stCxn id="5" idx="2"/>
          </p:cNvCxnSpPr>
          <p:nvPr/>
        </p:nvCxnSpPr>
        <p:spPr>
          <a:xfrm flipH="1">
            <a:off x="9872230" y="2416842"/>
            <a:ext cx="835390" cy="115738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1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Prep</a:t>
            </a:r>
          </a:p>
        </p:txBody>
      </p:sp>
      <p:sp>
        <p:nvSpPr>
          <p:cNvPr id="5"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600"/>
              </a:spcBef>
              <a:buNone/>
            </a:pPr>
            <a:r>
              <a:rPr lang="en-US" sz="2800" dirty="0">
                <a:solidFill>
                  <a:srgbClr val="2F2B20"/>
                </a:solidFill>
              </a:rPr>
              <a:t>Write down your key management goals and objectives for your resource area! </a:t>
            </a:r>
          </a:p>
          <a:p>
            <a:pPr marL="0" indent="0">
              <a:buNone/>
            </a:pPr>
            <a:endParaRPr lang="en-US" dirty="0">
              <a:solidFill>
                <a:srgbClr val="2F2B2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232133140"/>
              </p:ext>
            </p:extLst>
          </p:nvPr>
        </p:nvGraphicFramePr>
        <p:xfrm>
          <a:off x="381000" y="2257334"/>
          <a:ext cx="11277601" cy="4328160"/>
        </p:xfrm>
        <a:graphic>
          <a:graphicData uri="http://schemas.openxmlformats.org/drawingml/2006/table">
            <a:tbl>
              <a:tblPr firstRow="1" bandRow="1">
                <a:tableStyleId>{5C22544A-7EE6-4342-B048-85BDC9FD1C3A}</a:tableStyleId>
              </a:tblPr>
              <a:tblGrid>
                <a:gridCol w="2170809">
                  <a:extLst>
                    <a:ext uri="{9D8B030D-6E8A-4147-A177-3AD203B41FA5}">
                      <a16:colId xmlns:a16="http://schemas.microsoft.com/office/drawing/2014/main" val="20000"/>
                    </a:ext>
                  </a:extLst>
                </a:gridCol>
                <a:gridCol w="6592191">
                  <a:extLst>
                    <a:ext uri="{9D8B030D-6E8A-4147-A177-3AD203B41FA5}">
                      <a16:colId xmlns:a16="http://schemas.microsoft.com/office/drawing/2014/main" val="20001"/>
                    </a:ext>
                  </a:extLst>
                </a:gridCol>
                <a:gridCol w="2514601">
                  <a:extLst>
                    <a:ext uri="{9D8B030D-6E8A-4147-A177-3AD203B41FA5}">
                      <a16:colId xmlns:a16="http://schemas.microsoft.com/office/drawing/2014/main" val="20002"/>
                    </a:ext>
                  </a:extLst>
                </a:gridCol>
              </a:tblGrid>
              <a:tr h="370840">
                <a:tc>
                  <a:txBody>
                    <a:bodyPr/>
                    <a:lstStyle/>
                    <a:p>
                      <a:r>
                        <a:rPr lang="en-US" sz="2000" dirty="0"/>
                        <a:t>Resource Areas</a:t>
                      </a:r>
                    </a:p>
                  </a:txBody>
                  <a:tcPr/>
                </a:tc>
                <a:tc>
                  <a:txBody>
                    <a:bodyPr/>
                    <a:lstStyle/>
                    <a:p>
                      <a:r>
                        <a:rPr lang="en-US" sz="2000" dirty="0"/>
                        <a:t>Goals (Made-up</a:t>
                      </a:r>
                      <a:r>
                        <a:rPr lang="en-US" sz="2000" baseline="0" dirty="0"/>
                        <a:t> examples…)</a:t>
                      </a:r>
                      <a:endParaRPr lang="en-US" sz="2000" dirty="0"/>
                    </a:p>
                  </a:txBody>
                  <a:tcPr/>
                </a:tc>
                <a:tc>
                  <a:txBody>
                    <a:bodyPr/>
                    <a:lstStyle/>
                    <a:p>
                      <a:r>
                        <a:rPr lang="en-US" sz="2000" dirty="0"/>
                        <a:t>Objectives</a:t>
                      </a:r>
                    </a:p>
                  </a:txBody>
                  <a:tcPr/>
                </a:tc>
                <a:extLst>
                  <a:ext uri="{0D108BD9-81ED-4DB2-BD59-A6C34878D82A}">
                    <a16:rowId xmlns:a16="http://schemas.microsoft.com/office/drawing/2014/main" val="10000"/>
                  </a:ext>
                </a:extLst>
              </a:tr>
              <a:tr h="1181826">
                <a:tc>
                  <a:txBody>
                    <a:bodyPr/>
                    <a:lstStyle/>
                    <a:p>
                      <a:r>
                        <a:rPr lang="en-US" sz="2000" dirty="0"/>
                        <a:t>Vegetation/ </a:t>
                      </a:r>
                      <a:r>
                        <a:rPr lang="en-US" sz="2000" dirty="0" err="1"/>
                        <a:t>Silviculture</a:t>
                      </a:r>
                      <a:endParaRPr lang="en-US" sz="2000" dirty="0"/>
                    </a:p>
                  </a:txBody>
                  <a:tcPr/>
                </a:tc>
                <a:tc>
                  <a:txBody>
                    <a:bodyPr/>
                    <a:lstStyle/>
                    <a:p>
                      <a:pPr marL="285750" indent="-285750">
                        <a:buFont typeface="Arial" panose="020B0604020202020204" pitchFamily="34" charset="0"/>
                        <a:buChar char="•"/>
                      </a:pPr>
                      <a:r>
                        <a:rPr lang="en-US" sz="2000" b="0" baseline="0" dirty="0"/>
                        <a:t>Address the aspen and paper birch “age class bubble” across the district and regenerate young stands</a:t>
                      </a:r>
                    </a:p>
                    <a:p>
                      <a:pPr marL="285750" indent="-285750">
                        <a:buFont typeface="Arial" panose="020B0604020202020204" pitchFamily="34" charset="0"/>
                        <a:buChar char="•"/>
                      </a:pPr>
                      <a:r>
                        <a:rPr lang="en-US" sz="2000" b="0" baseline="0" dirty="0"/>
                        <a:t>Convert aspen to long-lived species in some places</a:t>
                      </a:r>
                    </a:p>
                    <a:p>
                      <a:pPr marL="285750" indent="-285750">
                        <a:buFont typeface="Arial" panose="020B0604020202020204" pitchFamily="34" charset="0"/>
                        <a:buChar char="•"/>
                      </a:pPr>
                      <a:r>
                        <a:rPr lang="en-US" sz="2000" b="0" baseline="0" dirty="0"/>
                        <a:t>Regenerate areas of spruce and fir that have been damaged by spruce budworm or experiencing decline.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How/ where/</a:t>
                      </a:r>
                      <a:r>
                        <a:rPr lang="en-US" sz="2000" baseline="0" dirty="0"/>
                        <a:t> how much?</a:t>
                      </a:r>
                    </a:p>
                    <a:p>
                      <a:pPr marL="0" indent="0">
                        <a:buFont typeface="Arial" panose="020B0604020202020204" pitchFamily="34" charset="0"/>
                        <a:buNone/>
                      </a:pPr>
                      <a:endParaRPr lang="en-US" sz="2000" dirty="0"/>
                    </a:p>
                  </a:txBody>
                  <a:tcPr/>
                </a:tc>
                <a:extLst>
                  <a:ext uri="{0D108BD9-81ED-4DB2-BD59-A6C34878D82A}">
                    <a16:rowId xmlns:a16="http://schemas.microsoft.com/office/drawing/2014/main" val="10001"/>
                  </a:ext>
                </a:extLst>
              </a:tr>
              <a:tr h="1014186">
                <a:tc>
                  <a:txBody>
                    <a:bodyPr/>
                    <a:lstStyle/>
                    <a:p>
                      <a:r>
                        <a:rPr lang="en-US" sz="2000" dirty="0"/>
                        <a:t>Wildlife </a:t>
                      </a:r>
                    </a:p>
                  </a:txBody>
                  <a:tcPr/>
                </a:tc>
                <a:tc>
                  <a:txBody>
                    <a:bodyPr/>
                    <a:lstStyle/>
                    <a:p>
                      <a:pPr marL="285750" indent="-285750">
                        <a:buFont typeface="Arial" panose="020B0604020202020204" pitchFamily="34" charset="0"/>
                        <a:buChar char="•"/>
                      </a:pPr>
                      <a:r>
                        <a:rPr lang="en-US" sz="2000" b="0" dirty="0"/>
                        <a:t>Increase large white pine for eagle nest sites</a:t>
                      </a:r>
                    </a:p>
                    <a:p>
                      <a:pPr marL="285750" indent="-285750">
                        <a:buFont typeface="Arial" panose="020B0604020202020204" pitchFamily="34" charset="0"/>
                        <a:buChar char="•"/>
                      </a:pPr>
                      <a:r>
                        <a:rPr lang="en-US" sz="2000" b="0" dirty="0"/>
                        <a:t>Prevent brush encroachment</a:t>
                      </a:r>
                      <a:r>
                        <a:rPr lang="en-US" sz="2000" b="0" baseline="0" dirty="0"/>
                        <a:t> into marshes</a:t>
                      </a:r>
                    </a:p>
                    <a:p>
                      <a:pPr marL="285750" indent="-285750">
                        <a:buFont typeface="Arial" panose="020B0604020202020204" pitchFamily="34" charset="0"/>
                        <a:buChar char="•"/>
                      </a:pPr>
                      <a:r>
                        <a:rPr lang="en-US" sz="2000" b="0" baseline="0" dirty="0"/>
                        <a:t>Restore waterfowl habitat and wild rice production within Summit and Cyrus lakes </a:t>
                      </a:r>
                    </a:p>
                  </a:txBody>
                  <a:tcPr/>
                </a:tc>
                <a:tc>
                  <a:txBody>
                    <a:bodyPr/>
                    <a:lstStyle/>
                    <a:p>
                      <a:pPr marL="285750" indent="-285750">
                        <a:buFont typeface="Arial" panose="020B0604020202020204" pitchFamily="34" charset="0"/>
                        <a:buChar char="•"/>
                      </a:pPr>
                      <a:r>
                        <a:rPr lang="en-US" sz="2000" dirty="0"/>
                        <a:t>How/ where/</a:t>
                      </a:r>
                      <a:r>
                        <a:rPr lang="en-US" sz="2000" baseline="0" dirty="0"/>
                        <a:t> how much?</a:t>
                      </a:r>
                    </a:p>
                    <a:p>
                      <a:pPr marL="0" indent="0">
                        <a:buFont typeface="Arial" panose="020B0604020202020204" pitchFamily="34" charset="0"/>
                        <a:buNone/>
                      </a:pPr>
                      <a:endParaRPr lang="en-US" sz="2000" baseline="0" dirty="0"/>
                    </a:p>
                  </a:txBody>
                  <a:tcPr/>
                </a:tc>
                <a:extLst>
                  <a:ext uri="{0D108BD9-81ED-4DB2-BD59-A6C34878D82A}">
                    <a16:rowId xmlns:a16="http://schemas.microsoft.com/office/drawing/2014/main" val="10002"/>
                  </a:ext>
                </a:extLst>
              </a:tr>
              <a:tr h="370840">
                <a:tc>
                  <a:txBody>
                    <a:bodyPr/>
                    <a:lstStyle/>
                    <a:p>
                      <a:r>
                        <a:rPr lang="en-US" sz="2000" dirty="0"/>
                        <a:t>Aquatic resources</a:t>
                      </a:r>
                      <a:r>
                        <a:rPr lang="en-US" sz="2000" baseline="0" dirty="0"/>
                        <a:t> </a:t>
                      </a:r>
                      <a:endParaRPr lang="en-US" sz="20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baseline="0" dirty="0"/>
                        <a:t>Maintain </a:t>
                      </a:r>
                      <a:r>
                        <a:rPr lang="en-US" sz="2000" b="0" baseline="0" dirty="0" err="1"/>
                        <a:t>coldwater</a:t>
                      </a:r>
                      <a:r>
                        <a:rPr lang="en-US" sz="2000" b="0" baseline="0" dirty="0"/>
                        <a:t> trout habitat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baseline="0" dirty="0"/>
                        <a:t>Correct AOP barriers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How/ where/</a:t>
                      </a:r>
                      <a:r>
                        <a:rPr lang="en-US" sz="2000" baseline="0" dirty="0"/>
                        <a:t> how much?</a:t>
                      </a:r>
                    </a:p>
                    <a:p>
                      <a:endParaRPr lang="en-US" sz="2000" b="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2057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Prep</a:t>
            </a:r>
          </a:p>
        </p:txBody>
      </p:sp>
      <p:sp>
        <p:nvSpPr>
          <p:cNvPr id="5"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600"/>
              </a:spcBef>
              <a:buNone/>
            </a:pPr>
            <a:r>
              <a:rPr lang="en-US" sz="2800" dirty="0">
                <a:solidFill>
                  <a:srgbClr val="2F2B20"/>
                </a:solidFill>
              </a:rPr>
              <a:t>Goals and Objectives are connected</a:t>
            </a:r>
          </a:p>
          <a:p>
            <a:pPr marL="0" indent="0">
              <a:buNone/>
            </a:pPr>
            <a:endParaRPr lang="en-US" dirty="0">
              <a:solidFill>
                <a:srgbClr val="2F2B20"/>
              </a:solidFill>
            </a:endParaRPr>
          </a:p>
        </p:txBody>
      </p:sp>
      <p:pic>
        <p:nvPicPr>
          <p:cNvPr id="3" name="Picture 2">
            <a:extLst>
              <a:ext uri="{FF2B5EF4-FFF2-40B4-BE49-F238E27FC236}">
                <a16:creationId xmlns:a16="http://schemas.microsoft.com/office/drawing/2014/main" id="{E25D442B-F9BE-4FC2-8963-1ABACA8B8F4E}"/>
              </a:ext>
            </a:extLst>
          </p:cNvPr>
          <p:cNvPicPr>
            <a:picLocks noChangeAspect="1"/>
          </p:cNvPicPr>
          <p:nvPr/>
        </p:nvPicPr>
        <p:blipFill>
          <a:blip r:embed="rId2"/>
          <a:stretch>
            <a:fillRect/>
          </a:stretch>
        </p:blipFill>
        <p:spPr>
          <a:xfrm>
            <a:off x="2057399" y="1828800"/>
            <a:ext cx="7908038" cy="4885020"/>
          </a:xfrm>
          <a:prstGeom prst="rect">
            <a:avLst/>
          </a:prstGeom>
        </p:spPr>
      </p:pic>
    </p:spTree>
    <p:extLst>
      <p:ext uri="{BB962C8B-B14F-4D97-AF65-F5344CB8AC3E}">
        <p14:creationId xmlns:p14="http://schemas.microsoft.com/office/powerpoint/2010/main" val="3759247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19C5-1491-4E0E-8F3C-0D6B6134F92D}"/>
              </a:ext>
            </a:extLst>
          </p:cNvPr>
          <p:cNvSpPr>
            <a:spLocks noGrp="1"/>
          </p:cNvSpPr>
          <p:nvPr>
            <p:ph type="title"/>
          </p:nvPr>
        </p:nvSpPr>
        <p:spPr/>
        <p:txBody>
          <a:bodyPr/>
          <a:lstStyle/>
          <a:p>
            <a:r>
              <a:rPr lang="en-US" dirty="0">
                <a:solidFill>
                  <a:schemeClr val="accent1"/>
                </a:solidFill>
              </a:rPr>
              <a:t>Northern Institute of Applied Climate Science</a:t>
            </a:r>
          </a:p>
        </p:txBody>
      </p:sp>
      <p:sp>
        <p:nvSpPr>
          <p:cNvPr id="3" name="Content Placeholder 2">
            <a:extLst>
              <a:ext uri="{FF2B5EF4-FFF2-40B4-BE49-F238E27FC236}">
                <a16:creationId xmlns:a16="http://schemas.microsoft.com/office/drawing/2014/main" id="{555C997F-3E9A-4BA7-8BEB-ABBCC6046CEA}"/>
              </a:ext>
            </a:extLst>
          </p:cNvPr>
          <p:cNvSpPr>
            <a:spLocks noGrp="1"/>
          </p:cNvSpPr>
          <p:nvPr>
            <p:ph sz="half" idx="1"/>
          </p:nvPr>
        </p:nvSpPr>
        <p:spPr>
          <a:xfrm>
            <a:off x="3834431" y="1591569"/>
            <a:ext cx="7711440" cy="1758329"/>
          </a:xfrm>
        </p:spPr>
        <p:txBody>
          <a:bodyPr>
            <a:normAutofit/>
          </a:bodyPr>
          <a:lstStyle/>
          <a:p>
            <a:pPr marL="0" indent="0" algn="ctr">
              <a:buNone/>
            </a:pPr>
            <a:r>
              <a:rPr lang="en-US" sz="2400" dirty="0"/>
              <a:t>The Northern Institute of Applied Climate Science (NIACS) develops synthesis products, fosters communication, pursues science, and provides technical assistance in climate change adaptation and carbon management.</a:t>
            </a:r>
          </a:p>
        </p:txBody>
      </p:sp>
      <p:sp>
        <p:nvSpPr>
          <p:cNvPr id="10" name="Google Shape;236;p8">
            <a:extLst>
              <a:ext uri="{FF2B5EF4-FFF2-40B4-BE49-F238E27FC236}">
                <a16:creationId xmlns:a16="http://schemas.microsoft.com/office/drawing/2014/main" id="{E1680203-78C5-4746-91FE-589CC970847E}"/>
              </a:ext>
            </a:extLst>
          </p:cNvPr>
          <p:cNvSpPr txBox="1"/>
          <p:nvPr/>
        </p:nvSpPr>
        <p:spPr>
          <a:xfrm>
            <a:off x="0" y="1739441"/>
            <a:ext cx="3490735" cy="52322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b="0" i="0" u="none" strike="noStrike" cap="none" dirty="0">
                <a:solidFill>
                  <a:srgbClr val="FFFFFF"/>
                </a:solidFill>
                <a:latin typeface="Calibri"/>
                <a:ea typeface="Calibri"/>
                <a:cs typeface="Calibri"/>
                <a:sym typeface="Calibri"/>
              </a:rPr>
              <a:t>Climate</a:t>
            </a:r>
            <a:endParaRPr sz="1800" b="0" i="0" u="none" strike="noStrike" cap="none" dirty="0">
              <a:solidFill>
                <a:schemeClr val="dk1"/>
              </a:solidFill>
              <a:latin typeface="Calibri"/>
              <a:ea typeface="Calibri"/>
              <a:cs typeface="Calibri"/>
              <a:sym typeface="Calibri"/>
            </a:endParaRPr>
          </a:p>
        </p:txBody>
      </p:sp>
      <p:sp>
        <p:nvSpPr>
          <p:cNvPr id="11" name="Google Shape;237;p8">
            <a:extLst>
              <a:ext uri="{FF2B5EF4-FFF2-40B4-BE49-F238E27FC236}">
                <a16:creationId xmlns:a16="http://schemas.microsoft.com/office/drawing/2014/main" id="{76809ABC-E59E-4872-98E1-8D48B7214B15}"/>
              </a:ext>
            </a:extLst>
          </p:cNvPr>
          <p:cNvSpPr txBox="1"/>
          <p:nvPr/>
        </p:nvSpPr>
        <p:spPr>
          <a:xfrm>
            <a:off x="0" y="2396902"/>
            <a:ext cx="3490735"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b="0" i="0" u="none" strike="noStrike" cap="none" dirty="0">
                <a:solidFill>
                  <a:srgbClr val="FFFFFF"/>
                </a:solidFill>
                <a:latin typeface="Calibri"/>
                <a:ea typeface="Calibri"/>
                <a:cs typeface="Calibri"/>
                <a:sym typeface="Calibri"/>
              </a:rPr>
              <a:t>Carbon</a:t>
            </a:r>
            <a:endParaRPr sz="1800" b="0" i="0" u="none" strike="noStrike" cap="none" dirty="0">
              <a:solidFill>
                <a:schemeClr val="dk1"/>
              </a:solidFill>
              <a:latin typeface="Calibri"/>
              <a:ea typeface="Calibri"/>
              <a:cs typeface="Calibri"/>
              <a:sym typeface="Calibri"/>
            </a:endParaRPr>
          </a:p>
        </p:txBody>
      </p:sp>
      <p:pic>
        <p:nvPicPr>
          <p:cNvPr id="12" name="Google Shape;238;p8">
            <a:extLst>
              <a:ext uri="{FF2B5EF4-FFF2-40B4-BE49-F238E27FC236}">
                <a16:creationId xmlns:a16="http://schemas.microsoft.com/office/drawing/2014/main" id="{75385D3E-1EFB-4950-BB79-7E0937D7882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9562" y="5041146"/>
            <a:ext cx="1902722" cy="1522598"/>
          </a:xfrm>
          <a:prstGeom prst="rect">
            <a:avLst/>
          </a:prstGeom>
          <a:noFill/>
          <a:ln>
            <a:noFill/>
          </a:ln>
        </p:spPr>
      </p:pic>
      <p:pic>
        <p:nvPicPr>
          <p:cNvPr id="13" name="Google Shape;211;p33" descr="https://www.physicaltherapist.com/app/uploads/2015/03/29363_vermont.gif">
            <a:extLst>
              <a:ext uri="{FF2B5EF4-FFF2-40B4-BE49-F238E27FC236}">
                <a16:creationId xmlns:a16="http://schemas.microsoft.com/office/drawing/2014/main" id="{A5FDADF0-16F8-4AAC-80A3-9823789A82B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87684" y="5854903"/>
            <a:ext cx="1791134" cy="775339"/>
          </a:xfrm>
          <a:prstGeom prst="rect">
            <a:avLst/>
          </a:prstGeom>
          <a:noFill/>
          <a:ln>
            <a:noFill/>
          </a:ln>
        </p:spPr>
      </p:pic>
      <p:pic>
        <p:nvPicPr>
          <p:cNvPr id="14" name="Google Shape;212;p33">
            <a:extLst>
              <a:ext uri="{FF2B5EF4-FFF2-40B4-BE49-F238E27FC236}">
                <a16:creationId xmlns:a16="http://schemas.microsoft.com/office/drawing/2014/main" id="{28BE2592-5628-4FEA-89CF-CF75D2FF08F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37221" y="5049710"/>
            <a:ext cx="1163195" cy="1280160"/>
          </a:xfrm>
          <a:prstGeom prst="rect">
            <a:avLst/>
          </a:prstGeom>
          <a:noFill/>
          <a:ln>
            <a:noFill/>
          </a:ln>
        </p:spPr>
      </p:pic>
      <p:pic>
        <p:nvPicPr>
          <p:cNvPr id="15" name="Google Shape;213;p33">
            <a:extLst>
              <a:ext uri="{FF2B5EF4-FFF2-40B4-BE49-F238E27FC236}">
                <a16:creationId xmlns:a16="http://schemas.microsoft.com/office/drawing/2014/main" id="{347B757F-D4D9-42B5-836E-7D99D6531C5C}"/>
              </a:ext>
            </a:extLst>
          </p:cNvPr>
          <p:cNvPicPr preferRelativeResize="0"/>
          <p:nvPr/>
        </p:nvPicPr>
        <p:blipFill>
          <a:blip r:embed="rId6" cstate="print">
            <a:extLst>
              <a:ext uri="{28A0092B-C50C-407E-A947-70E740481C1C}">
                <a14:useLocalDpi xmlns:a14="http://schemas.microsoft.com/office/drawing/2010/main" val="0"/>
              </a:ext>
            </a:extLst>
          </a:blip>
          <a:srcRect/>
          <a:stretch/>
        </p:blipFill>
        <p:spPr>
          <a:xfrm>
            <a:off x="6545388" y="4816764"/>
            <a:ext cx="1203467" cy="1203467"/>
          </a:xfrm>
          <a:prstGeom prst="rect">
            <a:avLst/>
          </a:prstGeom>
          <a:noFill/>
          <a:ln>
            <a:noFill/>
          </a:ln>
        </p:spPr>
      </p:pic>
      <p:pic>
        <p:nvPicPr>
          <p:cNvPr id="16" name="Google Shape;215;p33" descr="Image result for michigan tech logo">
            <a:extLst>
              <a:ext uri="{FF2B5EF4-FFF2-40B4-BE49-F238E27FC236}">
                <a16:creationId xmlns:a16="http://schemas.microsoft.com/office/drawing/2014/main" id="{47609002-7913-423C-ADAA-9E7A3FF4C2FD}"/>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795379" y="5046961"/>
            <a:ext cx="1922440" cy="567369"/>
          </a:xfrm>
          <a:prstGeom prst="rect">
            <a:avLst/>
          </a:prstGeom>
          <a:noFill/>
          <a:ln>
            <a:noFill/>
          </a:ln>
        </p:spPr>
      </p:pic>
      <p:pic>
        <p:nvPicPr>
          <p:cNvPr id="17" name="Google Shape;216;p33" descr="Image result for university of minnesota logo">
            <a:extLst>
              <a:ext uri="{FF2B5EF4-FFF2-40B4-BE49-F238E27FC236}">
                <a16:creationId xmlns:a16="http://schemas.microsoft.com/office/drawing/2014/main" id="{C28922E8-323A-4550-B773-2DC52E340D17}"/>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944584" y="5884921"/>
            <a:ext cx="2420487" cy="678823"/>
          </a:xfrm>
          <a:prstGeom prst="rect">
            <a:avLst/>
          </a:prstGeom>
          <a:noFill/>
          <a:ln>
            <a:noFill/>
          </a:ln>
        </p:spPr>
      </p:pic>
      <p:pic>
        <p:nvPicPr>
          <p:cNvPr id="18" name="Google Shape;219;p33">
            <a:extLst>
              <a:ext uri="{FF2B5EF4-FFF2-40B4-BE49-F238E27FC236}">
                <a16:creationId xmlns:a16="http://schemas.microsoft.com/office/drawing/2014/main" id="{70A2EE13-BBF1-4E18-B5B2-1C42E3771DDC}"/>
              </a:ext>
            </a:extLst>
          </p:cNvPr>
          <p:cNvPicPr preferRelativeResize="0"/>
          <p:nvPr/>
        </p:nvPicPr>
        <p:blipFill>
          <a:blip r:embed="rId9" cstate="print">
            <a:extLst>
              <a:ext uri="{28A0092B-C50C-407E-A947-70E740481C1C}">
                <a14:useLocalDpi xmlns:a14="http://schemas.microsoft.com/office/drawing/2010/main" val="0"/>
              </a:ext>
            </a:extLst>
          </a:blip>
          <a:srcRect/>
          <a:stretch/>
        </p:blipFill>
        <p:spPr>
          <a:xfrm>
            <a:off x="4600564" y="4950900"/>
            <a:ext cx="1666550" cy="485876"/>
          </a:xfrm>
          <a:prstGeom prst="rect">
            <a:avLst/>
          </a:prstGeom>
          <a:noFill/>
          <a:ln>
            <a:noFill/>
          </a:ln>
        </p:spPr>
      </p:pic>
      <p:pic>
        <p:nvPicPr>
          <p:cNvPr id="19" name="Google Shape;246;p8">
            <a:extLst>
              <a:ext uri="{FF2B5EF4-FFF2-40B4-BE49-F238E27FC236}">
                <a16:creationId xmlns:a16="http://schemas.microsoft.com/office/drawing/2014/main" id="{024B856B-5E06-4685-A1C4-E18B22A3C992}"/>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241918" y="4901307"/>
            <a:ext cx="1116665" cy="738136"/>
          </a:xfrm>
          <a:prstGeom prst="rect">
            <a:avLst/>
          </a:prstGeom>
          <a:noFill/>
          <a:ln>
            <a:noFill/>
          </a:ln>
        </p:spPr>
      </p:pic>
      <p:sp>
        <p:nvSpPr>
          <p:cNvPr id="20" name="Google Shape;220;p33">
            <a:extLst>
              <a:ext uri="{FF2B5EF4-FFF2-40B4-BE49-F238E27FC236}">
                <a16:creationId xmlns:a16="http://schemas.microsoft.com/office/drawing/2014/main" id="{813443BB-2A70-46A6-94CB-00A9AA9C6B77}"/>
              </a:ext>
            </a:extLst>
          </p:cNvPr>
          <p:cNvSpPr/>
          <p:nvPr/>
        </p:nvSpPr>
        <p:spPr>
          <a:xfrm>
            <a:off x="1495124" y="3683482"/>
            <a:ext cx="9201752" cy="954107"/>
          </a:xfrm>
          <a:prstGeom prst="rect">
            <a:avLst/>
          </a:prstGeom>
          <a:noFill/>
          <a:ln>
            <a:noFill/>
          </a:ln>
        </p:spPr>
        <p:txBody>
          <a:bodyPr spcFirstLastPara="1" wrap="square" lIns="91425" tIns="45700" rIns="91425" bIns="45700" anchor="t" anchorCtr="0">
            <a:noAutofit/>
          </a:bodyPr>
          <a:lstStyle/>
          <a:p>
            <a:pPr algn="ctr"/>
            <a:r>
              <a:rPr lang="en-US" sz="2400" b="1" dirty="0">
                <a:solidFill>
                  <a:schemeClr val="dk1"/>
                </a:solidFill>
                <a:latin typeface="Calibri"/>
                <a:ea typeface="Calibri"/>
                <a:cs typeface="Calibri"/>
                <a:sym typeface="Calibri"/>
              </a:rPr>
              <a:t>Multi-institutional collaborative chartered by USDA Forest Service, universities, and non-profit and tribal conservation organizations</a:t>
            </a:r>
            <a:endParaRPr sz="1600" dirty="0"/>
          </a:p>
        </p:txBody>
      </p:sp>
      <p:pic>
        <p:nvPicPr>
          <p:cNvPr id="1030" name="Picture 6">
            <a:extLst>
              <a:ext uri="{FF2B5EF4-FFF2-40B4-BE49-F238E27FC236}">
                <a16:creationId xmlns:a16="http://schemas.microsoft.com/office/drawing/2014/main" id="{0EC7A097-1BF8-40B7-822F-DCFAEFA5CAA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9773671" y="5920580"/>
            <a:ext cx="1944065" cy="558283"/>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7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Objectives</a:t>
            </a:r>
          </a:p>
        </p:txBody>
      </p:sp>
      <p:sp>
        <p:nvSpPr>
          <p:cNvPr id="8" name="Rectangle 7"/>
          <p:cNvSpPr/>
          <p:nvPr/>
        </p:nvSpPr>
        <p:spPr>
          <a:xfrm>
            <a:off x="7879994" y="6479903"/>
            <a:ext cx="2788007" cy="369332"/>
          </a:xfrm>
          <a:prstGeom prst="rect">
            <a:avLst/>
          </a:prstGeom>
        </p:spPr>
        <p:txBody>
          <a:bodyPr wrap="none">
            <a:spAutoFit/>
          </a:bodyPr>
          <a:lstStyle/>
          <a:p>
            <a:pPr algn="r"/>
            <a:r>
              <a:rPr lang="en-US" dirty="0">
                <a:solidFill>
                  <a:srgbClr val="FFFFFF">
                    <a:lumMod val="85000"/>
                  </a:srgbClr>
                </a:solidFill>
              </a:rPr>
              <a:t>www.forestadaptation.org</a:t>
            </a:r>
          </a:p>
        </p:txBody>
      </p:sp>
      <p:sp>
        <p:nvSpPr>
          <p:cNvPr id="5" name="Content Placeholder 4"/>
          <p:cNvSpPr txBox="1">
            <a:spLocks/>
          </p:cNvSpPr>
          <p:nvPr/>
        </p:nvSpPr>
        <p:spPr>
          <a:xfrm>
            <a:off x="4105600" y="1482969"/>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ym typeface="Candara"/>
              </a:rPr>
              <a:t>Establish 191 acres of seedling/sapling stands with at least a 50% oak component.</a:t>
            </a:r>
          </a:p>
          <a:p>
            <a:pPr>
              <a:spcBef>
                <a:spcPts val="1600"/>
              </a:spcBef>
            </a:pPr>
            <a:r>
              <a:rPr lang="en-US" sz="2800" dirty="0">
                <a:ea typeface="Candara"/>
                <a:cs typeface="Candara"/>
                <a:sym typeface="Candara"/>
              </a:rPr>
              <a:t>Create 362 acres of young forest, to bring the young forest component in the project area to 10% of total forested acreage. </a:t>
            </a:r>
          </a:p>
          <a:p>
            <a:pPr>
              <a:spcBef>
                <a:spcPts val="1600"/>
              </a:spcBef>
            </a:pPr>
            <a:r>
              <a:rPr lang="en-US" sz="2800" dirty="0">
                <a:sym typeface="Candara"/>
              </a:rPr>
              <a:t>Replace 10 stream crossings that are a barrier to aquatic organism passage with structures that enhance connectivity and flood resilience</a:t>
            </a:r>
            <a:endParaRPr lang="en-US" sz="2800" dirty="0">
              <a:ea typeface="Candara"/>
              <a:cs typeface="Candara"/>
              <a:sym typeface="Candara"/>
            </a:endParaRPr>
          </a:p>
          <a:p>
            <a:pPr marL="0" indent="0" algn="ctr">
              <a:spcBef>
                <a:spcPts val="1600"/>
              </a:spcBef>
              <a:buNone/>
            </a:pPr>
            <a:endParaRPr lang="en-US" sz="2800" dirty="0">
              <a:ea typeface="Candara"/>
              <a:cs typeface="Candara"/>
              <a:sym typeface="Candara"/>
            </a:endParaRPr>
          </a:p>
          <a:p>
            <a:pPr marL="0" indent="0" algn="ctr">
              <a:spcBef>
                <a:spcPts val="1600"/>
              </a:spcBef>
              <a:buNone/>
            </a:pPr>
            <a:endParaRPr lang="en-US" sz="2800" dirty="0">
              <a:solidFill>
                <a:srgbClr val="2F2B20"/>
              </a:solidFill>
            </a:endParaRPr>
          </a:p>
        </p:txBody>
      </p:sp>
      <p:sp>
        <p:nvSpPr>
          <p:cNvPr id="6" name="Text Placeholder 2">
            <a:extLst>
              <a:ext uri="{FF2B5EF4-FFF2-40B4-BE49-F238E27FC236}">
                <a16:creationId xmlns:a16="http://schemas.microsoft.com/office/drawing/2014/main" id="{5308A227-4262-4B03-90B6-1ACA263C615D}"/>
              </a:ext>
            </a:extLst>
          </p:cNvPr>
          <p:cNvSpPr txBox="1">
            <a:spLocks/>
          </p:cNvSpPr>
          <p:nvPr/>
        </p:nvSpPr>
        <p:spPr>
          <a:xfrm>
            <a:off x="355462" y="1642326"/>
            <a:ext cx="3365770" cy="5126784"/>
          </a:xfrm>
          <a:prstGeom prst="rect">
            <a:avLst/>
          </a:prstGeom>
        </p:spPr>
        <p:txBody>
          <a:bodyPr vert="horz" lIns="91440" tIns="45720" rIns="91440" bIns="45720" rtlCol="0">
            <a:normAutofit lnSpcReduction="10000"/>
          </a:bodyPr>
          <a:lst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marL="106680" indent="0" fontAlgn="auto">
              <a:spcAft>
                <a:spcPts val="0"/>
              </a:spcAft>
              <a:buFont typeface="Wingdings" pitchFamily="2" charset="2"/>
              <a:buNone/>
            </a:pPr>
            <a:r>
              <a:rPr lang="en-US" sz="6000">
                <a:solidFill>
                  <a:schemeClr val="accent2"/>
                </a:solidFill>
              </a:rPr>
              <a:t>S</a:t>
            </a:r>
            <a:r>
              <a:rPr lang="en-US" sz="4000"/>
              <a:t>pecific </a:t>
            </a:r>
          </a:p>
          <a:p>
            <a:pPr marL="106680" indent="0" fontAlgn="auto">
              <a:spcAft>
                <a:spcPts val="0"/>
              </a:spcAft>
              <a:buFont typeface="Wingdings" pitchFamily="2" charset="2"/>
              <a:buNone/>
            </a:pPr>
            <a:r>
              <a:rPr lang="en-US" sz="6000">
                <a:solidFill>
                  <a:schemeClr val="accent2"/>
                </a:solidFill>
              </a:rPr>
              <a:t>M</a:t>
            </a:r>
            <a:r>
              <a:rPr lang="en-US" sz="4000"/>
              <a:t>easurable </a:t>
            </a:r>
          </a:p>
          <a:p>
            <a:pPr marL="106680" indent="0" fontAlgn="auto">
              <a:spcAft>
                <a:spcPts val="0"/>
              </a:spcAft>
              <a:buFont typeface="Wingdings" pitchFamily="2" charset="2"/>
              <a:buNone/>
            </a:pPr>
            <a:r>
              <a:rPr lang="en-US" sz="6000">
                <a:solidFill>
                  <a:schemeClr val="accent2"/>
                </a:solidFill>
              </a:rPr>
              <a:t>A</a:t>
            </a:r>
            <a:r>
              <a:rPr lang="en-US" sz="4000"/>
              <a:t>chievable</a:t>
            </a:r>
          </a:p>
          <a:p>
            <a:pPr marL="106680" indent="0" fontAlgn="auto">
              <a:spcAft>
                <a:spcPts val="0"/>
              </a:spcAft>
              <a:buFont typeface="Wingdings" pitchFamily="2" charset="2"/>
              <a:buNone/>
            </a:pPr>
            <a:r>
              <a:rPr lang="en-US" sz="6000">
                <a:solidFill>
                  <a:schemeClr val="accent2"/>
                </a:solidFill>
              </a:rPr>
              <a:t>R</a:t>
            </a:r>
            <a:r>
              <a:rPr lang="en-US" sz="4000"/>
              <a:t>elevant </a:t>
            </a:r>
          </a:p>
          <a:p>
            <a:pPr marL="106680" indent="0" fontAlgn="auto">
              <a:spcAft>
                <a:spcPts val="0"/>
              </a:spcAft>
              <a:buFont typeface="Wingdings" pitchFamily="2" charset="2"/>
              <a:buNone/>
            </a:pPr>
            <a:r>
              <a:rPr lang="en-US" sz="6000">
                <a:solidFill>
                  <a:schemeClr val="accent2"/>
                </a:solidFill>
              </a:rPr>
              <a:t>T</a:t>
            </a:r>
            <a:r>
              <a:rPr lang="en-US" sz="4000"/>
              <a:t>ime bound</a:t>
            </a:r>
            <a:endParaRPr lang="en-US" sz="4000" dirty="0"/>
          </a:p>
        </p:txBody>
      </p:sp>
    </p:spTree>
    <p:extLst>
      <p:ext uri="{BB962C8B-B14F-4D97-AF65-F5344CB8AC3E}">
        <p14:creationId xmlns:p14="http://schemas.microsoft.com/office/powerpoint/2010/main" val="2361395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6BFF-035E-40E1-AA3F-9833352DC5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855337-FB29-4227-9D95-1E011963F4D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A5F4542F-E3FB-44AE-94B4-0E7C8565F552}"/>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273281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Prep</a:t>
            </a:r>
          </a:p>
        </p:txBody>
      </p:sp>
      <p:sp>
        <p:nvSpPr>
          <p:cNvPr id="5" name="Content Placeholder 4"/>
          <p:cNvSpPr txBox="1">
            <a:spLocks/>
          </p:cNvSpPr>
          <p:nvPr/>
        </p:nvSpPr>
        <p:spPr>
          <a:xfrm>
            <a:off x="209548" y="1318902"/>
            <a:ext cx="11734800"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1600"/>
              </a:spcBef>
              <a:buFont typeface="Arial" panose="020B0604020202020204" pitchFamily="34" charset="0"/>
              <a:buAutoNum type="arabicPeriod"/>
            </a:pPr>
            <a:r>
              <a:rPr lang="en-US" sz="2800" dirty="0">
                <a:solidFill>
                  <a:srgbClr val="2F2B20"/>
                </a:solidFill>
              </a:rPr>
              <a:t>Which climate change impacts are most important (positive or negative) for your resource area? </a:t>
            </a:r>
          </a:p>
          <a:p>
            <a:pPr marL="514350" indent="-514350">
              <a:spcBef>
                <a:spcPts val="1600"/>
              </a:spcBef>
              <a:buFont typeface="Arial" panose="020B0604020202020204" pitchFamily="34" charset="0"/>
              <a:buAutoNum type="arabicPeriod"/>
            </a:pPr>
            <a:r>
              <a:rPr lang="en-US" sz="2800" dirty="0">
                <a:solidFill>
                  <a:srgbClr val="2F2B20"/>
                </a:solidFill>
              </a:rPr>
              <a:t>Are there particular features or conditions within the project area that might increase/decrease climate risk?  </a:t>
            </a:r>
          </a:p>
          <a:p>
            <a:pPr marL="0" indent="0">
              <a:buNone/>
            </a:pPr>
            <a:endParaRPr lang="en-US" dirty="0">
              <a:solidFill>
                <a:srgbClr val="2F2B20"/>
              </a:solidFill>
            </a:endParaRPr>
          </a:p>
        </p:txBody>
      </p:sp>
      <p:pic>
        <p:nvPicPr>
          <p:cNvPr id="6" name="Picture 5">
            <a:extLst>
              <a:ext uri="{FF2B5EF4-FFF2-40B4-BE49-F238E27FC236}">
                <a16:creationId xmlns:a16="http://schemas.microsoft.com/office/drawing/2014/main" id="{36955E85-FBF8-4942-A47F-4EA397909214}"/>
              </a:ext>
            </a:extLst>
          </p:cNvPr>
          <p:cNvPicPr>
            <a:picLocks noChangeAspect="1"/>
          </p:cNvPicPr>
          <p:nvPr/>
        </p:nvPicPr>
        <p:blipFill rotWithShape="1">
          <a:blip r:embed="rId2"/>
          <a:srcRect l="19241" t="27161" r="53484" b="16667"/>
          <a:stretch/>
        </p:blipFill>
        <p:spPr>
          <a:xfrm>
            <a:off x="1981200" y="3428668"/>
            <a:ext cx="8839200" cy="6143667"/>
          </a:xfrm>
          <a:prstGeom prst="rect">
            <a:avLst/>
          </a:prstGeom>
          <a:ln>
            <a:solidFill>
              <a:schemeClr val="tx1"/>
            </a:solidFill>
          </a:ln>
        </p:spPr>
      </p:pic>
    </p:spTree>
    <p:extLst>
      <p:ext uri="{BB962C8B-B14F-4D97-AF65-F5344CB8AC3E}">
        <p14:creationId xmlns:p14="http://schemas.microsoft.com/office/powerpoint/2010/main" val="1373372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to Site-Specific</a:t>
            </a:r>
          </a:p>
        </p:txBody>
      </p:sp>
      <p:sp>
        <p:nvSpPr>
          <p:cNvPr id="7"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olidFill>
                  <a:srgbClr val="2F2B20"/>
                </a:solidFill>
              </a:rPr>
              <a:t>Research and assessments describe </a:t>
            </a:r>
            <a:r>
              <a:rPr lang="en-US" sz="2800" b="1" u="sng" dirty="0">
                <a:solidFill>
                  <a:srgbClr val="2F2B20"/>
                </a:solidFill>
              </a:rPr>
              <a:t>broad trends </a:t>
            </a:r>
            <a:r>
              <a:rPr lang="en-US" sz="2800" dirty="0">
                <a:solidFill>
                  <a:srgbClr val="2F2B20"/>
                </a:solidFill>
              </a:rPr>
              <a:t>but </a:t>
            </a:r>
            <a:r>
              <a:rPr lang="en-US" sz="2800" b="1" u="sng" dirty="0">
                <a:solidFill>
                  <a:srgbClr val="2F2B20"/>
                </a:solidFill>
              </a:rPr>
              <a:t>local conditions</a:t>
            </a:r>
            <a:r>
              <a:rPr lang="en-US" sz="2800" dirty="0">
                <a:solidFill>
                  <a:srgbClr val="2F2B20"/>
                </a:solidFill>
              </a:rPr>
              <a:t> and </a:t>
            </a:r>
            <a:r>
              <a:rPr lang="en-US" sz="2800" b="1" u="sng" dirty="0">
                <a:solidFill>
                  <a:srgbClr val="2F2B20"/>
                </a:solidFill>
              </a:rPr>
              <a:t>management</a:t>
            </a:r>
            <a:r>
              <a:rPr lang="en-US" sz="2800" dirty="0">
                <a:solidFill>
                  <a:srgbClr val="2F2B20"/>
                </a:solidFill>
              </a:rPr>
              <a:t> make the difference. </a:t>
            </a:r>
          </a:p>
          <a:p>
            <a:pPr marL="0" indent="0">
              <a:spcBef>
                <a:spcPts val="1600"/>
              </a:spcBef>
              <a:buNone/>
            </a:pPr>
            <a:endParaRPr lang="en-US" sz="2800" dirty="0">
              <a:solidFill>
                <a:srgbClr val="2F2B20"/>
              </a:solidFill>
            </a:endParaRPr>
          </a:p>
          <a:p>
            <a:pPr marL="0" indent="0">
              <a:buNone/>
            </a:pPr>
            <a:endParaRPr lang="en-US" dirty="0">
              <a:solidFill>
                <a:srgbClr val="2F2B20"/>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2237" t="2580" r="2237" b="6013"/>
          <a:stretch/>
        </p:blipFill>
        <p:spPr>
          <a:xfrm>
            <a:off x="3200402" y="3038952"/>
            <a:ext cx="5714999" cy="3438048"/>
          </a:xfrm>
          <a:prstGeom prst="rect">
            <a:avLst/>
          </a:prstGeom>
        </p:spPr>
      </p:pic>
    </p:spTree>
    <p:extLst>
      <p:ext uri="{BB962C8B-B14F-4D97-AF65-F5344CB8AC3E}">
        <p14:creationId xmlns:p14="http://schemas.microsoft.com/office/powerpoint/2010/main" val="109803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to Site-Specific</a:t>
            </a:r>
          </a:p>
        </p:txBody>
      </p:sp>
      <p:graphicFrame>
        <p:nvGraphicFramePr>
          <p:cNvPr id="5" name="Object 4">
            <a:extLst>
              <a:ext uri="{FF2B5EF4-FFF2-40B4-BE49-F238E27FC236}">
                <a16:creationId xmlns:a16="http://schemas.microsoft.com/office/drawing/2014/main" id="{AF861C23-BE6D-4E38-BD93-1D2691C8F71B}"/>
              </a:ext>
            </a:extLst>
          </p:cNvPr>
          <p:cNvGraphicFramePr>
            <a:graphicFrameLocks noChangeAspect="1"/>
          </p:cNvGraphicFramePr>
          <p:nvPr>
            <p:extLst>
              <p:ext uri="{D42A27DB-BD31-4B8C-83A1-F6EECF244321}">
                <p14:modId xmlns:p14="http://schemas.microsoft.com/office/powerpoint/2010/main" val="3610271407"/>
              </p:ext>
            </p:extLst>
          </p:nvPr>
        </p:nvGraphicFramePr>
        <p:xfrm>
          <a:off x="2819400" y="1585530"/>
          <a:ext cx="6553200" cy="5063837"/>
        </p:xfrm>
        <a:graphic>
          <a:graphicData uri="http://schemas.openxmlformats.org/presentationml/2006/ole">
            <mc:AlternateContent xmlns:mc="http://schemas.openxmlformats.org/markup-compatibility/2006">
              <mc:Choice xmlns:v="urn:schemas-microsoft-com:vml" Requires="v">
                <p:oleObj spid="_x0000_s2056" name="Acrobat Document" r:id="rId3" imgW="7543800" imgH="5829153" progId="AcroExch.Document.DC">
                  <p:embed/>
                </p:oleObj>
              </mc:Choice>
              <mc:Fallback>
                <p:oleObj name="Acrobat Document" r:id="rId3" imgW="7543800" imgH="5829153" progId="AcroExch.Document.DC">
                  <p:embed/>
                  <p:pic>
                    <p:nvPicPr>
                      <p:cNvPr id="2" name="Object 1">
                        <a:extLst>
                          <a:ext uri="{FF2B5EF4-FFF2-40B4-BE49-F238E27FC236}">
                            <a16:creationId xmlns:a16="http://schemas.microsoft.com/office/drawing/2014/main" id="{A67D894B-93B5-49EA-8778-F4A1F55AB744}"/>
                          </a:ext>
                        </a:extLst>
                      </p:cNvPr>
                      <p:cNvPicPr/>
                      <p:nvPr/>
                    </p:nvPicPr>
                    <p:blipFill>
                      <a:blip r:embed="rId4"/>
                      <a:stretch>
                        <a:fillRect/>
                      </a:stretch>
                    </p:blipFill>
                    <p:spPr>
                      <a:xfrm>
                        <a:off x="2819400" y="1585530"/>
                        <a:ext cx="6553200" cy="5063837"/>
                      </a:xfrm>
                      <a:prstGeom prst="rect">
                        <a:avLst/>
                      </a:prstGeom>
                    </p:spPr>
                  </p:pic>
                </p:oleObj>
              </mc:Fallback>
            </mc:AlternateContent>
          </a:graphicData>
        </a:graphic>
      </p:graphicFrame>
    </p:spTree>
    <p:extLst>
      <p:ext uri="{BB962C8B-B14F-4D97-AF65-F5344CB8AC3E}">
        <p14:creationId xmlns:p14="http://schemas.microsoft.com/office/powerpoint/2010/main" val="1317105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4ECB-08BC-45C1-BB23-4BD01B79DC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C98DB9-E380-43D8-ABA3-4420EFD40D1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7701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Swanston and Janowiak 2012;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hlinkClick r:id="rId3"/>
              </a:rPr>
              <a:t>www.nrs.fs.fed.us/pubs/40543</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1.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DEFINE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2.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ASSESS</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3.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EVALUATE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4.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IDENTIFY</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5.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MONITOR</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Tree>
    <p:extLst>
      <p:ext uri="{BB962C8B-B14F-4D97-AF65-F5344CB8AC3E}">
        <p14:creationId xmlns:p14="http://schemas.microsoft.com/office/powerpoint/2010/main" val="2206585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2EE589-9F5C-4160-8C19-227EF309EC14}"/>
              </a:ext>
            </a:extLst>
          </p:cNvPr>
          <p:cNvPicPr>
            <a:picLocks noChangeAspect="1"/>
          </p:cNvPicPr>
          <p:nvPr/>
        </p:nvPicPr>
        <p:blipFill rotWithShape="1">
          <a:blip r:embed="rId2"/>
          <a:srcRect l="3751" t="11111" r="43749" b="14815"/>
          <a:stretch/>
        </p:blipFill>
        <p:spPr>
          <a:xfrm>
            <a:off x="0" y="974799"/>
            <a:ext cx="12344400" cy="5878285"/>
          </a:xfrm>
          <a:prstGeom prst="rect">
            <a:avLst/>
          </a:prstGeom>
        </p:spPr>
      </p:pic>
      <p:sp>
        <p:nvSpPr>
          <p:cNvPr id="2" name="Title 1"/>
          <p:cNvSpPr>
            <a:spLocks noGrp="1"/>
          </p:cNvSpPr>
          <p:nvPr>
            <p:ph type="title"/>
          </p:nvPr>
        </p:nvSpPr>
        <p:spPr>
          <a:xfrm>
            <a:off x="1600200" y="0"/>
            <a:ext cx="9067800" cy="1066800"/>
          </a:xfrm>
        </p:spPr>
        <p:txBody>
          <a:bodyPr>
            <a:noAutofit/>
          </a:bodyPr>
          <a:lstStyle/>
          <a:p>
            <a:r>
              <a:rPr lang="en-US" sz="4400" dirty="0"/>
              <a:t>NOAA State Climate Summaries</a:t>
            </a:r>
          </a:p>
        </p:txBody>
      </p:sp>
      <p:sp>
        <p:nvSpPr>
          <p:cNvPr id="10" name="Text Placeholder 2">
            <a:extLst>
              <a:ext uri="{FF2B5EF4-FFF2-40B4-BE49-F238E27FC236}">
                <a16:creationId xmlns:a16="http://schemas.microsoft.com/office/drawing/2014/main" id="{B0B0DE15-922F-4EB7-89F7-388E9B50D91A}"/>
              </a:ext>
            </a:extLst>
          </p:cNvPr>
          <p:cNvSpPr txBox="1">
            <a:spLocks/>
          </p:cNvSpPr>
          <p:nvPr/>
        </p:nvSpPr>
        <p:spPr>
          <a:xfrm>
            <a:off x="4038600" y="5883201"/>
            <a:ext cx="10515600" cy="603252"/>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1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9pPr>
          </a:lstStyle>
          <a:p>
            <a:pPr fontAlgn="auto">
              <a:spcAft>
                <a:spcPts val="0"/>
              </a:spcAft>
            </a:pPr>
            <a:r>
              <a:rPr lang="en-US" b="1" dirty="0">
                <a:solidFill>
                  <a:schemeClr val="bg1"/>
                </a:solidFill>
              </a:rPr>
              <a:t>https://statesummaries.ncics.org/</a:t>
            </a:r>
          </a:p>
          <a:p>
            <a:pPr fontAlgn="auto">
              <a:spcAft>
                <a:spcPts val="0"/>
              </a:spcAft>
            </a:pPr>
            <a:endParaRPr lang="en-US" dirty="0">
              <a:solidFill>
                <a:schemeClr val="bg1"/>
              </a:solidFill>
            </a:endParaRPr>
          </a:p>
        </p:txBody>
      </p:sp>
    </p:spTree>
    <p:extLst>
      <p:ext uri="{BB962C8B-B14F-4D97-AF65-F5344CB8AC3E}">
        <p14:creationId xmlns:p14="http://schemas.microsoft.com/office/powerpoint/2010/main" val="589167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9067800" cy="1066800"/>
          </a:xfrm>
        </p:spPr>
        <p:txBody>
          <a:bodyPr>
            <a:noAutofit/>
          </a:bodyPr>
          <a:lstStyle/>
          <a:p>
            <a:r>
              <a:rPr lang="en-US" sz="4400" dirty="0"/>
              <a:t>Minnesota Climate Explorer</a:t>
            </a:r>
          </a:p>
        </p:txBody>
      </p:sp>
      <p:sp>
        <p:nvSpPr>
          <p:cNvPr id="3" name="Content Placeholder 2"/>
          <p:cNvSpPr>
            <a:spLocks noGrp="1"/>
          </p:cNvSpPr>
          <p:nvPr>
            <p:ph sz="half" idx="1"/>
          </p:nvPr>
        </p:nvSpPr>
        <p:spPr>
          <a:xfrm>
            <a:off x="1981200" y="1600201"/>
            <a:ext cx="3149724" cy="4525963"/>
          </a:xfrm>
        </p:spPr>
        <p:txBody>
          <a:bodyPr>
            <a:normAutofit/>
          </a:bodyPr>
          <a:lstStyle/>
          <a:p>
            <a:pPr marL="287338" lvl="1" indent="-276225"/>
            <a:r>
              <a:rPr lang="en-US" sz="2800" dirty="0"/>
              <a:t>DNR page</a:t>
            </a:r>
          </a:p>
          <a:p>
            <a:pPr marL="287338" lvl="1" indent="-276225"/>
            <a:r>
              <a:rPr lang="en-US" sz="2800" dirty="0"/>
              <a:t>Real-world climate impacts! </a:t>
            </a:r>
          </a:p>
          <a:p>
            <a:pPr marL="287338" lvl="1" indent="-276225"/>
            <a:r>
              <a:rPr lang="en-US" sz="2800" dirty="0"/>
              <a:t>Climate info by county, watershed, or region</a:t>
            </a:r>
          </a:p>
          <a:p>
            <a:pPr marL="287338" lvl="1" indent="-276225"/>
            <a:endParaRPr lang="en-US" b="1" dirty="0"/>
          </a:p>
          <a:p>
            <a:endParaRPr lang="en-US" dirty="0"/>
          </a:p>
        </p:txBody>
      </p:sp>
      <p:sp>
        <p:nvSpPr>
          <p:cNvPr id="9" name="Rectangle 8"/>
          <p:cNvSpPr/>
          <p:nvPr/>
        </p:nvSpPr>
        <p:spPr>
          <a:xfrm>
            <a:off x="2514600" y="6488668"/>
            <a:ext cx="9677400" cy="369332"/>
          </a:xfrm>
          <a:prstGeom prst="rect">
            <a:avLst/>
          </a:prstGeom>
        </p:spPr>
        <p:txBody>
          <a:bodyPr wrap="square">
            <a:spAutoFit/>
          </a:bodyPr>
          <a:lstStyle/>
          <a:p>
            <a:pPr algn="r"/>
            <a:r>
              <a:rPr lang="en-US" b="1" dirty="0"/>
              <a:t>https://arcgis.dnr.state.mn.us/ewr/climateexplorer/main/historical</a:t>
            </a:r>
          </a:p>
        </p:txBody>
      </p:sp>
      <p:pic>
        <p:nvPicPr>
          <p:cNvPr id="4" name="Picture 3"/>
          <p:cNvPicPr>
            <a:picLocks noChangeAspect="1"/>
          </p:cNvPicPr>
          <p:nvPr/>
        </p:nvPicPr>
        <p:blipFill>
          <a:blip r:embed="rId2"/>
          <a:stretch>
            <a:fillRect/>
          </a:stretch>
        </p:blipFill>
        <p:spPr>
          <a:xfrm>
            <a:off x="5130924" y="1600200"/>
            <a:ext cx="5353190" cy="4495800"/>
          </a:xfrm>
          <a:prstGeom prst="rect">
            <a:avLst/>
          </a:prstGeom>
        </p:spPr>
      </p:pic>
      <p:pic>
        <p:nvPicPr>
          <p:cNvPr id="5" name="Picture 4"/>
          <p:cNvPicPr>
            <a:picLocks noChangeAspect="1"/>
          </p:cNvPicPr>
          <p:nvPr/>
        </p:nvPicPr>
        <p:blipFill>
          <a:blip r:embed="rId3"/>
          <a:stretch>
            <a:fillRect/>
          </a:stretch>
        </p:blipFill>
        <p:spPr>
          <a:xfrm>
            <a:off x="4881856" y="1190348"/>
            <a:ext cx="5767094" cy="5117068"/>
          </a:xfrm>
          <a:prstGeom prst="rect">
            <a:avLst/>
          </a:prstGeom>
        </p:spPr>
      </p:pic>
      <p:grpSp>
        <p:nvGrpSpPr>
          <p:cNvPr id="11" name="Group 10">
            <a:extLst>
              <a:ext uri="{FF2B5EF4-FFF2-40B4-BE49-F238E27FC236}">
                <a16:creationId xmlns:a16="http://schemas.microsoft.com/office/drawing/2014/main" id="{AB93FBEF-99B5-4C67-B50F-61235FC0E424}"/>
              </a:ext>
            </a:extLst>
          </p:cNvPr>
          <p:cNvGrpSpPr/>
          <p:nvPr/>
        </p:nvGrpSpPr>
        <p:grpSpPr>
          <a:xfrm>
            <a:off x="1286436" y="1186665"/>
            <a:ext cx="9535062" cy="5137935"/>
            <a:chOff x="1286436" y="1147671"/>
            <a:chExt cx="9535062" cy="5137935"/>
          </a:xfrm>
        </p:grpSpPr>
        <p:pic>
          <p:nvPicPr>
            <p:cNvPr id="6" name="Picture 5"/>
            <p:cNvPicPr>
              <a:picLocks noChangeAspect="1"/>
            </p:cNvPicPr>
            <p:nvPr/>
          </p:nvPicPr>
          <p:blipFill rotWithShape="1">
            <a:blip r:embed="rId4"/>
            <a:srcRect b="53359"/>
            <a:stretch/>
          </p:blipFill>
          <p:spPr>
            <a:xfrm>
              <a:off x="1290918" y="1147671"/>
              <a:ext cx="9525000" cy="2662329"/>
            </a:xfrm>
            <a:prstGeom prst="rect">
              <a:avLst/>
            </a:prstGeom>
          </p:spPr>
        </p:pic>
        <p:pic>
          <p:nvPicPr>
            <p:cNvPr id="8" name="Picture 7">
              <a:extLst>
                <a:ext uri="{FF2B5EF4-FFF2-40B4-BE49-F238E27FC236}">
                  <a16:creationId xmlns:a16="http://schemas.microsoft.com/office/drawing/2014/main" id="{34DE3DCC-2E69-4037-BAA1-0C008FB9D73D}"/>
                </a:ext>
              </a:extLst>
            </p:cNvPr>
            <p:cNvPicPr>
              <a:picLocks noChangeAspect="1"/>
            </p:cNvPicPr>
            <p:nvPr/>
          </p:nvPicPr>
          <p:blipFill rotWithShape="1">
            <a:blip r:embed="rId5"/>
            <a:srcRect l="8322" t="18519" r="44376" b="44444"/>
            <a:stretch/>
          </p:blipFill>
          <p:spPr>
            <a:xfrm>
              <a:off x="1290918" y="1520869"/>
              <a:ext cx="9527554" cy="2517731"/>
            </a:xfrm>
            <a:prstGeom prst="rect">
              <a:avLst/>
            </a:prstGeom>
          </p:spPr>
        </p:pic>
        <p:pic>
          <p:nvPicPr>
            <p:cNvPr id="10" name="Picture 9">
              <a:extLst>
                <a:ext uri="{FF2B5EF4-FFF2-40B4-BE49-F238E27FC236}">
                  <a16:creationId xmlns:a16="http://schemas.microsoft.com/office/drawing/2014/main" id="{257082AF-98D5-4EFE-A0D1-52F996B2AE2A}"/>
                </a:ext>
              </a:extLst>
            </p:cNvPr>
            <p:cNvPicPr>
              <a:picLocks noChangeAspect="1"/>
            </p:cNvPicPr>
            <p:nvPr/>
          </p:nvPicPr>
          <p:blipFill rotWithShape="1">
            <a:blip r:embed="rId4"/>
            <a:srcRect t="60676"/>
            <a:stretch/>
          </p:blipFill>
          <p:spPr>
            <a:xfrm>
              <a:off x="1286436" y="4038600"/>
              <a:ext cx="9535062" cy="2247006"/>
            </a:xfrm>
            <a:prstGeom prst="rect">
              <a:avLst/>
            </a:prstGeom>
          </p:spPr>
        </p:pic>
      </p:grpSp>
    </p:spTree>
    <p:extLst>
      <p:ext uri="{BB962C8B-B14F-4D97-AF65-F5344CB8AC3E}">
        <p14:creationId xmlns:p14="http://schemas.microsoft.com/office/powerpoint/2010/main" val="2328234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137709"/>
            <a:ext cx="9982200" cy="1066800"/>
          </a:xfrm>
        </p:spPr>
        <p:txBody>
          <a:bodyPr>
            <a:noAutofit/>
          </a:bodyPr>
          <a:lstStyle/>
          <a:p>
            <a:r>
              <a:rPr lang="en-US" sz="4400" dirty="0"/>
              <a:t>Forest Ecosystem Vulnerability Assessment </a:t>
            </a:r>
          </a:p>
        </p:txBody>
      </p:sp>
      <p:sp>
        <p:nvSpPr>
          <p:cNvPr id="3" name="Content Placeholder 2"/>
          <p:cNvSpPr>
            <a:spLocks noGrp="1"/>
          </p:cNvSpPr>
          <p:nvPr>
            <p:ph sz="half" idx="1"/>
          </p:nvPr>
        </p:nvSpPr>
        <p:spPr>
          <a:xfrm>
            <a:off x="1283040" y="1759216"/>
            <a:ext cx="4038600" cy="4525963"/>
          </a:xfrm>
        </p:spPr>
        <p:txBody>
          <a:bodyPr>
            <a:normAutofit/>
          </a:bodyPr>
          <a:lstStyle/>
          <a:p>
            <a:pPr marL="287338" lvl="1" indent="-276225"/>
            <a:r>
              <a:rPr lang="en-US" sz="2800" dirty="0"/>
              <a:t>Examine a </a:t>
            </a:r>
            <a:r>
              <a:rPr lang="en-US" sz="2800" b="1" dirty="0"/>
              <a:t>range</a:t>
            </a:r>
            <a:r>
              <a:rPr lang="en-US" sz="2800" dirty="0"/>
              <a:t> of future climates </a:t>
            </a:r>
          </a:p>
          <a:p>
            <a:pPr marL="287338" lvl="1" indent="-276225"/>
            <a:r>
              <a:rPr lang="en-US" sz="2800" dirty="0"/>
              <a:t>Do </a:t>
            </a:r>
            <a:r>
              <a:rPr lang="en-US" sz="2800" b="1" dirty="0"/>
              <a:t>not make recommendations</a:t>
            </a:r>
          </a:p>
          <a:p>
            <a:pPr marL="287338" lvl="1" indent="-276225"/>
            <a:r>
              <a:rPr lang="en-US" sz="2800" dirty="0"/>
              <a:t>Sources of information: </a:t>
            </a:r>
          </a:p>
          <a:p>
            <a:pPr marL="687388" lvl="2" indent="-276225"/>
            <a:r>
              <a:rPr lang="en-US" sz="2800" dirty="0"/>
              <a:t>Models</a:t>
            </a:r>
          </a:p>
          <a:p>
            <a:pPr marL="687388" lvl="2" indent="-276225"/>
            <a:r>
              <a:rPr lang="en-US" sz="2800" dirty="0"/>
              <a:t>Published research</a:t>
            </a:r>
          </a:p>
          <a:p>
            <a:pPr marL="687388" lvl="2" indent="-276225"/>
            <a:r>
              <a:rPr lang="en-US" sz="2800" dirty="0"/>
              <a:t>Local managers and experts</a:t>
            </a:r>
          </a:p>
          <a:p>
            <a:pPr marL="287338" lvl="1" indent="-276225"/>
            <a:endParaRPr lang="en-US" b="1" dirty="0"/>
          </a:p>
          <a:p>
            <a:endParaRPr lang="en-US" dirty="0"/>
          </a:p>
        </p:txBody>
      </p:sp>
      <p:sp>
        <p:nvSpPr>
          <p:cNvPr id="9" name="Rectangle 8"/>
          <p:cNvSpPr/>
          <p:nvPr/>
        </p:nvSpPr>
        <p:spPr>
          <a:xfrm>
            <a:off x="5410200" y="6488668"/>
            <a:ext cx="6705600" cy="369332"/>
          </a:xfrm>
          <a:prstGeom prst="rect">
            <a:avLst/>
          </a:prstGeom>
        </p:spPr>
        <p:txBody>
          <a:bodyPr wrap="square">
            <a:spAutoFit/>
          </a:bodyPr>
          <a:lstStyle/>
          <a:p>
            <a:pPr algn="r"/>
            <a:r>
              <a:rPr lang="en-US" i="1" dirty="0"/>
              <a:t>Download: </a:t>
            </a:r>
            <a:r>
              <a:rPr lang="en-US" b="1" dirty="0"/>
              <a:t>www.nrs.fs.fed.us/pubs/45939</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3555" y="1759216"/>
            <a:ext cx="2924175" cy="3958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958" y="1837605"/>
            <a:ext cx="2238084" cy="1447800"/>
          </a:xfrm>
          <a:prstGeom prst="rect">
            <a:avLst/>
          </a:prstGeom>
        </p:spPr>
      </p:pic>
    </p:spTree>
    <p:extLst>
      <p:ext uri="{BB962C8B-B14F-4D97-AF65-F5344CB8AC3E}">
        <p14:creationId xmlns:p14="http://schemas.microsoft.com/office/powerpoint/2010/main" val="249146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F50E-2CA5-4759-8D95-39D1B80BF907}"/>
              </a:ext>
            </a:extLst>
          </p:cNvPr>
          <p:cNvSpPr>
            <a:spLocks noGrp="1"/>
          </p:cNvSpPr>
          <p:nvPr>
            <p:ph type="title"/>
          </p:nvPr>
        </p:nvSpPr>
        <p:spPr/>
        <p:txBody>
          <a:bodyPr>
            <a:normAutofit/>
          </a:bodyPr>
          <a:lstStyle/>
          <a:p>
            <a:r>
              <a:rPr lang="en-US" sz="4000" dirty="0">
                <a:solidFill>
                  <a:schemeClr val="accent1">
                    <a:lumMod val="75000"/>
                  </a:schemeClr>
                </a:solidFill>
              </a:rPr>
              <a:t>Climate Change: It’s everywhere you look</a:t>
            </a:r>
          </a:p>
        </p:txBody>
      </p:sp>
      <p:pic>
        <p:nvPicPr>
          <p:cNvPr id="4" name="Picture 2" descr="Average snow cover in April">
            <a:extLst>
              <a:ext uri="{FF2B5EF4-FFF2-40B4-BE49-F238E27FC236}">
                <a16:creationId xmlns:a16="http://schemas.microsoft.com/office/drawing/2014/main" id="{6CCD3B73-D846-4A0D-AA97-58947C9C5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10" y="1890629"/>
            <a:ext cx="3339897" cy="25049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2AAC77B-0918-4345-8B07-081729C50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397" y="2010354"/>
            <a:ext cx="2814265" cy="42466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Fewer deer harvested this gun deer season, says Wisconsin DNR">
            <a:extLst>
              <a:ext uri="{FF2B5EF4-FFF2-40B4-BE49-F238E27FC236}">
                <a16:creationId xmlns:a16="http://schemas.microsoft.com/office/drawing/2014/main" id="{965B7C4A-AAF6-4852-9E4C-798DB6C6A7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53"/>
          <a:stretch/>
        </p:blipFill>
        <p:spPr bwMode="auto">
          <a:xfrm>
            <a:off x="6620135" y="2010354"/>
            <a:ext cx="2515801" cy="21999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astern larch bark beetle">
            <a:extLst>
              <a:ext uri="{FF2B5EF4-FFF2-40B4-BE49-F238E27FC236}">
                <a16:creationId xmlns:a16="http://schemas.microsoft.com/office/drawing/2014/main" id="{B4D738CF-E6BF-4862-B4D0-388634F2EB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0135" y="4330078"/>
            <a:ext cx="2153209" cy="19150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rvested trees permanently store the carbon that was captured as the tree grew.">
            <a:extLst>
              <a:ext uri="{FF2B5EF4-FFF2-40B4-BE49-F238E27FC236}">
                <a16:creationId xmlns:a16="http://schemas.microsoft.com/office/drawing/2014/main" id="{8E22E25F-54F9-4AE4-A941-7F64B25A99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0114" y="1803716"/>
            <a:ext cx="2567096" cy="25670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The impact of heavy traffic on forest soils: A review - ScienceDirect">
            <a:extLst>
              <a:ext uri="{FF2B5EF4-FFF2-40B4-BE49-F238E27FC236}">
                <a16:creationId xmlns:a16="http://schemas.microsoft.com/office/drawing/2014/main" id="{1D835D1B-C051-4488-A7B8-E4AF42E805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5936" y="4327485"/>
            <a:ext cx="2552386" cy="19176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WOW - Sugar Maple &amp; Paper Birch">
            <a:extLst>
              <a:ext uri="{FF2B5EF4-FFF2-40B4-BE49-F238E27FC236}">
                <a16:creationId xmlns:a16="http://schemas.microsoft.com/office/drawing/2014/main" id="{1E325797-E51E-4A41-8BBC-3700EC2285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758" y="4321101"/>
            <a:ext cx="3276600" cy="19240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FD9AF42-B74B-4DF1-9864-4290042658B7}"/>
              </a:ext>
            </a:extLst>
          </p:cNvPr>
          <p:cNvSpPr txBox="1"/>
          <p:nvPr/>
        </p:nvSpPr>
        <p:spPr>
          <a:xfrm>
            <a:off x="6486525" y="1581150"/>
            <a:ext cx="914400" cy="914400"/>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E6015D31-B37F-4828-8F42-903099AEC5D1}"/>
              </a:ext>
            </a:extLst>
          </p:cNvPr>
          <p:cNvSpPr txBox="1"/>
          <p:nvPr/>
        </p:nvSpPr>
        <p:spPr>
          <a:xfrm rot="16200000">
            <a:off x="2958014" y="5669577"/>
            <a:ext cx="755015" cy="307777"/>
          </a:xfrm>
          <a:prstGeom prst="rect">
            <a:avLst/>
          </a:prstGeom>
          <a:noFill/>
        </p:spPr>
        <p:txBody>
          <a:bodyPr wrap="none" rtlCol="0">
            <a:spAutoFit/>
          </a:bodyPr>
          <a:lstStyle/>
          <a:p>
            <a:r>
              <a:rPr lang="en-US" sz="1400" dirty="0">
                <a:solidFill>
                  <a:schemeClr val="bg1"/>
                </a:solidFill>
              </a:rPr>
              <a:t>GLIFWC</a:t>
            </a:r>
          </a:p>
        </p:txBody>
      </p:sp>
    </p:spTree>
    <p:extLst>
      <p:ext uri="{BB962C8B-B14F-4D97-AF65-F5344CB8AC3E}">
        <p14:creationId xmlns:p14="http://schemas.microsoft.com/office/powerpoint/2010/main" val="318144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87DE-42A9-944C-A220-5A2CA3BCA454}"/>
              </a:ext>
            </a:extLst>
          </p:cNvPr>
          <p:cNvSpPr>
            <a:spLocks noGrp="1"/>
          </p:cNvSpPr>
          <p:nvPr>
            <p:ph type="title"/>
          </p:nvPr>
        </p:nvSpPr>
        <p:spPr/>
        <p:txBody>
          <a:bodyPr>
            <a:normAutofit/>
          </a:bodyPr>
          <a:lstStyle/>
          <a:p>
            <a:pPr algn="ctr"/>
            <a:r>
              <a:rPr lang="en-US" dirty="0">
                <a:solidFill>
                  <a:schemeClr val="accent1"/>
                </a:solidFill>
              </a:rPr>
              <a:t>Climate Change Resource Center</a:t>
            </a:r>
          </a:p>
        </p:txBody>
      </p:sp>
      <p:pic>
        <p:nvPicPr>
          <p:cNvPr id="21" name="Picture 20">
            <a:extLst>
              <a:ext uri="{FF2B5EF4-FFF2-40B4-BE49-F238E27FC236}">
                <a16:creationId xmlns:a16="http://schemas.microsoft.com/office/drawing/2014/main" id="{FB6FC7CF-57C9-F041-A691-AAEC4FFD96D8}"/>
              </a:ext>
            </a:extLst>
          </p:cNvPr>
          <p:cNvPicPr>
            <a:picLocks noChangeAspect="1"/>
          </p:cNvPicPr>
          <p:nvPr/>
        </p:nvPicPr>
        <p:blipFill>
          <a:blip r:embed="rId3"/>
          <a:stretch>
            <a:fillRect/>
          </a:stretch>
        </p:blipFill>
        <p:spPr>
          <a:xfrm>
            <a:off x="7010400" y="1350216"/>
            <a:ext cx="5077053" cy="5312413"/>
          </a:xfrm>
          <a:prstGeom prst="rect">
            <a:avLst/>
          </a:prstGeom>
          <a:ln>
            <a:solidFill>
              <a:schemeClr val="bg1">
                <a:lumMod val="95000"/>
              </a:schemeClr>
            </a:solidFill>
          </a:ln>
        </p:spPr>
      </p:pic>
      <p:sp>
        <p:nvSpPr>
          <p:cNvPr id="5" name="Content Placeholder 2">
            <a:extLst>
              <a:ext uri="{FF2B5EF4-FFF2-40B4-BE49-F238E27FC236}">
                <a16:creationId xmlns:a16="http://schemas.microsoft.com/office/drawing/2014/main" id="{C35F855B-7BC2-471A-81ED-5324E65F732B}"/>
              </a:ext>
            </a:extLst>
          </p:cNvPr>
          <p:cNvSpPr txBox="1">
            <a:spLocks/>
          </p:cNvSpPr>
          <p:nvPr/>
        </p:nvSpPr>
        <p:spPr>
          <a:xfrm>
            <a:off x="413864" y="1943100"/>
            <a:ext cx="6276533" cy="4495800"/>
          </a:xfrm>
          <a:prstGeom prst="rect">
            <a:avLst/>
          </a:prstGeom>
        </p:spPr>
        <p:txBody>
          <a:bodyPr>
            <a:normAutofit/>
          </a:bodyPr>
          <a:lst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fontAlgn="auto">
              <a:spcBef>
                <a:spcPts val="1000"/>
              </a:spcBef>
              <a:spcAft>
                <a:spcPts val="0"/>
              </a:spcAft>
            </a:pPr>
            <a:r>
              <a:rPr lang="en-US" sz="2800" dirty="0"/>
              <a:t>Written and organized for land managers</a:t>
            </a:r>
          </a:p>
          <a:p>
            <a:pPr fontAlgn="auto">
              <a:spcBef>
                <a:spcPts val="1000"/>
              </a:spcBef>
              <a:spcAft>
                <a:spcPts val="0"/>
              </a:spcAft>
            </a:pPr>
            <a:r>
              <a:rPr lang="en-US" sz="2800" dirty="0"/>
              <a:t>Original content, links to tools and info</a:t>
            </a:r>
          </a:p>
          <a:p>
            <a:pPr fontAlgn="auto">
              <a:spcBef>
                <a:spcPts val="1000"/>
              </a:spcBef>
              <a:spcAft>
                <a:spcPts val="0"/>
              </a:spcAft>
            </a:pPr>
            <a:r>
              <a:rPr lang="en-US" sz="2800" dirty="0"/>
              <a:t>Credible, science based, relevant</a:t>
            </a:r>
          </a:p>
        </p:txBody>
      </p:sp>
      <p:sp>
        <p:nvSpPr>
          <p:cNvPr id="7" name="TextBox 6">
            <a:extLst>
              <a:ext uri="{FF2B5EF4-FFF2-40B4-BE49-F238E27FC236}">
                <a16:creationId xmlns:a16="http://schemas.microsoft.com/office/drawing/2014/main" id="{79C6B656-F896-42F7-AC0D-A032308586DF}"/>
              </a:ext>
            </a:extLst>
          </p:cNvPr>
          <p:cNvSpPr txBox="1"/>
          <p:nvPr/>
        </p:nvSpPr>
        <p:spPr>
          <a:xfrm>
            <a:off x="21465" y="6464040"/>
            <a:ext cx="3159904" cy="369332"/>
          </a:xfrm>
          <a:prstGeom prst="rect">
            <a:avLst/>
          </a:prstGeom>
          <a:noFill/>
        </p:spPr>
        <p:txBody>
          <a:bodyPr wrap="none" rtlCol="0">
            <a:spAutoFit/>
          </a:bodyPr>
          <a:lstStyle/>
          <a:p>
            <a:r>
              <a:rPr lang="en-US" dirty="0"/>
              <a:t>https://www.fs.usda.gov/ccrc/</a:t>
            </a:r>
          </a:p>
        </p:txBody>
      </p:sp>
    </p:spTree>
    <p:extLst>
      <p:ext uri="{BB962C8B-B14F-4D97-AF65-F5344CB8AC3E}">
        <p14:creationId xmlns:p14="http://schemas.microsoft.com/office/powerpoint/2010/main" val="1782631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D1F9-8658-4F51-A490-FACFD1FAEA1A}"/>
              </a:ext>
            </a:extLst>
          </p:cNvPr>
          <p:cNvSpPr>
            <a:spLocks noGrp="1"/>
          </p:cNvSpPr>
          <p:nvPr>
            <p:ph type="title"/>
          </p:nvPr>
        </p:nvSpPr>
        <p:spPr/>
        <p:txBody>
          <a:bodyPr/>
          <a:lstStyle/>
          <a:p>
            <a:r>
              <a:rPr lang="en-US" dirty="0"/>
              <a:t>Climate change recap: The BIG THREE</a:t>
            </a:r>
          </a:p>
        </p:txBody>
      </p:sp>
      <p:sp>
        <p:nvSpPr>
          <p:cNvPr id="3" name="Content Placeholder 2">
            <a:extLst>
              <a:ext uri="{FF2B5EF4-FFF2-40B4-BE49-F238E27FC236}">
                <a16:creationId xmlns:a16="http://schemas.microsoft.com/office/drawing/2014/main" id="{BF44CE2B-4014-42C3-B7B4-1CBA206C8DF3}"/>
              </a:ext>
            </a:extLst>
          </p:cNvPr>
          <p:cNvSpPr>
            <a:spLocks noGrp="1"/>
          </p:cNvSpPr>
          <p:nvPr>
            <p:ph sz="half" idx="1"/>
          </p:nvPr>
        </p:nvSpPr>
        <p:spPr>
          <a:xfrm>
            <a:off x="609600" y="1587960"/>
            <a:ext cx="6705600" cy="5041440"/>
          </a:xfrm>
        </p:spPr>
        <p:txBody>
          <a:bodyPr>
            <a:normAutofit/>
          </a:bodyPr>
          <a:lstStyle/>
          <a:p>
            <a:pPr marL="574675" indent="-457200">
              <a:spcAft>
                <a:spcPts val="600"/>
              </a:spcAft>
            </a:pPr>
            <a:r>
              <a:rPr lang="en-US" sz="3200" dirty="0">
                <a:solidFill>
                  <a:schemeClr val="tx1">
                    <a:lumMod val="85000"/>
                    <a:lumOff val="15000"/>
                  </a:schemeClr>
                </a:solidFill>
              </a:rPr>
              <a:t>Annually: warmer and wetter</a:t>
            </a:r>
          </a:p>
          <a:p>
            <a:pPr marL="574675" indent="-457200">
              <a:spcAft>
                <a:spcPts val="600"/>
              </a:spcAft>
            </a:pPr>
            <a:r>
              <a:rPr lang="en-US" sz="3200" dirty="0">
                <a:solidFill>
                  <a:schemeClr val="tx1">
                    <a:lumMod val="85000"/>
                    <a:lumOff val="15000"/>
                  </a:schemeClr>
                </a:solidFill>
              </a:rPr>
              <a:t>Warmer winters</a:t>
            </a:r>
          </a:p>
          <a:p>
            <a:pPr marL="574675" indent="-457200">
              <a:spcAft>
                <a:spcPts val="600"/>
              </a:spcAft>
            </a:pPr>
            <a:r>
              <a:rPr lang="en-US" sz="3200" dirty="0">
                <a:solidFill>
                  <a:schemeClr val="tx1">
                    <a:lumMod val="85000"/>
                    <a:lumOff val="15000"/>
                  </a:schemeClr>
                </a:solidFill>
              </a:rPr>
              <a:t>More heavy rain</a:t>
            </a:r>
          </a:p>
          <a:p>
            <a:pPr marL="574675" indent="-457200">
              <a:spcAft>
                <a:spcPts val="600"/>
              </a:spcAft>
            </a:pPr>
            <a:endParaRPr lang="en-US" sz="3200" dirty="0">
              <a:solidFill>
                <a:schemeClr val="tx1">
                  <a:lumMod val="85000"/>
                  <a:lumOff val="15000"/>
                </a:schemeClr>
              </a:solidFill>
            </a:endParaRPr>
          </a:p>
          <a:p>
            <a:endParaRPr lang="en-US" dirty="0"/>
          </a:p>
        </p:txBody>
      </p:sp>
      <p:sp>
        <p:nvSpPr>
          <p:cNvPr id="7" name="Rectangle 6">
            <a:extLst>
              <a:ext uri="{FF2B5EF4-FFF2-40B4-BE49-F238E27FC236}">
                <a16:creationId xmlns:a16="http://schemas.microsoft.com/office/drawing/2014/main" id="{73262465-9FFC-4344-89CD-D5F231E9C14D}"/>
              </a:ext>
            </a:extLst>
          </p:cNvPr>
          <p:cNvSpPr/>
          <p:nvPr/>
        </p:nvSpPr>
        <p:spPr>
          <a:xfrm>
            <a:off x="342900" y="6313718"/>
            <a:ext cx="72390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Source: Kenny Blumenfeld, </a:t>
            </a: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2"/>
              </a:rPr>
              <a:t>Kenneth.Blumenfeld@state.mn.us</a:t>
            </a:r>
            <a:endPar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pic>
        <p:nvPicPr>
          <p:cNvPr id="3074" name="Picture 2" descr="No photo description available.">
            <a:extLst>
              <a:ext uri="{FF2B5EF4-FFF2-40B4-BE49-F238E27FC236}">
                <a16:creationId xmlns:a16="http://schemas.microsoft.com/office/drawing/2014/main" id="{D60097F7-8AB6-4736-BD21-7A5F9D0B1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62407"/>
            <a:ext cx="2896764" cy="43391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B20A7DE-BFC4-4538-A742-2427E16B02E5}"/>
              </a:ext>
            </a:extLst>
          </p:cNvPr>
          <p:cNvSpPr/>
          <p:nvPr/>
        </p:nvSpPr>
        <p:spPr>
          <a:xfrm>
            <a:off x="7772400" y="6001526"/>
            <a:ext cx="2066591"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www.facebook.com/ChippewaNF</a:t>
            </a:r>
          </a:p>
        </p:txBody>
      </p:sp>
    </p:spTree>
    <p:extLst>
      <p:ext uri="{BB962C8B-B14F-4D97-AF65-F5344CB8AC3E}">
        <p14:creationId xmlns:p14="http://schemas.microsoft.com/office/powerpoint/2010/main" val="3357080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Wetter and Warmer Conditions Observed</a:t>
            </a:r>
          </a:p>
        </p:txBody>
      </p:sp>
      <p:pic>
        <p:nvPicPr>
          <p:cNvPr id="10" name="Content Placeholder 9"/>
          <p:cNvPicPr>
            <a:picLocks noGrp="1" noChangeAspect="1"/>
          </p:cNvPicPr>
          <p:nvPr>
            <p:ph idx="1"/>
          </p:nvPr>
        </p:nvPicPr>
        <p:blipFill>
          <a:blip r:embed="rId3"/>
          <a:stretch>
            <a:fillRect/>
          </a:stretch>
        </p:blipFill>
        <p:spPr>
          <a:xfrm>
            <a:off x="1905000" y="1143000"/>
            <a:ext cx="7649029" cy="5556574"/>
          </a:xfrm>
          <a:prstGeom prst="rect">
            <a:avLst/>
          </a:prstGeom>
        </p:spPr>
      </p:pic>
      <p:pic>
        <p:nvPicPr>
          <p:cNvPr id="12" name="Picture 5" descr="Minnesota Department of Natural Resources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spTree>
    <p:extLst>
      <p:ext uri="{BB962C8B-B14F-4D97-AF65-F5344CB8AC3E}">
        <p14:creationId xmlns:p14="http://schemas.microsoft.com/office/powerpoint/2010/main" val="413025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where the action is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pic>
        <p:nvPicPr>
          <p:cNvPr id="11" name="Picture 10">
            <a:extLst>
              <a:ext uri="{FF2B5EF4-FFF2-40B4-BE49-F238E27FC236}">
                <a16:creationId xmlns:a16="http://schemas.microsoft.com/office/drawing/2014/main" id="{A9906CEE-8322-41ED-AE46-46EA0C5BD82B}"/>
              </a:ext>
            </a:extLst>
          </p:cNvPr>
          <p:cNvPicPr>
            <a:picLocks/>
          </p:cNvPicPr>
          <p:nvPr/>
        </p:nvPicPr>
        <p:blipFill rotWithShape="1">
          <a:blip r:embed="rId4" cstate="print">
            <a:extLst>
              <a:ext uri="{28A0092B-C50C-407E-A947-70E740481C1C}">
                <a14:useLocalDpi xmlns:a14="http://schemas.microsoft.com/office/drawing/2010/main" val="0"/>
              </a:ext>
            </a:extLst>
          </a:blip>
          <a:srcRect l="2317" t="9162" r="3904" b="35376"/>
          <a:stretch/>
        </p:blipFill>
        <p:spPr>
          <a:xfrm>
            <a:off x="1850997" y="2426822"/>
            <a:ext cx="2880361" cy="2674621"/>
          </a:xfrm>
          <a:prstGeom prst="rect">
            <a:avLst/>
          </a:prstGeom>
        </p:spPr>
      </p:pic>
      <p:pic>
        <p:nvPicPr>
          <p:cNvPr id="13" name="Picture 12">
            <a:extLst>
              <a:ext uri="{FF2B5EF4-FFF2-40B4-BE49-F238E27FC236}">
                <a16:creationId xmlns:a16="http://schemas.microsoft.com/office/drawing/2014/main" id="{533BE0C3-2EB9-4DCE-97C5-3DECE62C254C}"/>
              </a:ext>
            </a:extLst>
          </p:cNvPr>
          <p:cNvPicPr>
            <a:picLocks/>
          </p:cNvPicPr>
          <p:nvPr/>
        </p:nvPicPr>
        <p:blipFill rotWithShape="1">
          <a:blip r:embed="rId5" cstate="print">
            <a:extLst>
              <a:ext uri="{28A0092B-C50C-407E-A947-70E740481C1C}">
                <a14:useLocalDpi xmlns:a14="http://schemas.microsoft.com/office/drawing/2010/main" val="0"/>
              </a:ext>
            </a:extLst>
          </a:blip>
          <a:srcRect l="2679" t="9162" r="3184" b="35654"/>
          <a:stretch/>
        </p:blipFill>
        <p:spPr>
          <a:xfrm>
            <a:off x="4819319" y="2426822"/>
            <a:ext cx="2880361" cy="2674620"/>
          </a:xfrm>
          <a:prstGeom prst="rect">
            <a:avLst/>
          </a:prstGeom>
        </p:spPr>
      </p:pic>
      <p:pic>
        <p:nvPicPr>
          <p:cNvPr id="14" name="Picture 13">
            <a:extLst>
              <a:ext uri="{FF2B5EF4-FFF2-40B4-BE49-F238E27FC236}">
                <a16:creationId xmlns:a16="http://schemas.microsoft.com/office/drawing/2014/main" id="{3432D291-11D5-4244-91BC-585E55252A9D}"/>
              </a:ext>
            </a:extLst>
          </p:cNvPr>
          <p:cNvPicPr>
            <a:picLocks/>
          </p:cNvPicPr>
          <p:nvPr/>
        </p:nvPicPr>
        <p:blipFill rotWithShape="1">
          <a:blip r:embed="rId6" cstate="print">
            <a:extLst>
              <a:ext uri="{28A0092B-C50C-407E-A947-70E740481C1C}">
                <a14:useLocalDpi xmlns:a14="http://schemas.microsoft.com/office/drawing/2010/main" val="0"/>
              </a:ext>
            </a:extLst>
          </a:blip>
          <a:srcRect l="2318" t="8882" r="3544" b="35656"/>
          <a:stretch/>
        </p:blipFill>
        <p:spPr>
          <a:xfrm>
            <a:off x="7787640" y="2426824"/>
            <a:ext cx="2880360" cy="2674620"/>
          </a:xfrm>
          <a:prstGeom prst="rect">
            <a:avLst/>
          </a:prstGeom>
        </p:spPr>
      </p:pic>
      <p:sp>
        <p:nvSpPr>
          <p:cNvPr id="15" name="TextBox 14">
            <a:extLst>
              <a:ext uri="{FF2B5EF4-FFF2-40B4-BE49-F238E27FC236}">
                <a16:creationId xmlns:a16="http://schemas.microsoft.com/office/drawing/2014/main" id="{A9A76833-E3BB-460E-A84B-EFE7271B5D17}"/>
              </a:ext>
            </a:extLst>
          </p:cNvPr>
          <p:cNvSpPr txBox="1"/>
          <p:nvPr/>
        </p:nvSpPr>
        <p:spPr>
          <a:xfrm>
            <a:off x="1877307" y="5101443"/>
            <a:ext cx="8229602" cy="369332"/>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865"/>
                </a:solidFill>
                <a:effectLst/>
                <a:uLnTx/>
                <a:uFillTx/>
                <a:latin typeface="Calibri"/>
                <a:ea typeface="ＭＳ Ｐゴシック" pitchFamily="34" charset="-128"/>
                <a:cs typeface="+mn-cs"/>
              </a:rPr>
              <a:t>        Annual Average	             Winter Lows	               Summer Highs </a:t>
            </a:r>
          </a:p>
        </p:txBody>
      </p:sp>
      <p:sp>
        <p:nvSpPr>
          <p:cNvPr id="16" name="TextBox 15">
            <a:extLst>
              <a:ext uri="{FF2B5EF4-FFF2-40B4-BE49-F238E27FC236}">
                <a16:creationId xmlns:a16="http://schemas.microsoft.com/office/drawing/2014/main" id="{37E0B320-114A-4A23-8ABA-B269CDD990B8}"/>
              </a:ext>
            </a:extLst>
          </p:cNvPr>
          <p:cNvSpPr txBox="1"/>
          <p:nvPr/>
        </p:nvSpPr>
        <p:spPr>
          <a:xfrm>
            <a:off x="2042821" y="1447800"/>
            <a:ext cx="7305261" cy="461665"/>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865"/>
                </a:solidFill>
                <a:effectLst/>
                <a:uLnTx/>
                <a:uFillTx/>
                <a:latin typeface="Calibri"/>
                <a:ea typeface="ＭＳ Ｐゴシック" pitchFamily="34" charset="-128"/>
                <a:cs typeface="+mn-cs"/>
              </a:rPr>
              <a:t>Total temperature change, 1895 – 2019</a:t>
            </a:r>
          </a:p>
        </p:txBody>
      </p:sp>
    </p:spTree>
    <p:extLst>
      <p:ext uri="{BB962C8B-B14F-4D97-AF65-F5344CB8AC3E}">
        <p14:creationId xmlns:p14="http://schemas.microsoft.com/office/powerpoint/2010/main" val="4170394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where the action is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sp>
        <p:nvSpPr>
          <p:cNvPr id="9" name="Footer Placeholder 4">
            <a:extLst>
              <a:ext uri="{FF2B5EF4-FFF2-40B4-BE49-F238E27FC236}">
                <a16:creationId xmlns:a16="http://schemas.microsoft.com/office/drawing/2014/main" id="{ED269426-C69C-4153-AA1C-5D9DCC39A3E2}"/>
              </a:ext>
            </a:extLst>
          </p:cNvPr>
          <p:cNvSpPr txBox="1">
            <a:spLocks/>
          </p:cNvSpPr>
          <p:nvPr/>
        </p:nvSpPr>
        <p:spPr>
          <a:xfrm>
            <a:off x="9220200" y="5933530"/>
            <a:ext cx="3330923"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Courtesy B.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34" charset="-128"/>
                <a:cs typeface="+mn-cs"/>
              </a:rPr>
              <a:t>Gosack</a:t>
            </a: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MN DNR WHAF program</a:t>
            </a:r>
          </a:p>
        </p:txBody>
      </p:sp>
      <p:pic>
        <p:nvPicPr>
          <p:cNvPr id="10" name="Content Placeholder 6">
            <a:extLst>
              <a:ext uri="{FF2B5EF4-FFF2-40B4-BE49-F238E27FC236}">
                <a16:creationId xmlns:a16="http://schemas.microsoft.com/office/drawing/2014/main" id="{A7F5FDF2-8C44-479E-900F-258F5A74D7B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52800" y="1143000"/>
            <a:ext cx="4648200" cy="5661345"/>
          </a:xfrm>
        </p:spPr>
      </p:pic>
    </p:spTree>
    <p:extLst>
      <p:ext uri="{BB962C8B-B14F-4D97-AF65-F5344CB8AC3E}">
        <p14:creationId xmlns:p14="http://schemas.microsoft.com/office/powerpoint/2010/main" val="4032162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cold extremes are vanishing</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11" name="Content Placeholder 6">
            <a:extLst>
              <a:ext uri="{FF2B5EF4-FFF2-40B4-BE49-F238E27FC236}">
                <a16:creationId xmlns:a16="http://schemas.microsoft.com/office/drawing/2014/main" id="{CCEDFA10-1FDC-43F5-9318-2D0F78AB25AD}"/>
              </a:ext>
            </a:extLst>
          </p:cNvPr>
          <p:cNvGraphicFramePr>
            <a:graphicFrameLocks noGrp="1"/>
          </p:cNvGraphicFramePr>
          <p:nvPr>
            <p:ph idx="1"/>
          </p:nvPr>
        </p:nvGraphicFramePr>
        <p:xfrm>
          <a:off x="1066800" y="1233635"/>
          <a:ext cx="9791700" cy="48642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5974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lake ice</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pic>
        <p:nvPicPr>
          <p:cNvPr id="7" name="Content Placeholder 8">
            <a:extLst>
              <a:ext uri="{FF2B5EF4-FFF2-40B4-BE49-F238E27FC236}">
                <a16:creationId xmlns:a16="http://schemas.microsoft.com/office/drawing/2014/main" id="{2AB2A636-194D-4F55-911E-60AEA2D61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524000"/>
            <a:ext cx="6521488" cy="4565042"/>
          </a:xfrm>
          <a:prstGeom prst="rect">
            <a:avLst/>
          </a:prstGeom>
        </p:spPr>
      </p:pic>
      <p:sp>
        <p:nvSpPr>
          <p:cNvPr id="4" name="Rectangle 3">
            <a:extLst>
              <a:ext uri="{FF2B5EF4-FFF2-40B4-BE49-F238E27FC236}">
                <a16:creationId xmlns:a16="http://schemas.microsoft.com/office/drawing/2014/main" id="{3FE35538-164D-4B36-B976-FF3C9C8234FD}"/>
              </a:ext>
            </a:extLst>
          </p:cNvPr>
          <p:cNvSpPr/>
          <p:nvPr/>
        </p:nvSpPr>
        <p:spPr>
          <a:xfrm>
            <a:off x="609600" y="1752600"/>
            <a:ext cx="4267200" cy="2246769"/>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Long-term state-avg decline is 1.8 days per decade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Decline from 1987-2017 is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4.2</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days per decade</a:t>
            </a:r>
          </a:p>
        </p:txBody>
      </p:sp>
    </p:spTree>
    <p:extLst>
      <p:ext uri="{BB962C8B-B14F-4D97-AF65-F5344CB8AC3E}">
        <p14:creationId xmlns:p14="http://schemas.microsoft.com/office/powerpoint/2010/main" val="774773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Heavy rainfall: 1-inch events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9" name="Content Placeholder 7">
            <a:extLst>
              <a:ext uri="{FF2B5EF4-FFF2-40B4-BE49-F238E27FC236}">
                <a16:creationId xmlns:a16="http://schemas.microsoft.com/office/drawing/2014/main" id="{06F148FD-6D36-4D08-8BB9-BF8E860FE190}"/>
              </a:ext>
            </a:extLst>
          </p:cNvPr>
          <p:cNvGraphicFramePr>
            <a:graphicFrameLocks/>
          </p:cNvGraphicFramePr>
          <p:nvPr/>
        </p:nvGraphicFramePr>
        <p:xfrm>
          <a:off x="962024" y="1386930"/>
          <a:ext cx="10267950" cy="47291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428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Heavy rainfall: 4-inch events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6" name="Content Placeholder 11">
            <a:extLst>
              <a:ext uri="{FF2B5EF4-FFF2-40B4-BE49-F238E27FC236}">
                <a16:creationId xmlns:a16="http://schemas.microsoft.com/office/drawing/2014/main" id="{FCCCE1B5-EC0D-4DE8-BDD4-4329A67F4F97}"/>
              </a:ext>
            </a:extLst>
          </p:cNvPr>
          <p:cNvGraphicFramePr>
            <a:graphicFrameLocks/>
          </p:cNvGraphicFramePr>
          <p:nvPr/>
        </p:nvGraphicFramePr>
        <p:xfrm>
          <a:off x="990600" y="1386930"/>
          <a:ext cx="10344150" cy="47291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2688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Heavy rainfall: Max rainfall is getting larger</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5" name="Content Placeholder 7">
            <a:extLst>
              <a:ext uri="{FF2B5EF4-FFF2-40B4-BE49-F238E27FC236}">
                <a16:creationId xmlns:a16="http://schemas.microsoft.com/office/drawing/2014/main" id="{99C3559E-2669-461D-ADB4-17B5FABB0774}"/>
              </a:ext>
            </a:extLst>
          </p:cNvPr>
          <p:cNvGraphicFramePr>
            <a:graphicFrameLocks noGrp="1"/>
          </p:cNvGraphicFramePr>
          <p:nvPr>
            <p:ph sz="half" idx="1"/>
          </p:nvPr>
        </p:nvGraphicFramePr>
        <p:xfrm>
          <a:off x="762000" y="1319121"/>
          <a:ext cx="10363200" cy="46463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62730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4" descr="Image result for bottomless culvert"/>
          <p:cNvPicPr preferRelativeResize="0"/>
          <p:nvPr/>
        </p:nvPicPr>
        <p:blipFill rotWithShape="1">
          <a:blip r:embed="rId3">
            <a:alphaModFix/>
          </a:blip>
          <a:srcRect l="15250"/>
          <a:stretch/>
        </p:blipFill>
        <p:spPr>
          <a:xfrm>
            <a:off x="64160" y="2019056"/>
            <a:ext cx="2977488" cy="2633552"/>
          </a:xfrm>
          <a:prstGeom prst="rect">
            <a:avLst/>
          </a:prstGeom>
          <a:noFill/>
          <a:ln>
            <a:noFill/>
          </a:ln>
        </p:spPr>
      </p:pic>
      <p:sp>
        <p:nvSpPr>
          <p:cNvPr id="450" name="Google Shape;450;p54"/>
          <p:cNvSpPr txBox="1"/>
          <p:nvPr/>
        </p:nvSpPr>
        <p:spPr>
          <a:xfrm>
            <a:off x="590550" y="4832993"/>
            <a:ext cx="11136585" cy="178177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Adaptation actions are designed to </a:t>
            </a:r>
            <a:r>
              <a:rPr kumimoji="0" lang="en-US" sz="3600" b="1" i="0" u="none" strike="noStrike" kern="1200" cap="none" spc="0" normalizeH="0" baseline="0" noProof="0" dirty="0">
                <a:ln>
                  <a:noFill/>
                </a:ln>
                <a:solidFill>
                  <a:srgbClr val="0A5EA2"/>
                </a:solidFill>
                <a:effectLst/>
                <a:uLnTx/>
                <a:uFillTx/>
                <a:latin typeface="Calibri"/>
                <a:ea typeface="Calibri"/>
                <a:cs typeface="Calibri"/>
                <a:sym typeface="Calibri"/>
              </a:rPr>
              <a:t>intentionally</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 address	climate change impacts and vulnerabilities in order to meet goals and objectives</a:t>
            </a:r>
          </a:p>
        </p:txBody>
      </p:sp>
      <p:pic>
        <p:nvPicPr>
          <p:cNvPr id="451" name="Google Shape;451;p54"/>
          <p:cNvPicPr preferRelativeResize="0"/>
          <p:nvPr/>
        </p:nvPicPr>
        <p:blipFill rotWithShape="1">
          <a:blip r:embed="rId4">
            <a:alphaModFix/>
          </a:blip>
          <a:srcRect/>
          <a:stretch/>
        </p:blipFill>
        <p:spPr>
          <a:xfrm>
            <a:off x="5240247" y="2019056"/>
            <a:ext cx="4704592" cy="2646333"/>
          </a:xfrm>
          <a:prstGeom prst="rect">
            <a:avLst/>
          </a:prstGeom>
          <a:noFill/>
          <a:ln w="57150" cap="flat" cmpd="sng">
            <a:solidFill>
              <a:schemeClr val="lt1"/>
            </a:solidFill>
            <a:prstDash val="solid"/>
            <a:round/>
            <a:headEnd type="none" w="sm" len="sm"/>
            <a:tailEnd type="none" w="sm" len="sm"/>
          </a:ln>
        </p:spPr>
      </p:pic>
      <p:pic>
        <p:nvPicPr>
          <p:cNvPr id="452" name="Google Shape;452;p54" descr="Image result for fs kirtland warbler"/>
          <p:cNvPicPr preferRelativeResize="0"/>
          <p:nvPr/>
        </p:nvPicPr>
        <p:blipFill rotWithShape="1">
          <a:blip r:embed="rId5">
            <a:alphaModFix/>
          </a:blip>
          <a:srcRect l="21369" t="3920" r="3889" b="5418"/>
          <a:stretch/>
        </p:blipFill>
        <p:spPr>
          <a:xfrm>
            <a:off x="3086901" y="2019056"/>
            <a:ext cx="2825586" cy="2650024"/>
          </a:xfrm>
          <a:prstGeom prst="rect">
            <a:avLst/>
          </a:prstGeom>
          <a:noFill/>
          <a:ln w="57150" cap="flat" cmpd="sng">
            <a:solidFill>
              <a:schemeClr val="lt1"/>
            </a:solidFill>
            <a:prstDash val="solid"/>
            <a:round/>
            <a:headEnd type="none" w="sm" len="sm"/>
            <a:tailEnd type="none" w="sm" len="sm"/>
          </a:ln>
        </p:spPr>
      </p:pic>
      <p:pic>
        <p:nvPicPr>
          <p:cNvPr id="453" name="Google Shape;453;p54"/>
          <p:cNvPicPr preferRelativeResize="0"/>
          <p:nvPr/>
        </p:nvPicPr>
        <p:blipFill rotWithShape="1">
          <a:blip r:embed="rId6">
            <a:alphaModFix/>
          </a:blip>
          <a:srcRect l="-124" t="18073" r="-1"/>
          <a:stretch/>
        </p:blipFill>
        <p:spPr>
          <a:xfrm>
            <a:off x="9305595" y="2019056"/>
            <a:ext cx="2829960" cy="2652225"/>
          </a:xfrm>
          <a:prstGeom prst="rect">
            <a:avLst/>
          </a:prstGeom>
          <a:noFill/>
          <a:ln w="57150" cap="flat" cmpd="sng">
            <a:solidFill>
              <a:schemeClr val="lt1"/>
            </a:solidFill>
            <a:prstDash val="solid"/>
            <a:round/>
            <a:headEnd type="none" w="sm" len="sm"/>
            <a:tailEnd type="none" w="sm" len="sm"/>
          </a:ln>
        </p:spPr>
      </p:pic>
      <p:sp>
        <p:nvSpPr>
          <p:cNvPr id="9" name="Rectangle 3"/>
          <p:cNvSpPr>
            <a:spLocks noGrp="1"/>
          </p:cNvSpPr>
          <p:nvPr>
            <p:ph idx="1"/>
          </p:nvPr>
        </p:nvSpPr>
        <p:spPr>
          <a:xfrm>
            <a:off x="939800" y="651991"/>
            <a:ext cx="10312400" cy="1361173"/>
          </a:xfrm>
          <a:prstGeom prst="rect">
            <a:avLst/>
          </a:prstGeom>
        </p:spPr>
        <p:txBody>
          <a:bodyPr>
            <a:normAutofit/>
          </a:bodyPr>
          <a:lstStyle/>
          <a:p>
            <a:pPr marL="0" indent="0" algn="ctr" defTabSz="114300">
              <a:buNone/>
            </a:pPr>
            <a:r>
              <a:rPr lang="en-US" sz="4000" b="1" dirty="0">
                <a:solidFill>
                  <a:schemeClr val="accent1"/>
                </a:solidFill>
              </a:rPr>
              <a:t>Adaptation</a:t>
            </a:r>
            <a:r>
              <a:rPr lang="en-US" sz="4000" dirty="0">
                <a:solidFill>
                  <a:srgbClr val="0070C0"/>
                </a:solidFill>
              </a:rPr>
              <a:t> </a:t>
            </a:r>
            <a:r>
              <a:rPr lang="en-US" sz="4000" dirty="0"/>
              <a:t>is the adjustment of systems in preparation or in response to climate change. </a:t>
            </a:r>
          </a:p>
          <a:p>
            <a:pPr marL="0" indent="0" algn="ctr" defTabSz="114300">
              <a:buNone/>
            </a:pPr>
            <a:endParaRPr lang="en-US" sz="4000" dirty="0">
              <a:solidFill>
                <a:srgbClr val="0070C0"/>
              </a:solidFill>
            </a:endParaRPr>
          </a:p>
        </p:txBody>
      </p:sp>
    </p:spTree>
    <p:extLst>
      <p:ext uri="{BB962C8B-B14F-4D97-AF65-F5344CB8AC3E}">
        <p14:creationId xmlns:p14="http://schemas.microsoft.com/office/powerpoint/2010/main" val="250589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E52D-65C4-4E5C-826C-50EFE2DF12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E56A1-13D1-489E-9623-D885195968E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65492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E52D-65C4-4E5C-826C-50EFE2DF12F4}"/>
              </a:ext>
            </a:extLst>
          </p:cNvPr>
          <p:cNvSpPr>
            <a:spLocks noGrp="1"/>
          </p:cNvSpPr>
          <p:nvPr>
            <p:ph type="title"/>
          </p:nvPr>
        </p:nvSpPr>
        <p:spPr/>
        <p:txBody>
          <a:bodyPr/>
          <a:lstStyle/>
          <a:p>
            <a:r>
              <a:rPr lang="en-US" dirty="0"/>
              <a:t>Representative Concentration Pathways (RCPs)</a:t>
            </a:r>
          </a:p>
        </p:txBody>
      </p:sp>
      <p:sp>
        <p:nvSpPr>
          <p:cNvPr id="3" name="Content Placeholder 2">
            <a:extLst>
              <a:ext uri="{FF2B5EF4-FFF2-40B4-BE49-F238E27FC236}">
                <a16:creationId xmlns:a16="http://schemas.microsoft.com/office/drawing/2014/main" id="{B4EE56A1-13D1-489E-9623-D885195968E6}"/>
              </a:ext>
            </a:extLst>
          </p:cNvPr>
          <p:cNvSpPr>
            <a:spLocks noGrp="1"/>
          </p:cNvSpPr>
          <p:nvPr>
            <p:ph idx="1"/>
          </p:nvPr>
        </p:nvSpPr>
        <p:spPr/>
        <p:txBody>
          <a:bodyPr/>
          <a:lstStyle/>
          <a:p>
            <a:endParaRPr lang="en-US" dirty="0"/>
          </a:p>
        </p:txBody>
      </p:sp>
      <p:pic>
        <p:nvPicPr>
          <p:cNvPr id="4" name="Picture 7">
            <a:extLst>
              <a:ext uri="{FF2B5EF4-FFF2-40B4-BE49-F238E27FC236}">
                <a16:creationId xmlns:a16="http://schemas.microsoft.com/office/drawing/2014/main" id="{9C5E3994-69C1-4D03-B357-B78F0ECF30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799" y="1348098"/>
            <a:ext cx="7772400" cy="53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633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Known Unknowns</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11" name="Content Placeholder 8"/>
          <p:cNvSpPr>
            <a:spLocks noGrp="1"/>
          </p:cNvSpPr>
          <p:nvPr>
            <p:ph idx="1"/>
          </p:nvPr>
        </p:nvSpPr>
        <p:spPr>
          <a:xfrm>
            <a:off x="1981200" y="1143000"/>
            <a:ext cx="8229600" cy="5181600"/>
          </a:xfrm>
        </p:spPr>
        <p:txBody>
          <a:bodyPr/>
          <a:lstStyle/>
          <a:p>
            <a:pPr marL="0" indent="0">
              <a:buNone/>
            </a:pPr>
            <a:r>
              <a:rPr lang="en-US" dirty="0"/>
              <a:t>Two main sources of uncertainty in climate projections: </a:t>
            </a:r>
          </a:p>
          <a:p>
            <a:pPr marL="457200" indent="-457200">
              <a:buAutoNum type="arabicPeriod"/>
            </a:pPr>
            <a:r>
              <a:rPr lang="en-US" dirty="0"/>
              <a:t>Climate models</a:t>
            </a:r>
          </a:p>
          <a:p>
            <a:pPr marL="457200" indent="-457200">
              <a:buAutoNum type="arabicPeriod"/>
            </a:pPr>
            <a:r>
              <a:rPr lang="en-US" dirty="0"/>
              <a:t>Future greenhouse gas emissions</a:t>
            </a:r>
          </a:p>
        </p:txBody>
      </p:sp>
      <p:pic>
        <p:nvPicPr>
          <p:cNvPr id="10" name="Picture 2" descr="http://www.undertheclearbluesky.com/wp-content/uploads/2013/02/uncertainty.jpeg"/>
          <p:cNvPicPr>
            <a:picLocks noChangeAspect="1" noChangeArrowheads="1"/>
          </p:cNvPicPr>
          <p:nvPr/>
        </p:nvPicPr>
        <p:blipFill rotWithShape="1">
          <a:blip r:embed="rId3">
            <a:extLst>
              <a:ext uri="{28A0092B-C50C-407E-A947-70E740481C1C}">
                <a14:useLocalDpi xmlns:a14="http://schemas.microsoft.com/office/drawing/2010/main"/>
              </a:ext>
            </a:extLst>
          </a:blip>
          <a:srcRect l="31501"/>
          <a:stretch/>
        </p:blipFill>
        <p:spPr bwMode="auto">
          <a:xfrm>
            <a:off x="6324600" y="2710016"/>
            <a:ext cx="5351698" cy="400769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2" name="Picture 2" descr="Hurricane Florence is projected to make landfall in the Carolinas Late Thursday or early Friday, according to projections by NOAA on Monday. Map and data courtesy of NOAA.">
            <a:extLst>
              <a:ext uri="{FF2B5EF4-FFF2-40B4-BE49-F238E27FC236}">
                <a16:creationId xmlns:a16="http://schemas.microsoft.com/office/drawing/2014/main" id="{D41B0311-2E51-47ED-8DE7-83326761B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381" y="2645444"/>
            <a:ext cx="5133137" cy="420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4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BB1C-585F-4DBC-B590-55FE4FB5F7CA}"/>
              </a:ext>
            </a:extLst>
          </p:cNvPr>
          <p:cNvSpPr>
            <a:spLocks noGrp="1"/>
          </p:cNvSpPr>
          <p:nvPr>
            <p:ph type="title"/>
          </p:nvPr>
        </p:nvSpPr>
        <p:spPr/>
        <p:txBody>
          <a:bodyPr/>
          <a:lstStyle/>
          <a:p>
            <a:r>
              <a:rPr lang="en-US" dirty="0"/>
              <a:t>Future Projections: Winter Mean Temp</a:t>
            </a:r>
          </a:p>
        </p:txBody>
      </p:sp>
      <p:pic>
        <p:nvPicPr>
          <p:cNvPr id="5" name="Content Placeholder 4">
            <a:extLst>
              <a:ext uri="{FF2B5EF4-FFF2-40B4-BE49-F238E27FC236}">
                <a16:creationId xmlns:a16="http://schemas.microsoft.com/office/drawing/2014/main" id="{A17E2ED4-1D15-4AF0-967E-CF614C57B03B}"/>
              </a:ext>
            </a:extLst>
          </p:cNvPr>
          <p:cNvPicPr>
            <a:picLocks noGrp="1" noChangeAspect="1"/>
          </p:cNvPicPr>
          <p:nvPr>
            <p:ph idx="1"/>
          </p:nvPr>
        </p:nvPicPr>
        <p:blipFill>
          <a:blip r:embed="rId2"/>
          <a:stretch>
            <a:fillRect/>
          </a:stretch>
        </p:blipFill>
        <p:spPr>
          <a:xfrm>
            <a:off x="76200" y="1752600"/>
            <a:ext cx="5961900" cy="4450089"/>
          </a:xfrm>
        </p:spPr>
      </p:pic>
      <p:pic>
        <p:nvPicPr>
          <p:cNvPr id="9" name="Picture 8" descr="A picture containing diagram&#10;&#10;Description automatically generated">
            <a:extLst>
              <a:ext uri="{FF2B5EF4-FFF2-40B4-BE49-F238E27FC236}">
                <a16:creationId xmlns:a16="http://schemas.microsoft.com/office/drawing/2014/main" id="{B416B12A-4B41-4C00-970A-230CFE209BCC}"/>
              </a:ext>
            </a:extLst>
          </p:cNvPr>
          <p:cNvPicPr>
            <a:picLocks noChangeAspect="1"/>
          </p:cNvPicPr>
          <p:nvPr/>
        </p:nvPicPr>
        <p:blipFill>
          <a:blip r:embed="rId3"/>
          <a:stretch>
            <a:fillRect/>
          </a:stretch>
        </p:blipFill>
        <p:spPr>
          <a:xfrm>
            <a:off x="6038100" y="1752600"/>
            <a:ext cx="5961900" cy="4450089"/>
          </a:xfrm>
          <a:prstGeom prst="rect">
            <a:avLst/>
          </a:prstGeom>
        </p:spPr>
      </p:pic>
    </p:spTree>
    <p:extLst>
      <p:ext uri="{BB962C8B-B14F-4D97-AF65-F5344CB8AC3E}">
        <p14:creationId xmlns:p14="http://schemas.microsoft.com/office/powerpoint/2010/main" val="4026380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686800" cy="1066800"/>
          </a:xfrm>
        </p:spPr>
        <p:txBody>
          <a:bodyPr>
            <a:noAutofit/>
          </a:bodyPr>
          <a:lstStyle/>
          <a:p>
            <a:r>
              <a:rPr lang="en-US" dirty="0"/>
              <a:t>Growing Season - Projected</a:t>
            </a:r>
          </a:p>
        </p:txBody>
      </p:sp>
      <p:sp>
        <p:nvSpPr>
          <p:cNvPr id="3" name="Rectangle 2"/>
          <p:cNvSpPr/>
          <p:nvPr/>
        </p:nvSpPr>
        <p:spPr>
          <a:xfrm>
            <a:off x="4322961" y="6488668"/>
            <a:ext cx="686604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lumMod val="85000"/>
                  </a:srgbClr>
                </a:solidFill>
                <a:effectLst/>
                <a:uLnTx/>
                <a:uFillTx/>
                <a:latin typeface="Arial" charset="0"/>
                <a:ea typeface="ＭＳ Ｐゴシック" pitchFamily="34" charset="-128"/>
                <a:cs typeface="+mn-cs"/>
              </a:rPr>
              <a:t>Sources: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hlinkClick r:id="rId3"/>
              </a:rPr>
              <a:t>http://ccr.aos.wisc.edu/resources/data_scripts/dyndown</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 </a:t>
            </a:r>
          </a:p>
        </p:txBody>
      </p:sp>
      <p:sp>
        <p:nvSpPr>
          <p:cNvPr id="8" name="Action Button: Home 7">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pic>
        <p:nvPicPr>
          <p:cNvPr id="5" name="Picture 4" descr="Map&#10;&#10;Description automatically generated">
            <a:extLst>
              <a:ext uri="{FF2B5EF4-FFF2-40B4-BE49-F238E27FC236}">
                <a16:creationId xmlns:a16="http://schemas.microsoft.com/office/drawing/2014/main" id="{2DF05834-075C-4C66-980A-5E5E18967310}"/>
              </a:ext>
            </a:extLst>
          </p:cNvPr>
          <p:cNvPicPr>
            <a:picLocks noChangeAspect="1"/>
          </p:cNvPicPr>
          <p:nvPr/>
        </p:nvPicPr>
        <p:blipFill>
          <a:blip r:embed="rId5"/>
          <a:stretch>
            <a:fillRect/>
          </a:stretch>
        </p:blipFill>
        <p:spPr>
          <a:xfrm>
            <a:off x="418377" y="1362075"/>
            <a:ext cx="11355245" cy="4572000"/>
          </a:xfrm>
          <a:prstGeom prst="rect">
            <a:avLst/>
          </a:prstGeom>
        </p:spPr>
      </p:pic>
    </p:spTree>
    <p:extLst>
      <p:ext uri="{BB962C8B-B14F-4D97-AF65-F5344CB8AC3E}">
        <p14:creationId xmlns:p14="http://schemas.microsoft.com/office/powerpoint/2010/main" val="3431991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BB1C-585F-4DBC-B590-55FE4FB5F7CA}"/>
              </a:ext>
            </a:extLst>
          </p:cNvPr>
          <p:cNvSpPr>
            <a:spLocks noGrp="1"/>
          </p:cNvSpPr>
          <p:nvPr>
            <p:ph type="title"/>
          </p:nvPr>
        </p:nvSpPr>
        <p:spPr/>
        <p:txBody>
          <a:bodyPr/>
          <a:lstStyle/>
          <a:p>
            <a:r>
              <a:rPr lang="en-US" dirty="0"/>
              <a:t>Future Projections: Annual </a:t>
            </a:r>
            <a:r>
              <a:rPr lang="en-US" dirty="0" err="1"/>
              <a:t>Precip</a:t>
            </a:r>
            <a:endParaRPr lang="en-US" dirty="0"/>
          </a:p>
        </p:txBody>
      </p:sp>
      <p:pic>
        <p:nvPicPr>
          <p:cNvPr id="4" name="Picture 3" descr="Map&#10;&#10;Description automatically generated">
            <a:extLst>
              <a:ext uri="{FF2B5EF4-FFF2-40B4-BE49-F238E27FC236}">
                <a16:creationId xmlns:a16="http://schemas.microsoft.com/office/drawing/2014/main" id="{880BEA32-E730-4FF7-81B2-B2179EE7BB9C}"/>
              </a:ext>
            </a:extLst>
          </p:cNvPr>
          <p:cNvPicPr>
            <a:picLocks noChangeAspect="1"/>
          </p:cNvPicPr>
          <p:nvPr/>
        </p:nvPicPr>
        <p:blipFill>
          <a:blip r:embed="rId2"/>
          <a:stretch>
            <a:fillRect/>
          </a:stretch>
        </p:blipFill>
        <p:spPr>
          <a:xfrm>
            <a:off x="76200" y="1752600"/>
            <a:ext cx="5992380" cy="4450089"/>
          </a:xfrm>
          <a:prstGeom prst="rect">
            <a:avLst/>
          </a:prstGeom>
        </p:spPr>
      </p:pic>
      <p:pic>
        <p:nvPicPr>
          <p:cNvPr id="6" name="Picture 5" descr="Map&#10;&#10;Description automatically generated">
            <a:extLst>
              <a:ext uri="{FF2B5EF4-FFF2-40B4-BE49-F238E27FC236}">
                <a16:creationId xmlns:a16="http://schemas.microsoft.com/office/drawing/2014/main" id="{7A426322-557D-4B49-BC0E-50941FBA4786}"/>
              </a:ext>
            </a:extLst>
          </p:cNvPr>
          <p:cNvPicPr>
            <a:picLocks noChangeAspect="1"/>
          </p:cNvPicPr>
          <p:nvPr/>
        </p:nvPicPr>
        <p:blipFill>
          <a:blip r:embed="rId3"/>
          <a:stretch>
            <a:fillRect/>
          </a:stretch>
        </p:blipFill>
        <p:spPr>
          <a:xfrm>
            <a:off x="6068580" y="1752600"/>
            <a:ext cx="5992380" cy="4450089"/>
          </a:xfrm>
          <a:prstGeom prst="rect">
            <a:avLst/>
          </a:prstGeom>
        </p:spPr>
      </p:pic>
      <p:sp>
        <p:nvSpPr>
          <p:cNvPr id="8" name="TextBox 7">
            <a:extLst>
              <a:ext uri="{FF2B5EF4-FFF2-40B4-BE49-F238E27FC236}">
                <a16:creationId xmlns:a16="http://schemas.microsoft.com/office/drawing/2014/main" id="{53721E75-AD5B-4C34-A270-E0B1E10433D2}"/>
              </a:ext>
            </a:extLst>
          </p:cNvPr>
          <p:cNvSpPr txBox="1"/>
          <p:nvPr/>
        </p:nvSpPr>
        <p:spPr>
          <a:xfrm>
            <a:off x="2971800" y="1811179"/>
            <a:ext cx="457200" cy="246221"/>
          </a:xfrm>
          <a:prstGeom prst="rect">
            <a:avLst/>
          </a:prstGeom>
          <a:solidFill>
            <a:schemeClr val="bg1"/>
          </a:solidFill>
        </p:spPr>
        <p:txBody>
          <a:bodyPr wrap="square" lIns="0" tIns="0" rIns="0" bIns="0" rtlCol="0">
            <a:spAutoFit/>
          </a:bodyPr>
          <a:lstStyle/>
          <a:p>
            <a:r>
              <a:rPr lang="en-US" sz="1600" b="1" dirty="0">
                <a:latin typeface="+mn-lt"/>
                <a:cs typeface="Arial" panose="020B0604020202020204" pitchFamily="34" charset="0"/>
              </a:rPr>
              <a:t>PRCP</a:t>
            </a:r>
          </a:p>
        </p:txBody>
      </p:sp>
      <p:sp>
        <p:nvSpPr>
          <p:cNvPr id="9" name="TextBox 8">
            <a:extLst>
              <a:ext uri="{FF2B5EF4-FFF2-40B4-BE49-F238E27FC236}">
                <a16:creationId xmlns:a16="http://schemas.microsoft.com/office/drawing/2014/main" id="{C823AEED-2851-460C-AD22-1A2D3EB0B4FA}"/>
              </a:ext>
            </a:extLst>
          </p:cNvPr>
          <p:cNvSpPr txBox="1"/>
          <p:nvPr/>
        </p:nvSpPr>
        <p:spPr>
          <a:xfrm>
            <a:off x="8991600" y="1811179"/>
            <a:ext cx="457200" cy="246221"/>
          </a:xfrm>
          <a:prstGeom prst="rect">
            <a:avLst/>
          </a:prstGeom>
          <a:solidFill>
            <a:schemeClr val="bg1"/>
          </a:solidFill>
        </p:spPr>
        <p:txBody>
          <a:bodyPr wrap="square" lIns="0" tIns="0" rIns="0" bIns="0" rtlCol="0">
            <a:spAutoFit/>
          </a:bodyPr>
          <a:lstStyle/>
          <a:p>
            <a:r>
              <a:rPr lang="en-US" sz="1600" b="1" dirty="0">
                <a:latin typeface="+mn-lt"/>
                <a:cs typeface="Arial" panose="020B0604020202020204" pitchFamily="34" charset="0"/>
              </a:rPr>
              <a:t>PRCP</a:t>
            </a:r>
          </a:p>
        </p:txBody>
      </p:sp>
    </p:spTree>
    <p:extLst>
      <p:ext uri="{BB962C8B-B14F-4D97-AF65-F5344CB8AC3E}">
        <p14:creationId xmlns:p14="http://schemas.microsoft.com/office/powerpoint/2010/main" val="3999084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itle 1"/>
          <p:cNvSpPr>
            <a:spLocks noGrp="1"/>
          </p:cNvSpPr>
          <p:nvPr>
            <p:ph type="title"/>
          </p:nvPr>
        </p:nvSpPr>
        <p:spPr/>
        <p:txBody>
          <a:bodyPr/>
          <a:lstStyle/>
          <a:p>
            <a:r>
              <a:rPr lang="en-US" altLang="en-US" dirty="0"/>
              <a:t>Heavy Precipitation - Projected</a:t>
            </a:r>
          </a:p>
        </p:txBody>
      </p:sp>
      <p:sp>
        <p:nvSpPr>
          <p:cNvPr id="6" name="Content Placeholder 5">
            <a:extLst>
              <a:ext uri="{FF2B5EF4-FFF2-40B4-BE49-F238E27FC236}">
                <a16:creationId xmlns:a16="http://schemas.microsoft.com/office/drawing/2014/main" id="{C0145B4C-DBB9-42A2-A0AA-75F4ED75750B}"/>
              </a:ext>
            </a:extLst>
          </p:cNvPr>
          <p:cNvSpPr>
            <a:spLocks noGrp="1"/>
          </p:cNvSpPr>
          <p:nvPr>
            <p:ph idx="1"/>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5CEA3686-7175-425F-BF42-BAC25EF79B72}"/>
              </a:ext>
            </a:extLst>
          </p:cNvPr>
          <p:cNvPicPr>
            <a:picLocks noChangeAspect="1"/>
          </p:cNvPicPr>
          <p:nvPr/>
        </p:nvPicPr>
        <p:blipFill>
          <a:blip r:embed="rId3"/>
          <a:stretch>
            <a:fillRect/>
          </a:stretch>
        </p:blipFill>
        <p:spPr>
          <a:xfrm>
            <a:off x="403679" y="1566863"/>
            <a:ext cx="11384639" cy="4572000"/>
          </a:xfrm>
          <a:prstGeom prst="rect">
            <a:avLst/>
          </a:prstGeom>
        </p:spPr>
      </p:pic>
    </p:spTree>
    <p:extLst>
      <p:ext uri="{BB962C8B-B14F-4D97-AF65-F5344CB8AC3E}">
        <p14:creationId xmlns:p14="http://schemas.microsoft.com/office/powerpoint/2010/main" val="11744838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B9C5-FEF3-4DCB-95FA-E52144EAAFBC}"/>
              </a:ext>
            </a:extLst>
          </p:cNvPr>
          <p:cNvSpPr>
            <a:spLocks noGrp="1"/>
          </p:cNvSpPr>
          <p:nvPr>
            <p:ph type="title"/>
          </p:nvPr>
        </p:nvSpPr>
        <p:spPr/>
        <p:txBody>
          <a:bodyPr/>
          <a:lstStyle/>
          <a:p>
            <a:r>
              <a:rPr lang="en-US" dirty="0"/>
              <a:t>Climate Change Tree Atlas Results</a:t>
            </a:r>
          </a:p>
        </p:txBody>
      </p:sp>
      <p:sp>
        <p:nvSpPr>
          <p:cNvPr id="7" name="Rectangle 6">
            <a:extLst>
              <a:ext uri="{FF2B5EF4-FFF2-40B4-BE49-F238E27FC236}">
                <a16:creationId xmlns:a16="http://schemas.microsoft.com/office/drawing/2014/main" id="{389153E2-A4C5-465B-A602-493D8AA2C2B6}"/>
              </a:ext>
            </a:extLst>
          </p:cNvPr>
          <p:cNvSpPr/>
          <p:nvPr/>
        </p:nvSpPr>
        <p:spPr>
          <a:xfrm>
            <a:off x="0" y="6396335"/>
            <a:ext cx="12192000" cy="461665"/>
          </a:xfrm>
          <a:prstGeom prst="rect">
            <a:avLst/>
          </a:prstGeom>
          <a:solidFill>
            <a:schemeClr val="tx1">
              <a:lumMod val="75000"/>
              <a:lumOff val="25000"/>
            </a:schemeClr>
          </a:solidFill>
          <a:effectLst>
            <a:innerShdw blurRad="63500" dist="50800" dir="16200000">
              <a:prstClr val="black">
                <a:alpha val="50000"/>
              </a:prstClr>
            </a:inn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www.fs.fed.us/nrs/atlas</a:t>
            </a:r>
          </a:p>
        </p:txBody>
      </p:sp>
      <p:pic>
        <p:nvPicPr>
          <p:cNvPr id="8" name="Content Placeholder 4">
            <a:extLst>
              <a:ext uri="{FF2B5EF4-FFF2-40B4-BE49-F238E27FC236}">
                <a16:creationId xmlns:a16="http://schemas.microsoft.com/office/drawing/2014/main" id="{627A1B7C-97E8-403F-BB12-B1EB174FAB1C}"/>
              </a:ext>
            </a:extLst>
          </p:cNvPr>
          <p:cNvPicPr>
            <a:picLocks noChangeAspect="1"/>
          </p:cNvPicPr>
          <p:nvPr/>
        </p:nvPicPr>
        <p:blipFill>
          <a:blip r:embed="rId3"/>
          <a:stretch>
            <a:fillRect/>
          </a:stretch>
        </p:blipFill>
        <p:spPr>
          <a:xfrm>
            <a:off x="5791200" y="1545885"/>
            <a:ext cx="5726485" cy="4486843"/>
          </a:xfrm>
          <a:prstGeom prst="rect">
            <a:avLst/>
          </a:prstGeom>
        </p:spPr>
      </p:pic>
      <p:pic>
        <p:nvPicPr>
          <p:cNvPr id="4" name="Picture 3">
            <a:extLst>
              <a:ext uri="{FF2B5EF4-FFF2-40B4-BE49-F238E27FC236}">
                <a16:creationId xmlns:a16="http://schemas.microsoft.com/office/drawing/2014/main" id="{6670CFD9-B742-4513-B6CC-B96B2CA3A51B}"/>
              </a:ext>
            </a:extLst>
          </p:cNvPr>
          <p:cNvPicPr>
            <a:picLocks noChangeAspect="1"/>
          </p:cNvPicPr>
          <p:nvPr/>
        </p:nvPicPr>
        <p:blipFill rotWithShape="1">
          <a:blip r:embed="rId4"/>
          <a:srcRect l="15365" t="13619" r="63359" b="5500"/>
          <a:stretch/>
        </p:blipFill>
        <p:spPr>
          <a:xfrm>
            <a:off x="838200" y="1350216"/>
            <a:ext cx="3649615" cy="4682512"/>
          </a:xfrm>
          <a:prstGeom prst="rect">
            <a:avLst/>
          </a:prstGeom>
        </p:spPr>
      </p:pic>
    </p:spTree>
    <p:extLst>
      <p:ext uri="{BB962C8B-B14F-4D97-AF65-F5344CB8AC3E}">
        <p14:creationId xmlns:p14="http://schemas.microsoft.com/office/powerpoint/2010/main" val="3222071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B9C5-FEF3-4DCB-95FA-E52144EAAFBC}"/>
              </a:ext>
            </a:extLst>
          </p:cNvPr>
          <p:cNvSpPr>
            <a:spLocks noGrp="1"/>
          </p:cNvSpPr>
          <p:nvPr>
            <p:ph type="title"/>
          </p:nvPr>
        </p:nvSpPr>
        <p:spPr/>
        <p:txBody>
          <a:bodyPr/>
          <a:lstStyle/>
          <a:p>
            <a:r>
              <a:rPr lang="en-US" dirty="0"/>
              <a:t>Climate Change Tree Atlas Results</a:t>
            </a:r>
          </a:p>
        </p:txBody>
      </p:sp>
      <p:sp>
        <p:nvSpPr>
          <p:cNvPr id="7" name="Rectangle 6">
            <a:extLst>
              <a:ext uri="{FF2B5EF4-FFF2-40B4-BE49-F238E27FC236}">
                <a16:creationId xmlns:a16="http://schemas.microsoft.com/office/drawing/2014/main" id="{389153E2-A4C5-465B-A602-493D8AA2C2B6}"/>
              </a:ext>
            </a:extLst>
          </p:cNvPr>
          <p:cNvSpPr/>
          <p:nvPr/>
        </p:nvSpPr>
        <p:spPr>
          <a:xfrm>
            <a:off x="0" y="6396335"/>
            <a:ext cx="12192000" cy="400110"/>
          </a:xfrm>
          <a:prstGeom prst="rect">
            <a:avLst/>
          </a:prstGeom>
          <a:solidFill>
            <a:schemeClr val="tx1">
              <a:lumMod val="75000"/>
              <a:lumOff val="25000"/>
            </a:schemeClr>
          </a:solidFill>
          <a:effectLst>
            <a:innerShdw blurRad="63500" dist="50800" dir="16200000">
              <a:prstClr val="black">
                <a:alpha val="50000"/>
              </a:prstClr>
            </a:inn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https://forestadaptation.org/learn/resource-finder/tree-species-projections-ecological-sections-minnesota</a:t>
            </a:r>
          </a:p>
        </p:txBody>
      </p:sp>
      <p:graphicFrame>
        <p:nvGraphicFramePr>
          <p:cNvPr id="14" name="Table 3">
            <a:extLst>
              <a:ext uri="{FF2B5EF4-FFF2-40B4-BE49-F238E27FC236}">
                <a16:creationId xmlns:a16="http://schemas.microsoft.com/office/drawing/2014/main" id="{E1F07C94-1D71-490D-BC85-15CD41D5A03F}"/>
              </a:ext>
            </a:extLst>
          </p:cNvPr>
          <p:cNvGraphicFramePr>
            <a:graphicFrameLocks noGrp="1"/>
          </p:cNvGraphicFramePr>
          <p:nvPr>
            <p:extLst>
              <p:ext uri="{D42A27DB-BD31-4B8C-83A1-F6EECF244321}">
                <p14:modId xmlns:p14="http://schemas.microsoft.com/office/powerpoint/2010/main" val="4225044742"/>
              </p:ext>
            </p:extLst>
          </p:nvPr>
        </p:nvGraphicFramePr>
        <p:xfrm>
          <a:off x="609600" y="1495835"/>
          <a:ext cx="3149601" cy="2773680"/>
        </p:xfrm>
        <a:graphic>
          <a:graphicData uri="http://schemas.openxmlformats.org/drawingml/2006/table">
            <a:tbl>
              <a:tblPr firstRow="1" bandRow="1">
                <a:tableStyleId>{68D230F3-CF80-4859-8CE7-A43EE81993B5}</a:tableStyleId>
              </a:tblPr>
              <a:tblGrid>
                <a:gridCol w="3149601">
                  <a:extLst>
                    <a:ext uri="{9D8B030D-6E8A-4147-A177-3AD203B41FA5}">
                      <a16:colId xmlns:a16="http://schemas.microsoft.com/office/drawing/2014/main" val="872909656"/>
                    </a:ext>
                  </a:extLst>
                </a:gridCol>
              </a:tblGrid>
              <a:tr h="370840">
                <a:tc>
                  <a:txBody>
                    <a:bodyPr/>
                    <a:lstStyle/>
                    <a:p>
                      <a:r>
                        <a:rPr lang="en-US" sz="2000" dirty="0"/>
                        <a:t>Increasing Habitat</a:t>
                      </a:r>
                    </a:p>
                  </a:txBody>
                  <a:tcPr/>
                </a:tc>
                <a:extLst>
                  <a:ext uri="{0D108BD9-81ED-4DB2-BD59-A6C34878D82A}">
                    <a16:rowId xmlns:a16="http://schemas.microsoft.com/office/drawing/2014/main" val="1801197975"/>
                  </a:ext>
                </a:extLst>
              </a:tr>
              <a:tr h="370840">
                <a:tc>
                  <a:txBody>
                    <a:bodyPr/>
                    <a:lstStyle/>
                    <a:p>
                      <a:r>
                        <a:rPr lang="en-US" sz="2000" b="0" dirty="0"/>
                        <a:t>American basswood</a:t>
                      </a:r>
                    </a:p>
                  </a:txBody>
                  <a:tcPr/>
                </a:tc>
                <a:extLst>
                  <a:ext uri="{0D108BD9-81ED-4DB2-BD59-A6C34878D82A}">
                    <a16:rowId xmlns:a16="http://schemas.microsoft.com/office/drawing/2014/main" val="2778904929"/>
                  </a:ext>
                </a:extLst>
              </a:tr>
              <a:tr h="370840">
                <a:tc>
                  <a:txBody>
                    <a:bodyPr/>
                    <a:lstStyle/>
                    <a:p>
                      <a:r>
                        <a:rPr lang="en-US" sz="2000" b="0" dirty="0"/>
                        <a:t>Bitternut hickory</a:t>
                      </a:r>
                    </a:p>
                  </a:txBody>
                  <a:tcPr/>
                </a:tc>
                <a:extLst>
                  <a:ext uri="{0D108BD9-81ED-4DB2-BD59-A6C34878D82A}">
                    <a16:rowId xmlns:a16="http://schemas.microsoft.com/office/drawing/2014/main" val="2771426913"/>
                  </a:ext>
                </a:extLst>
              </a:tr>
              <a:tr h="370840">
                <a:tc>
                  <a:txBody>
                    <a:bodyPr/>
                    <a:lstStyle/>
                    <a:p>
                      <a:r>
                        <a:rPr lang="en-US" sz="2000" b="0" dirty="0"/>
                        <a:t>Bur oak</a:t>
                      </a:r>
                    </a:p>
                  </a:txBody>
                  <a:tcPr/>
                </a:tc>
                <a:extLst>
                  <a:ext uri="{0D108BD9-81ED-4DB2-BD59-A6C34878D82A}">
                    <a16:rowId xmlns:a16="http://schemas.microsoft.com/office/drawing/2014/main" val="3082493807"/>
                  </a:ext>
                </a:extLst>
              </a:tr>
              <a:tr h="370840">
                <a:tc>
                  <a:txBody>
                    <a:bodyPr/>
                    <a:lstStyle/>
                    <a:p>
                      <a:r>
                        <a:rPr lang="en-US" sz="2000" b="0" dirty="0"/>
                        <a:t>Eastern white pine</a:t>
                      </a:r>
                    </a:p>
                  </a:txBody>
                  <a:tcPr/>
                </a:tc>
                <a:extLst>
                  <a:ext uri="{0D108BD9-81ED-4DB2-BD59-A6C34878D82A}">
                    <a16:rowId xmlns:a16="http://schemas.microsoft.com/office/drawing/2014/main" val="2420545336"/>
                  </a:ext>
                </a:extLst>
              </a:tr>
              <a:tr h="370840">
                <a:tc>
                  <a:txBody>
                    <a:bodyPr/>
                    <a:lstStyle/>
                    <a:p>
                      <a:r>
                        <a:rPr lang="en-US" sz="2000" b="0" dirty="0"/>
                        <a:t>Northern red oak</a:t>
                      </a:r>
                    </a:p>
                  </a:txBody>
                  <a:tcPr/>
                </a:tc>
                <a:extLst>
                  <a:ext uri="{0D108BD9-81ED-4DB2-BD59-A6C34878D82A}">
                    <a16:rowId xmlns:a16="http://schemas.microsoft.com/office/drawing/2014/main" val="1081684608"/>
                  </a:ext>
                </a:extLst>
              </a:tr>
              <a:tr h="370840">
                <a:tc>
                  <a:txBody>
                    <a:bodyPr/>
                    <a:lstStyle/>
                    <a:p>
                      <a:r>
                        <a:rPr lang="en-US" sz="2000" b="0" dirty="0"/>
                        <a:t>Sugar maple</a:t>
                      </a:r>
                    </a:p>
                  </a:txBody>
                  <a:tcPr/>
                </a:tc>
                <a:extLst>
                  <a:ext uri="{0D108BD9-81ED-4DB2-BD59-A6C34878D82A}">
                    <a16:rowId xmlns:a16="http://schemas.microsoft.com/office/drawing/2014/main" val="245866958"/>
                  </a:ext>
                </a:extLst>
              </a:tr>
            </a:tbl>
          </a:graphicData>
        </a:graphic>
      </p:graphicFrame>
      <p:graphicFrame>
        <p:nvGraphicFramePr>
          <p:cNvPr id="16" name="Table 3">
            <a:extLst>
              <a:ext uri="{FF2B5EF4-FFF2-40B4-BE49-F238E27FC236}">
                <a16:creationId xmlns:a16="http://schemas.microsoft.com/office/drawing/2014/main" id="{108D3031-9FEC-40E1-89DD-5D60F32B6741}"/>
              </a:ext>
            </a:extLst>
          </p:cNvPr>
          <p:cNvGraphicFramePr>
            <a:graphicFrameLocks noGrp="1"/>
          </p:cNvGraphicFramePr>
          <p:nvPr>
            <p:extLst>
              <p:ext uri="{D42A27DB-BD31-4B8C-83A1-F6EECF244321}">
                <p14:modId xmlns:p14="http://schemas.microsoft.com/office/powerpoint/2010/main" val="1040089464"/>
              </p:ext>
            </p:extLst>
          </p:nvPr>
        </p:nvGraphicFramePr>
        <p:xfrm>
          <a:off x="8305800" y="1495835"/>
          <a:ext cx="3149601" cy="2377440"/>
        </p:xfrm>
        <a:graphic>
          <a:graphicData uri="http://schemas.openxmlformats.org/drawingml/2006/table">
            <a:tbl>
              <a:tblPr firstRow="1" bandRow="1">
                <a:tableStyleId>{3B4B98B0-60AC-42C2-AFA5-B58CD77FA1E5}</a:tableStyleId>
              </a:tblPr>
              <a:tblGrid>
                <a:gridCol w="3149601">
                  <a:extLst>
                    <a:ext uri="{9D8B030D-6E8A-4147-A177-3AD203B41FA5}">
                      <a16:colId xmlns:a16="http://schemas.microsoft.com/office/drawing/2014/main" val="872909656"/>
                    </a:ext>
                  </a:extLst>
                </a:gridCol>
              </a:tblGrid>
              <a:tr h="370840">
                <a:tc>
                  <a:txBody>
                    <a:bodyPr/>
                    <a:lstStyle/>
                    <a:p>
                      <a:r>
                        <a:rPr lang="en-US" sz="2000" dirty="0"/>
                        <a:t>New Migrants</a:t>
                      </a:r>
                    </a:p>
                  </a:txBody>
                  <a:tcPr/>
                </a:tc>
                <a:extLst>
                  <a:ext uri="{0D108BD9-81ED-4DB2-BD59-A6C34878D82A}">
                    <a16:rowId xmlns:a16="http://schemas.microsoft.com/office/drawing/2014/main" val="1801197975"/>
                  </a:ext>
                </a:extLst>
              </a:tr>
              <a:tr h="370840">
                <a:tc>
                  <a:txBody>
                    <a:bodyPr/>
                    <a:lstStyle/>
                    <a:p>
                      <a:r>
                        <a:rPr lang="en-US" sz="2000" dirty="0"/>
                        <a:t>Black walnut</a:t>
                      </a:r>
                    </a:p>
                  </a:txBody>
                  <a:tcPr/>
                </a:tc>
                <a:extLst>
                  <a:ext uri="{0D108BD9-81ED-4DB2-BD59-A6C34878D82A}">
                    <a16:rowId xmlns:a16="http://schemas.microsoft.com/office/drawing/2014/main" val="2771426913"/>
                  </a:ext>
                </a:extLst>
              </a:tr>
              <a:tr h="370840">
                <a:tc>
                  <a:txBody>
                    <a:bodyPr/>
                    <a:lstStyle/>
                    <a:p>
                      <a:r>
                        <a:rPr lang="en-US" sz="2000" dirty="0"/>
                        <a:t>Eastern hemlock</a:t>
                      </a:r>
                    </a:p>
                  </a:txBody>
                  <a:tcPr/>
                </a:tc>
                <a:extLst>
                  <a:ext uri="{0D108BD9-81ED-4DB2-BD59-A6C34878D82A}">
                    <a16:rowId xmlns:a16="http://schemas.microsoft.com/office/drawing/2014/main" val="1554600634"/>
                  </a:ext>
                </a:extLst>
              </a:tr>
              <a:tr h="370840">
                <a:tc>
                  <a:txBody>
                    <a:bodyPr/>
                    <a:lstStyle/>
                    <a:p>
                      <a:r>
                        <a:rPr lang="en-US" sz="2000" dirty="0"/>
                        <a:t>Shagbark hickory</a:t>
                      </a:r>
                    </a:p>
                  </a:txBody>
                  <a:tcPr/>
                </a:tc>
                <a:extLst>
                  <a:ext uri="{0D108BD9-81ED-4DB2-BD59-A6C34878D82A}">
                    <a16:rowId xmlns:a16="http://schemas.microsoft.com/office/drawing/2014/main" val="1043779146"/>
                  </a:ext>
                </a:extLst>
              </a:tr>
              <a:tr h="370840">
                <a:tc>
                  <a:txBody>
                    <a:bodyPr/>
                    <a:lstStyle/>
                    <a:p>
                      <a:r>
                        <a:rPr lang="en-US" sz="2000" dirty="0"/>
                        <a:t>Swamp white oak</a:t>
                      </a:r>
                    </a:p>
                  </a:txBody>
                  <a:tcPr/>
                </a:tc>
                <a:extLst>
                  <a:ext uri="{0D108BD9-81ED-4DB2-BD59-A6C34878D82A}">
                    <a16:rowId xmlns:a16="http://schemas.microsoft.com/office/drawing/2014/main" val="471496140"/>
                  </a:ext>
                </a:extLst>
              </a:tr>
              <a:tr h="370840">
                <a:tc>
                  <a:txBody>
                    <a:bodyPr/>
                    <a:lstStyle/>
                    <a:p>
                      <a:r>
                        <a:rPr lang="en-US" sz="2000" dirty="0"/>
                        <a:t>Sycamore</a:t>
                      </a:r>
                    </a:p>
                  </a:txBody>
                  <a:tcPr/>
                </a:tc>
                <a:extLst>
                  <a:ext uri="{0D108BD9-81ED-4DB2-BD59-A6C34878D82A}">
                    <a16:rowId xmlns:a16="http://schemas.microsoft.com/office/drawing/2014/main" val="2572757482"/>
                  </a:ext>
                </a:extLst>
              </a:tr>
            </a:tbl>
          </a:graphicData>
        </a:graphic>
      </p:graphicFrame>
      <p:graphicFrame>
        <p:nvGraphicFramePr>
          <p:cNvPr id="3" name="Table 2">
            <a:extLst>
              <a:ext uri="{FF2B5EF4-FFF2-40B4-BE49-F238E27FC236}">
                <a16:creationId xmlns:a16="http://schemas.microsoft.com/office/drawing/2014/main" id="{2EBF2D77-F1FE-4928-A0AF-D3010BCACD98}"/>
              </a:ext>
            </a:extLst>
          </p:cNvPr>
          <p:cNvGraphicFramePr>
            <a:graphicFrameLocks noGrp="1"/>
          </p:cNvGraphicFramePr>
          <p:nvPr>
            <p:extLst>
              <p:ext uri="{D42A27DB-BD31-4B8C-83A1-F6EECF244321}">
                <p14:modId xmlns:p14="http://schemas.microsoft.com/office/powerpoint/2010/main" val="2750053925"/>
              </p:ext>
            </p:extLst>
          </p:nvPr>
        </p:nvGraphicFramePr>
        <p:xfrm>
          <a:off x="4457700" y="1505770"/>
          <a:ext cx="3149601" cy="1981200"/>
        </p:xfrm>
        <a:graphic>
          <a:graphicData uri="http://schemas.openxmlformats.org/drawingml/2006/table">
            <a:tbl>
              <a:tblPr firstRow="1" bandRow="1">
                <a:tableStyleId>{5FD0F851-EC5A-4D38-B0AD-8093EC10F338}</a:tableStyleId>
              </a:tblPr>
              <a:tblGrid>
                <a:gridCol w="3149601">
                  <a:extLst>
                    <a:ext uri="{9D8B030D-6E8A-4147-A177-3AD203B41FA5}">
                      <a16:colId xmlns:a16="http://schemas.microsoft.com/office/drawing/2014/main" val="4123786515"/>
                    </a:ext>
                  </a:extLst>
                </a:gridCol>
              </a:tblGrid>
              <a:tr h="370840">
                <a:tc>
                  <a:txBody>
                    <a:bodyPr/>
                    <a:lstStyle/>
                    <a:p>
                      <a:r>
                        <a:rPr lang="en-US" sz="2000" dirty="0"/>
                        <a:t>Deceasing Habitat</a:t>
                      </a:r>
                    </a:p>
                  </a:txBody>
                  <a:tcPr/>
                </a:tc>
                <a:extLst>
                  <a:ext uri="{0D108BD9-81ED-4DB2-BD59-A6C34878D82A}">
                    <a16:rowId xmlns:a16="http://schemas.microsoft.com/office/drawing/2014/main" val="3771258793"/>
                  </a:ext>
                </a:extLst>
              </a:tr>
              <a:tr h="370840">
                <a:tc>
                  <a:txBody>
                    <a:bodyPr/>
                    <a:lstStyle/>
                    <a:p>
                      <a:r>
                        <a:rPr lang="en-US" sz="2000" b="0" dirty="0"/>
                        <a:t>Balsam poplar</a:t>
                      </a:r>
                    </a:p>
                  </a:txBody>
                  <a:tcPr/>
                </a:tc>
                <a:extLst>
                  <a:ext uri="{0D108BD9-81ED-4DB2-BD59-A6C34878D82A}">
                    <a16:rowId xmlns:a16="http://schemas.microsoft.com/office/drawing/2014/main" val="2333996823"/>
                  </a:ext>
                </a:extLst>
              </a:tr>
              <a:tr h="370840">
                <a:tc>
                  <a:txBody>
                    <a:bodyPr/>
                    <a:lstStyle/>
                    <a:p>
                      <a:r>
                        <a:rPr lang="en-US" sz="2000" b="0" dirty="0"/>
                        <a:t>Black spruce</a:t>
                      </a:r>
                    </a:p>
                  </a:txBody>
                  <a:tcPr/>
                </a:tc>
                <a:extLst>
                  <a:ext uri="{0D108BD9-81ED-4DB2-BD59-A6C34878D82A}">
                    <a16:rowId xmlns:a16="http://schemas.microsoft.com/office/drawing/2014/main" val="3999811187"/>
                  </a:ext>
                </a:extLst>
              </a:tr>
              <a:tr h="370840">
                <a:tc>
                  <a:txBody>
                    <a:bodyPr/>
                    <a:lstStyle/>
                    <a:p>
                      <a:r>
                        <a:rPr lang="en-US" sz="2000" b="0" dirty="0"/>
                        <a:t>Jack pine</a:t>
                      </a:r>
                    </a:p>
                  </a:txBody>
                  <a:tcPr/>
                </a:tc>
                <a:extLst>
                  <a:ext uri="{0D108BD9-81ED-4DB2-BD59-A6C34878D82A}">
                    <a16:rowId xmlns:a16="http://schemas.microsoft.com/office/drawing/2014/main" val="1412087304"/>
                  </a:ext>
                </a:extLst>
              </a:tr>
              <a:tr h="370840">
                <a:tc>
                  <a:txBody>
                    <a:bodyPr/>
                    <a:lstStyle/>
                    <a:p>
                      <a:r>
                        <a:rPr lang="en-US" sz="2000" b="0" dirty="0"/>
                        <a:t>Quaking aspen</a:t>
                      </a:r>
                    </a:p>
                  </a:txBody>
                  <a:tcPr/>
                </a:tc>
                <a:extLst>
                  <a:ext uri="{0D108BD9-81ED-4DB2-BD59-A6C34878D82A}">
                    <a16:rowId xmlns:a16="http://schemas.microsoft.com/office/drawing/2014/main" val="716294083"/>
                  </a:ext>
                </a:extLst>
              </a:tr>
            </a:tbl>
          </a:graphicData>
        </a:graphic>
      </p:graphicFrame>
    </p:spTree>
    <p:extLst>
      <p:ext uri="{BB962C8B-B14F-4D97-AF65-F5344CB8AC3E}">
        <p14:creationId xmlns:p14="http://schemas.microsoft.com/office/powerpoint/2010/main" val="3814794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5"/>
          <p:cNvSpPr txBox="1">
            <a:spLocks noGrp="1"/>
          </p:cNvSpPr>
          <p:nvPr>
            <p:ph type="title"/>
          </p:nvPr>
        </p:nvSpPr>
        <p:spPr>
          <a:xfrm>
            <a:off x="0" y="359616"/>
            <a:ext cx="12192000" cy="99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1B2B"/>
              </a:buClr>
              <a:buSzPts val="5400"/>
              <a:buFont typeface="Calibri"/>
              <a:buNone/>
            </a:pPr>
            <a:r>
              <a:rPr lang="en-US"/>
              <a:t>Changes in Forest Composition</a:t>
            </a:r>
            <a:endParaRPr/>
          </a:p>
        </p:txBody>
      </p:sp>
      <p:sp>
        <p:nvSpPr>
          <p:cNvPr id="486" name="Google Shape;486;p25"/>
          <p:cNvSpPr/>
          <p:nvPr/>
        </p:nvSpPr>
        <p:spPr>
          <a:xfrm>
            <a:off x="8395385" y="1945128"/>
            <a:ext cx="274320" cy="274320"/>
          </a:xfrm>
          <a:prstGeom prst="rect">
            <a:avLst/>
          </a:prstGeom>
          <a:solidFill>
            <a:schemeClr val="accent6">
              <a:lumMod val="50000"/>
            </a:schemeClr>
          </a:solidFill>
          <a:ln w="264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7" name="Google Shape;487;p25"/>
          <p:cNvSpPr txBox="1"/>
          <p:nvPr/>
        </p:nvSpPr>
        <p:spPr>
          <a:xfrm>
            <a:off x="8669705" y="1869431"/>
            <a:ext cx="190976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Calibri"/>
                <a:cs typeface="Calibri"/>
                <a:sym typeface="Calibri"/>
              </a:rPr>
              <a:t>= species X quality habitat</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488" name="Google Shape;488;p25"/>
          <p:cNvSpPr txBox="1"/>
          <p:nvPr/>
        </p:nvSpPr>
        <p:spPr>
          <a:xfrm>
            <a:off x="2943524" y="3309693"/>
            <a:ext cx="630555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sym typeface="Calibri"/>
              </a:rPr>
              <a:t>50% Reduction in Habitat:</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489" name="Google Shape;489;p25"/>
          <p:cNvSpPr txBox="1"/>
          <p:nvPr/>
        </p:nvSpPr>
        <p:spPr>
          <a:xfrm>
            <a:off x="2058120" y="6307069"/>
            <a:ext cx="396240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sym typeface="Calibri"/>
              </a:rPr>
              <a:t>Habitat reduced equally</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490" name="Google Shape;490;p25"/>
          <p:cNvSpPr txBox="1"/>
          <p:nvPr/>
        </p:nvSpPr>
        <p:spPr>
          <a:xfrm>
            <a:off x="5959100" y="6307068"/>
            <a:ext cx="396240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sym typeface="Calibri"/>
              </a:rPr>
              <a:t>Best habitats remain</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cxnSp>
        <p:nvCxnSpPr>
          <p:cNvPr id="491" name="Google Shape;491;p25"/>
          <p:cNvCxnSpPr/>
          <p:nvPr/>
        </p:nvCxnSpPr>
        <p:spPr>
          <a:xfrm flipH="1">
            <a:off x="4158779" y="3838695"/>
            <a:ext cx="628650" cy="590550"/>
          </a:xfrm>
          <a:prstGeom prst="straightConnector1">
            <a:avLst/>
          </a:prstGeom>
          <a:noFill/>
          <a:ln w="38100" cap="flat" cmpd="sng">
            <a:solidFill>
              <a:schemeClr val="dk1"/>
            </a:solidFill>
            <a:prstDash val="solid"/>
            <a:round/>
            <a:headEnd type="none" w="sm" len="sm"/>
            <a:tailEnd type="stealth" w="med" len="med"/>
          </a:ln>
        </p:spPr>
      </p:cxnSp>
      <p:cxnSp>
        <p:nvCxnSpPr>
          <p:cNvPr id="492" name="Google Shape;492;p25"/>
          <p:cNvCxnSpPr/>
          <p:nvPr/>
        </p:nvCxnSpPr>
        <p:spPr>
          <a:xfrm>
            <a:off x="6928452" y="3838695"/>
            <a:ext cx="628650" cy="590550"/>
          </a:xfrm>
          <a:prstGeom prst="straightConnector1">
            <a:avLst/>
          </a:prstGeom>
          <a:noFill/>
          <a:ln w="38100" cap="flat" cmpd="sng">
            <a:solidFill>
              <a:schemeClr val="dk1"/>
            </a:solidFill>
            <a:prstDash val="solid"/>
            <a:round/>
            <a:headEnd type="none" w="sm" len="sm"/>
            <a:tailEnd type="stealth" w="med" len="med"/>
          </a:ln>
        </p:spPr>
      </p:cxnSp>
      <p:pic>
        <p:nvPicPr>
          <p:cNvPr id="493" name="Google Shape;493;p25"/>
          <p:cNvPicPr preferRelativeResize="0"/>
          <p:nvPr/>
        </p:nvPicPr>
        <p:blipFill rotWithShape="1">
          <a:blip r:embed="rId3">
            <a:alphaModFix/>
          </a:blip>
          <a:srcRect l="8679" r="12339"/>
          <a:stretch/>
        </p:blipFill>
        <p:spPr>
          <a:xfrm>
            <a:off x="4348163" y="1867426"/>
            <a:ext cx="3495675" cy="1182688"/>
          </a:xfrm>
          <a:prstGeom prst="rect">
            <a:avLst/>
          </a:prstGeom>
          <a:noFill/>
          <a:ln>
            <a:noFill/>
          </a:ln>
        </p:spPr>
      </p:pic>
      <p:sp>
        <p:nvSpPr>
          <p:cNvPr id="494" name="Google Shape;494;p25"/>
          <p:cNvSpPr/>
          <p:nvPr/>
        </p:nvSpPr>
        <p:spPr>
          <a:xfrm>
            <a:off x="4348163" y="1577976"/>
            <a:ext cx="3495675" cy="1638300"/>
          </a:xfrm>
          <a:prstGeom prst="rect">
            <a:avLst/>
          </a:prstGeom>
          <a:noFill/>
          <a:ln w="381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495" name="Google Shape;495;p25"/>
          <p:cNvPicPr preferRelativeResize="0"/>
          <p:nvPr/>
        </p:nvPicPr>
        <p:blipFill rotWithShape="1">
          <a:blip r:embed="rId4">
            <a:alphaModFix/>
          </a:blip>
          <a:srcRect l="10453" r="12345"/>
          <a:stretch/>
        </p:blipFill>
        <p:spPr>
          <a:xfrm>
            <a:off x="2285006" y="4892944"/>
            <a:ext cx="3411991" cy="1182688"/>
          </a:xfrm>
          <a:prstGeom prst="rect">
            <a:avLst/>
          </a:prstGeom>
          <a:noFill/>
          <a:ln>
            <a:noFill/>
          </a:ln>
        </p:spPr>
      </p:pic>
      <p:sp>
        <p:nvSpPr>
          <p:cNvPr id="496" name="Google Shape;496;p25"/>
          <p:cNvSpPr/>
          <p:nvPr/>
        </p:nvSpPr>
        <p:spPr>
          <a:xfrm>
            <a:off x="2285006" y="4665138"/>
            <a:ext cx="3411990" cy="1638300"/>
          </a:xfrm>
          <a:prstGeom prst="rect">
            <a:avLst/>
          </a:prstGeom>
          <a:noFill/>
          <a:ln w="381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497" name="Google Shape;497;p25"/>
          <p:cNvPicPr preferRelativeResize="0"/>
          <p:nvPr/>
        </p:nvPicPr>
        <p:blipFill rotWithShape="1">
          <a:blip r:embed="rId5">
            <a:alphaModFix/>
          </a:blip>
          <a:srcRect l="8908" r="9617"/>
          <a:stretch/>
        </p:blipFill>
        <p:spPr>
          <a:xfrm>
            <a:off x="6212595" y="5081857"/>
            <a:ext cx="3411991" cy="804862"/>
          </a:xfrm>
          <a:prstGeom prst="rect">
            <a:avLst/>
          </a:prstGeom>
          <a:noFill/>
          <a:ln>
            <a:noFill/>
          </a:ln>
        </p:spPr>
      </p:pic>
      <p:sp>
        <p:nvSpPr>
          <p:cNvPr id="498" name="Google Shape;498;p25"/>
          <p:cNvSpPr/>
          <p:nvPr/>
        </p:nvSpPr>
        <p:spPr>
          <a:xfrm>
            <a:off x="6234944" y="4665138"/>
            <a:ext cx="3410712" cy="1638300"/>
          </a:xfrm>
          <a:prstGeom prst="rect">
            <a:avLst/>
          </a:prstGeom>
          <a:noFill/>
          <a:ln w="381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4" descr="Image result for bottomless culvert"/>
          <p:cNvPicPr preferRelativeResize="0"/>
          <p:nvPr/>
        </p:nvPicPr>
        <p:blipFill rotWithShape="1">
          <a:blip r:embed="rId3">
            <a:alphaModFix/>
          </a:blip>
          <a:srcRect l="15250"/>
          <a:stretch/>
        </p:blipFill>
        <p:spPr>
          <a:xfrm>
            <a:off x="64160" y="2019056"/>
            <a:ext cx="2977488" cy="2633552"/>
          </a:xfrm>
          <a:prstGeom prst="rect">
            <a:avLst/>
          </a:prstGeom>
          <a:noFill/>
          <a:ln>
            <a:noFill/>
          </a:ln>
        </p:spPr>
      </p:pic>
      <p:sp>
        <p:nvSpPr>
          <p:cNvPr id="450" name="Google Shape;450;p54"/>
          <p:cNvSpPr txBox="1"/>
          <p:nvPr/>
        </p:nvSpPr>
        <p:spPr>
          <a:xfrm>
            <a:off x="590550" y="4832993"/>
            <a:ext cx="11136585" cy="178177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Ecosystem-based adaptation actions build on </a:t>
            </a:r>
            <a:r>
              <a:rPr kumimoji="0" lang="en-US" sz="3600" b="0" i="0" u="none" strike="noStrike" kern="1200" cap="none" spc="0" normalizeH="0" baseline="0" noProof="0" dirty="0">
                <a:ln>
                  <a:noFill/>
                </a:ln>
                <a:solidFill>
                  <a:schemeClr val="accent1"/>
                </a:solidFill>
                <a:effectLst/>
                <a:uLnTx/>
                <a:uFillTx/>
                <a:latin typeface="Calibri"/>
                <a:ea typeface="Calibri"/>
                <a:cs typeface="Calibri"/>
                <a:sym typeface="Calibri"/>
              </a:rPr>
              <a:t>sustainable management</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600" b="0" i="0" u="none" strike="noStrike" kern="1200" cap="none" spc="0" normalizeH="0" baseline="0" noProof="0" dirty="0">
                <a:ln>
                  <a:noFill/>
                </a:ln>
                <a:solidFill>
                  <a:schemeClr val="accent1"/>
                </a:solidFill>
                <a:effectLst/>
                <a:uLnTx/>
                <a:uFillTx/>
                <a:latin typeface="Calibri"/>
                <a:ea typeface="Calibri"/>
                <a:cs typeface="Calibri"/>
                <a:sym typeface="Calibri"/>
              </a:rPr>
              <a:t>conservation</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 and </a:t>
            </a:r>
            <a:r>
              <a:rPr kumimoji="0" lang="en-US" sz="3600" b="0" i="0" u="none" strike="noStrike" kern="1200" cap="none" spc="0" normalizeH="0" baseline="0" noProof="0" dirty="0">
                <a:ln>
                  <a:noFill/>
                </a:ln>
                <a:solidFill>
                  <a:schemeClr val="accent1"/>
                </a:solidFill>
                <a:effectLst/>
                <a:uLnTx/>
                <a:uFillTx/>
                <a:latin typeface="Calibri"/>
                <a:ea typeface="Calibri"/>
                <a:cs typeface="Calibri"/>
                <a:sym typeface="Calibri"/>
              </a:rPr>
              <a:t>restoration</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a:t>
            </a:r>
          </a:p>
        </p:txBody>
      </p:sp>
      <p:pic>
        <p:nvPicPr>
          <p:cNvPr id="451" name="Google Shape;451;p54"/>
          <p:cNvPicPr preferRelativeResize="0"/>
          <p:nvPr/>
        </p:nvPicPr>
        <p:blipFill rotWithShape="1">
          <a:blip r:embed="rId4">
            <a:alphaModFix/>
          </a:blip>
          <a:srcRect/>
          <a:stretch/>
        </p:blipFill>
        <p:spPr>
          <a:xfrm>
            <a:off x="5240247" y="2019056"/>
            <a:ext cx="4704592" cy="2646333"/>
          </a:xfrm>
          <a:prstGeom prst="rect">
            <a:avLst/>
          </a:prstGeom>
          <a:noFill/>
          <a:ln w="57150" cap="flat" cmpd="sng">
            <a:solidFill>
              <a:schemeClr val="lt1"/>
            </a:solidFill>
            <a:prstDash val="solid"/>
            <a:round/>
            <a:headEnd type="none" w="sm" len="sm"/>
            <a:tailEnd type="none" w="sm" len="sm"/>
          </a:ln>
        </p:spPr>
      </p:pic>
      <p:pic>
        <p:nvPicPr>
          <p:cNvPr id="452" name="Google Shape;452;p54" descr="Image result for fs kirtland warbler"/>
          <p:cNvPicPr preferRelativeResize="0"/>
          <p:nvPr/>
        </p:nvPicPr>
        <p:blipFill rotWithShape="1">
          <a:blip r:embed="rId5">
            <a:alphaModFix/>
          </a:blip>
          <a:srcRect l="21369" t="3920" r="3889" b="5418"/>
          <a:stretch/>
        </p:blipFill>
        <p:spPr>
          <a:xfrm>
            <a:off x="3086901" y="2019056"/>
            <a:ext cx="2825586" cy="2650024"/>
          </a:xfrm>
          <a:prstGeom prst="rect">
            <a:avLst/>
          </a:prstGeom>
          <a:noFill/>
          <a:ln w="57150" cap="flat" cmpd="sng">
            <a:solidFill>
              <a:schemeClr val="lt1"/>
            </a:solidFill>
            <a:prstDash val="solid"/>
            <a:round/>
            <a:headEnd type="none" w="sm" len="sm"/>
            <a:tailEnd type="none" w="sm" len="sm"/>
          </a:ln>
        </p:spPr>
      </p:pic>
      <p:pic>
        <p:nvPicPr>
          <p:cNvPr id="453" name="Google Shape;453;p54"/>
          <p:cNvPicPr preferRelativeResize="0"/>
          <p:nvPr/>
        </p:nvPicPr>
        <p:blipFill rotWithShape="1">
          <a:blip r:embed="rId6">
            <a:alphaModFix/>
          </a:blip>
          <a:srcRect l="-124" t="18073" r="-1"/>
          <a:stretch/>
        </p:blipFill>
        <p:spPr>
          <a:xfrm>
            <a:off x="9305595" y="2019056"/>
            <a:ext cx="2829960" cy="2652225"/>
          </a:xfrm>
          <a:prstGeom prst="rect">
            <a:avLst/>
          </a:prstGeom>
          <a:noFill/>
          <a:ln w="57150" cap="flat" cmpd="sng">
            <a:solidFill>
              <a:schemeClr val="lt1"/>
            </a:solidFill>
            <a:prstDash val="solid"/>
            <a:round/>
            <a:headEnd type="none" w="sm" len="sm"/>
            <a:tailEnd type="none" w="sm" len="sm"/>
          </a:ln>
        </p:spPr>
      </p:pic>
      <p:sp>
        <p:nvSpPr>
          <p:cNvPr id="9" name="Rectangle 3"/>
          <p:cNvSpPr>
            <a:spLocks noGrp="1"/>
          </p:cNvSpPr>
          <p:nvPr>
            <p:ph idx="1"/>
          </p:nvPr>
        </p:nvSpPr>
        <p:spPr>
          <a:xfrm>
            <a:off x="939800" y="651991"/>
            <a:ext cx="10312400" cy="1361173"/>
          </a:xfrm>
          <a:prstGeom prst="rect">
            <a:avLst/>
          </a:prstGeom>
        </p:spPr>
        <p:txBody>
          <a:bodyPr>
            <a:normAutofit/>
          </a:bodyPr>
          <a:lstStyle/>
          <a:p>
            <a:pPr marL="0" indent="0" algn="ctr" defTabSz="114300">
              <a:buNone/>
            </a:pPr>
            <a:r>
              <a:rPr lang="en-US" sz="4000" b="1" dirty="0">
                <a:solidFill>
                  <a:schemeClr val="accent1"/>
                </a:solidFill>
              </a:rPr>
              <a:t>Adaptation</a:t>
            </a:r>
            <a:r>
              <a:rPr lang="en-US" sz="4000" dirty="0">
                <a:solidFill>
                  <a:srgbClr val="0070C0"/>
                </a:solidFill>
              </a:rPr>
              <a:t> </a:t>
            </a:r>
            <a:r>
              <a:rPr lang="en-US" sz="4000" dirty="0"/>
              <a:t>is the adjustment of systems in preparation or in response to climate change. </a:t>
            </a:r>
          </a:p>
          <a:p>
            <a:pPr marL="0" indent="0" algn="ctr" defTabSz="114300">
              <a:buNone/>
            </a:pPr>
            <a:endParaRPr lang="en-US" sz="4000" dirty="0">
              <a:solidFill>
                <a:srgbClr val="0070C0"/>
              </a:solidFill>
            </a:endParaRPr>
          </a:p>
        </p:txBody>
      </p:sp>
    </p:spTree>
    <p:extLst>
      <p:ext uri="{BB962C8B-B14F-4D97-AF65-F5344CB8AC3E}">
        <p14:creationId xmlns:p14="http://schemas.microsoft.com/office/powerpoint/2010/main" val="4184205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6"/>
          <p:cNvSpPr txBox="1">
            <a:spLocks noGrp="1"/>
          </p:cNvSpPr>
          <p:nvPr>
            <p:ph type="title"/>
          </p:nvPr>
        </p:nvSpPr>
        <p:spPr>
          <a:xfrm>
            <a:off x="-1" y="357498"/>
            <a:ext cx="12192000" cy="99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1B2B"/>
              </a:buClr>
              <a:buSzPts val="5400"/>
              <a:buFont typeface="Calibri"/>
              <a:buNone/>
            </a:pPr>
            <a:r>
              <a:rPr lang="en-US"/>
              <a:t>Changes in Forest Composition</a:t>
            </a:r>
            <a:endParaRPr/>
          </a:p>
        </p:txBody>
      </p:sp>
      <p:sp>
        <p:nvSpPr>
          <p:cNvPr id="504" name="Google Shape;504;p26"/>
          <p:cNvSpPr txBox="1">
            <a:spLocks noGrp="1"/>
          </p:cNvSpPr>
          <p:nvPr>
            <p:ph type="body" idx="1"/>
          </p:nvPr>
        </p:nvSpPr>
        <p:spPr>
          <a:xfrm>
            <a:off x="609600" y="1447800"/>
            <a:ext cx="6371771" cy="5029200"/>
          </a:xfrm>
          <a:prstGeom prst="rect">
            <a:avLst/>
          </a:prstGeom>
          <a:noFill/>
          <a:ln>
            <a:noFill/>
          </a:ln>
        </p:spPr>
        <p:txBody>
          <a:bodyPr spcFirstLastPara="1" wrap="square" lIns="91425" tIns="45700" rIns="91425" bIns="45700" anchor="t" anchorCtr="0">
            <a:normAutofit/>
          </a:bodyPr>
          <a:lstStyle/>
          <a:p>
            <a:pPr lvl="0" algn="l" rtl="0">
              <a:spcBef>
                <a:spcPts val="0"/>
              </a:spcBef>
              <a:spcAft>
                <a:spcPts val="0"/>
              </a:spcAft>
              <a:buSzPts val="1960"/>
              <a:buFont typeface="Arial" panose="020B0604020202020204" pitchFamily="34" charset="0"/>
              <a:buChar char="•"/>
            </a:pPr>
            <a:r>
              <a:rPr lang="en-US" sz="2800" dirty="0"/>
              <a:t>Many common tree species are projected to have reduced suitability in the future</a:t>
            </a:r>
            <a:endParaRPr dirty="0"/>
          </a:p>
          <a:p>
            <a:pPr lvl="0" algn="l" rtl="0">
              <a:spcBef>
                <a:spcPts val="860"/>
              </a:spcBef>
              <a:spcAft>
                <a:spcPts val="0"/>
              </a:spcAft>
              <a:buSzPts val="1960"/>
              <a:buFont typeface="Arial" panose="020B0604020202020204" pitchFamily="34" charset="0"/>
              <a:buChar char="•"/>
            </a:pPr>
            <a:r>
              <a:rPr lang="en-US" sz="2800" dirty="0"/>
              <a:t>Changes will occur slowly—not instant dieback</a:t>
            </a:r>
            <a:endParaRPr dirty="0"/>
          </a:p>
          <a:p>
            <a:pPr lvl="0" algn="l" rtl="0">
              <a:spcBef>
                <a:spcPts val="860"/>
              </a:spcBef>
              <a:spcAft>
                <a:spcPts val="0"/>
              </a:spcAft>
              <a:buSzPts val="1960"/>
              <a:buFont typeface="Arial" panose="020B0604020202020204" pitchFamily="34" charset="0"/>
              <a:buChar char="•"/>
            </a:pPr>
            <a:r>
              <a:rPr lang="en-US" sz="2800" dirty="0"/>
              <a:t>Mature and established trees should fare better</a:t>
            </a:r>
            <a:endParaRPr dirty="0"/>
          </a:p>
          <a:p>
            <a:pPr lvl="0" algn="l" rtl="0">
              <a:spcBef>
                <a:spcPts val="860"/>
              </a:spcBef>
              <a:spcAft>
                <a:spcPts val="0"/>
              </a:spcAft>
              <a:buSzPts val="1960"/>
              <a:buFont typeface="Arial" panose="020B0604020202020204" pitchFamily="34" charset="0"/>
              <a:buChar char="•"/>
            </a:pPr>
            <a:r>
              <a:rPr lang="en-US" sz="2800" dirty="0"/>
              <a:t>Immense lags to occupy habitats</a:t>
            </a:r>
            <a:endParaRPr dirty="0"/>
          </a:p>
          <a:p>
            <a:pPr lvl="0" algn="l" rtl="0">
              <a:spcBef>
                <a:spcPts val="860"/>
              </a:spcBef>
              <a:spcAft>
                <a:spcPts val="0"/>
              </a:spcAft>
              <a:buSzPts val="1960"/>
              <a:buFont typeface="Arial" panose="020B0604020202020204" pitchFamily="34" charset="0"/>
              <a:buChar char="•"/>
            </a:pPr>
            <a:r>
              <a:rPr lang="en-US" sz="2800" dirty="0"/>
              <a:t>Critical factors: competition, management, &amp; disturbance</a:t>
            </a:r>
            <a:endParaRPr dirty="0"/>
          </a:p>
          <a:p>
            <a:pPr marL="182880" lvl="0" indent="-58419" algn="l" rtl="0">
              <a:spcBef>
                <a:spcPts val="860"/>
              </a:spcBef>
              <a:spcAft>
                <a:spcPts val="0"/>
              </a:spcAft>
              <a:buClr>
                <a:srgbClr val="303030"/>
              </a:buClr>
              <a:buSzPts val="1960"/>
              <a:buNone/>
            </a:pPr>
            <a:endParaRPr sz="2800" dirty="0"/>
          </a:p>
          <a:p>
            <a:pPr marL="182880" lvl="0" indent="-58419" algn="l" rtl="0">
              <a:spcBef>
                <a:spcPts val="560"/>
              </a:spcBef>
              <a:spcAft>
                <a:spcPts val="0"/>
              </a:spcAft>
              <a:buClr>
                <a:srgbClr val="303030"/>
              </a:buClr>
              <a:buSzPts val="1960"/>
              <a:buNone/>
            </a:pPr>
            <a:endParaRPr sz="2800" dirty="0"/>
          </a:p>
        </p:txBody>
      </p:sp>
      <p:pic>
        <p:nvPicPr>
          <p:cNvPr id="1026" name="Picture 2" descr="Changes Ahead">
            <a:extLst>
              <a:ext uri="{FF2B5EF4-FFF2-40B4-BE49-F238E27FC236}">
                <a16:creationId xmlns:a16="http://schemas.microsoft.com/office/drawing/2014/main" id="{618C5ACF-600A-49FB-8194-1A13C503B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06"/>
          <a:stretch/>
        </p:blipFill>
        <p:spPr bwMode="auto">
          <a:xfrm>
            <a:off x="7315200" y="1600200"/>
            <a:ext cx="4501899"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ardrop 26"/>
          <p:cNvSpPr>
            <a:spLocks noChangeAspect="1"/>
          </p:cNvSpPr>
          <p:nvPr/>
        </p:nvSpPr>
        <p:spPr>
          <a:xfrm rot="8100000">
            <a:off x="5817326" y="3852040"/>
            <a:ext cx="693420" cy="693420"/>
          </a:xfrm>
          <a:prstGeom prst="teardrop">
            <a:avLst>
              <a:gd name="adj" fmla="val 158221"/>
            </a:avLst>
          </a:prstGeom>
          <a:solidFill>
            <a:srgbClr val="418AB3">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Kalinga"/>
              <a:ea typeface="ＭＳ Ｐゴシック" pitchFamily="34" charset="-128"/>
              <a:cs typeface="+mn-cs"/>
            </a:endParaRPr>
          </a:p>
        </p:txBody>
      </p:sp>
      <p:sp>
        <p:nvSpPr>
          <p:cNvPr id="2" name="Title 1"/>
          <p:cNvSpPr>
            <a:spLocks noGrp="1"/>
          </p:cNvSpPr>
          <p:nvPr>
            <p:ph type="title"/>
          </p:nvPr>
        </p:nvSpPr>
        <p:spPr/>
        <p:txBody>
          <a:bodyPr>
            <a:normAutofit/>
          </a:bodyPr>
          <a:lstStyle/>
          <a:p>
            <a:r>
              <a:rPr lang="en-US" dirty="0"/>
              <a:t>A “Threat Multiplier”</a:t>
            </a:r>
          </a:p>
        </p:txBody>
      </p:sp>
      <p:sp>
        <p:nvSpPr>
          <p:cNvPr id="5" name="TextBox 4"/>
          <p:cNvSpPr txBox="1"/>
          <p:nvPr/>
        </p:nvSpPr>
        <p:spPr>
          <a:xfrm>
            <a:off x="2971800" y="6409541"/>
            <a:ext cx="9144000"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charset="0"/>
                <a:ea typeface="ＭＳ Ｐゴシック" pitchFamily="34" charset="-128"/>
                <a:cs typeface="+mn-cs"/>
              </a:rPr>
              <a:t>Bartlett Tree Experts</a:t>
            </a:r>
            <a:endParaRPr kumimoji="0" lang="en-US" sz="20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pic>
        <p:nvPicPr>
          <p:cNvPr id="7"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13005" y="1340064"/>
            <a:ext cx="2707679" cy="5323295"/>
          </a:xfrm>
          <a:prstGeom prst="rect">
            <a:avLst/>
          </a:prstGeom>
          <a:noFill/>
          <a:extLst>
            <a:ext uri="{909E8E84-426E-40DD-AFC4-6F175D3DCCD1}">
              <a14:hiddenFill xmlns:a14="http://schemas.microsoft.com/office/drawing/2010/main">
                <a:solidFill>
                  <a:srgbClr val="FFFFFF"/>
                </a:solidFill>
              </a14:hiddenFill>
            </a:ext>
          </a:extLst>
        </p:spPr>
      </p:pic>
      <p:sp>
        <p:nvSpPr>
          <p:cNvPr id="8" name="Teardrop 7"/>
          <p:cNvSpPr>
            <a:spLocks noChangeAspect="1"/>
          </p:cNvSpPr>
          <p:nvPr/>
        </p:nvSpPr>
        <p:spPr>
          <a:xfrm rot="8100000">
            <a:off x="9676728" y="1909871"/>
            <a:ext cx="694944" cy="694944"/>
          </a:xfrm>
          <a:prstGeom prst="teardrop">
            <a:avLst>
              <a:gd name="adj" fmla="val 158221"/>
            </a:avLst>
          </a:prstGeom>
          <a:solidFill>
            <a:srgbClr val="F5C04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sp>
        <p:nvSpPr>
          <p:cNvPr id="9" name="Teardrop 8"/>
          <p:cNvSpPr>
            <a:spLocks noChangeAspect="1"/>
          </p:cNvSpPr>
          <p:nvPr/>
        </p:nvSpPr>
        <p:spPr>
          <a:xfrm rot="8100000">
            <a:off x="8990612" y="1269157"/>
            <a:ext cx="693420" cy="693420"/>
          </a:xfrm>
          <a:prstGeom prst="teardrop">
            <a:avLst>
              <a:gd name="adj" fmla="val 158221"/>
            </a:avLst>
          </a:prstGeom>
          <a:solidFill>
            <a:srgbClr val="5BD07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29629" y="1340064"/>
            <a:ext cx="215389" cy="59436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49880" y="1983023"/>
            <a:ext cx="548640" cy="548641"/>
          </a:xfrm>
          <a:prstGeom prst="rect">
            <a:avLst/>
          </a:prstGeom>
        </p:spPr>
      </p:pic>
      <p:sp>
        <p:nvSpPr>
          <p:cNvPr id="12" name="Rectangle 11"/>
          <p:cNvSpPr/>
          <p:nvPr/>
        </p:nvSpPr>
        <p:spPr>
          <a:xfrm>
            <a:off x="8549374" y="1799480"/>
            <a:ext cx="442227" cy="22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8729511" y="2557046"/>
            <a:ext cx="994256" cy="33855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Drought</a:t>
            </a:r>
          </a:p>
        </p:txBody>
      </p:sp>
      <p:sp>
        <p:nvSpPr>
          <p:cNvPr id="14" name="Rectangle 13"/>
          <p:cNvSpPr/>
          <p:nvPr/>
        </p:nvSpPr>
        <p:spPr>
          <a:xfrm>
            <a:off x="6532078" y="4236851"/>
            <a:ext cx="990600" cy="29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6645519" y="4046002"/>
            <a:ext cx="994256" cy="33855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Injury</a:t>
            </a:r>
          </a:p>
        </p:txBody>
      </p:sp>
      <p:sp>
        <p:nvSpPr>
          <p:cNvPr id="16" name="Rectangle 15"/>
          <p:cNvSpPr/>
          <p:nvPr/>
        </p:nvSpPr>
        <p:spPr>
          <a:xfrm>
            <a:off x="8218017" y="4480801"/>
            <a:ext cx="990600" cy="29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553336" y="4929978"/>
            <a:ext cx="1182928" cy="58477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Pests and Disease</a:t>
            </a:r>
          </a:p>
        </p:txBody>
      </p:sp>
      <p:sp>
        <p:nvSpPr>
          <p:cNvPr id="18" name="Oval 17"/>
          <p:cNvSpPr/>
          <p:nvPr/>
        </p:nvSpPr>
        <p:spPr>
          <a:xfrm>
            <a:off x="5893429" y="3907027"/>
            <a:ext cx="548640" cy="548640"/>
          </a:xfrm>
          <a:prstGeom prst="ellipse">
            <a:avLst/>
          </a:prstGeom>
          <a:solidFill>
            <a:srgbClr val="FFFFFF"/>
          </a:solidFill>
          <a:ln w="12700" cap="flat" cmpd="sng" algn="ctr">
            <a:solidFill>
              <a:srgbClr val="418AB3">
                <a:lumMod val="75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ＭＳ Ｐゴシック" pitchFamily="34" charset="-128"/>
              <a:cs typeface="+mn-cs"/>
            </a:endParaRPr>
          </a:p>
        </p:txBody>
      </p:sp>
      <p:sp>
        <p:nvSpPr>
          <p:cNvPr id="19" name="Teardrop 18"/>
          <p:cNvSpPr>
            <a:spLocks noChangeAspect="1"/>
          </p:cNvSpPr>
          <p:nvPr/>
        </p:nvSpPr>
        <p:spPr>
          <a:xfrm rot="8100000">
            <a:off x="6323967" y="4420768"/>
            <a:ext cx="693420" cy="693420"/>
          </a:xfrm>
          <a:prstGeom prst="teardrop">
            <a:avLst>
              <a:gd name="adj" fmla="val 158221"/>
            </a:avLst>
          </a:prstGeom>
          <a:solidFill>
            <a:srgbClr val="DF5327">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Kalinga"/>
              <a:ea typeface="ＭＳ Ｐゴシック" pitchFamily="34" charset="-128"/>
              <a:cs typeface="+mn-cs"/>
            </a:endParaRPr>
          </a:p>
        </p:txBody>
      </p:sp>
      <p:sp>
        <p:nvSpPr>
          <p:cNvPr id="20" name="Oval 19"/>
          <p:cNvSpPr/>
          <p:nvPr/>
        </p:nvSpPr>
        <p:spPr>
          <a:xfrm>
            <a:off x="6400070" y="4475755"/>
            <a:ext cx="548640" cy="548640"/>
          </a:xfrm>
          <a:prstGeom prst="ellipse">
            <a:avLst/>
          </a:prstGeom>
          <a:solidFill>
            <a:srgbClr val="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ＭＳ Ｐゴシック" pitchFamily="34" charset="-128"/>
              <a:cs typeface="+mn-cs"/>
            </a:endParaRPr>
          </a:p>
        </p:txBody>
      </p:sp>
      <p:pic>
        <p:nvPicPr>
          <p:cNvPr id="21" name="Picture 2" descr="Image result for hard hat icon"/>
          <p:cNvPicPr>
            <a:picLocks noChangeAspect="1" noChangeArrowheads="1"/>
          </p:cNvPicPr>
          <p:nvPr/>
        </p:nvPicPr>
        <p:blipFill>
          <a:blip r:embed="rId5" cstate="email">
            <a:duotone>
              <a:srgbClr val="DF5327">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6425351" y="4470676"/>
            <a:ext cx="509463" cy="509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d30y9cdsu7xlg0.cloudfront.net/png/7702-200.png"/>
          <p:cNvPicPr>
            <a:picLocks noChangeAspect="1" noChangeArrowheads="1"/>
          </p:cNvPicPr>
          <p:nvPr/>
        </p:nvPicPr>
        <p:blipFill>
          <a:blip r:embed="rId6" cstate="email">
            <a:duotone>
              <a:srgbClr val="418AB3">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969071" y="3988509"/>
            <a:ext cx="402657" cy="402657"/>
          </a:xfrm>
          <a:prstGeom prst="rect">
            <a:avLst/>
          </a:prstGeom>
          <a:noFill/>
          <a:extLst>
            <a:ext uri="{909E8E84-426E-40DD-AFC4-6F175D3DCCD1}">
              <a14:hiddenFill xmlns:a14="http://schemas.microsoft.com/office/drawing/2010/main">
                <a:solidFill>
                  <a:srgbClr val="FFFFFF"/>
                </a:solidFill>
              </a14:hiddenFill>
            </a:ext>
          </a:extLst>
        </p:spPr>
      </p:pic>
      <p:sp>
        <p:nvSpPr>
          <p:cNvPr id="23" name="Teardrop 22"/>
          <p:cNvSpPr>
            <a:spLocks noChangeAspect="1"/>
          </p:cNvSpPr>
          <p:nvPr/>
        </p:nvSpPr>
        <p:spPr>
          <a:xfrm rot="8100000">
            <a:off x="9317041" y="4076279"/>
            <a:ext cx="572178" cy="572178"/>
          </a:xfrm>
          <a:prstGeom prst="teardrop">
            <a:avLst>
              <a:gd name="adj" fmla="val 113827"/>
            </a:avLst>
          </a:prstGeom>
          <a:solidFill>
            <a:srgbClr val="A6B727">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pic>
        <p:nvPicPr>
          <p:cNvPr id="24" name="Picture 23"/>
          <p:cNvPicPr>
            <a:picLocks noChangeAspect="1"/>
          </p:cNvPicPr>
          <p:nvPr/>
        </p:nvPicPr>
        <p:blipFill>
          <a:blip r:embed="rId7" cstate="email">
            <a:duotone>
              <a:srgbClr val="A5D028">
                <a:shade val="45000"/>
                <a:satMod val="135000"/>
              </a:srgbClr>
              <a:prstClr val="white"/>
            </a:duotone>
            <a:extLst>
              <a:ext uri="{28A0092B-C50C-407E-A947-70E740481C1C}">
                <a14:useLocalDpi xmlns:a14="http://schemas.microsoft.com/office/drawing/2010/main"/>
              </a:ext>
            </a:extLst>
          </a:blip>
          <a:stretch>
            <a:fillRect/>
          </a:stretch>
        </p:blipFill>
        <p:spPr>
          <a:xfrm>
            <a:off x="9296400" y="4114800"/>
            <a:ext cx="523429" cy="501467"/>
          </a:xfrm>
          <a:prstGeom prst="rect">
            <a:avLst/>
          </a:prstGeom>
        </p:spPr>
      </p:pic>
      <p:sp>
        <p:nvSpPr>
          <p:cNvPr id="25" name="Teardrop 24"/>
          <p:cNvSpPr>
            <a:spLocks noChangeAspect="1"/>
          </p:cNvSpPr>
          <p:nvPr/>
        </p:nvSpPr>
        <p:spPr>
          <a:xfrm rot="8100000">
            <a:off x="9788294" y="4686219"/>
            <a:ext cx="693420" cy="693420"/>
          </a:xfrm>
          <a:prstGeom prst="teardrop">
            <a:avLst>
              <a:gd name="adj" fmla="val 158221"/>
            </a:avLst>
          </a:prstGeom>
          <a:solidFill>
            <a:srgbClr val="A6B727">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pic>
        <p:nvPicPr>
          <p:cNvPr id="26" name="Picture 25"/>
          <p:cNvPicPr>
            <a:picLocks noChangeAspect="1"/>
          </p:cNvPicPr>
          <p:nvPr/>
        </p:nvPicPr>
        <p:blipFill>
          <a:blip r:embed="rId7" cstate="email">
            <a:duotone>
              <a:srgbClr val="A5D028">
                <a:shade val="45000"/>
                <a:satMod val="135000"/>
              </a:srgbClr>
              <a:prstClr val="white"/>
            </a:duotone>
            <a:extLst>
              <a:ext uri="{28A0092B-C50C-407E-A947-70E740481C1C}">
                <a14:useLocalDpi xmlns:a14="http://schemas.microsoft.com/office/drawing/2010/main"/>
              </a:ext>
            </a:extLst>
          </a:blip>
          <a:stretch>
            <a:fillRect/>
          </a:stretch>
        </p:blipFill>
        <p:spPr>
          <a:xfrm>
            <a:off x="9873291" y="4802050"/>
            <a:ext cx="523429" cy="501467"/>
          </a:xfrm>
          <a:prstGeom prst="rect">
            <a:avLst/>
          </a:prstGeom>
        </p:spPr>
      </p:pic>
      <p:sp>
        <p:nvSpPr>
          <p:cNvPr id="28" name="Rectangle 2"/>
          <p:cNvSpPr>
            <a:spLocks noGrp="1" noChangeArrowheads="1"/>
          </p:cNvSpPr>
          <p:nvPr>
            <p:ph idx="1"/>
          </p:nvPr>
        </p:nvSpPr>
        <p:spPr>
          <a:xfrm>
            <a:off x="1828801" y="1143000"/>
            <a:ext cx="4320651" cy="5181600"/>
          </a:xfrm>
        </p:spPr>
        <p:txBody>
          <a:bodyPr>
            <a:normAutofit/>
          </a:bodyPr>
          <a:lstStyle/>
          <a:p>
            <a:pPr>
              <a:lnSpc>
                <a:spcPct val="110000"/>
              </a:lnSpc>
            </a:pPr>
            <a:r>
              <a:rPr lang="en-US" altLang="en-US" sz="2800" dirty="0"/>
              <a:t>Interactions can trigger big changes</a:t>
            </a:r>
          </a:p>
          <a:p>
            <a:pPr lvl="1">
              <a:lnSpc>
                <a:spcPct val="110000"/>
              </a:lnSpc>
            </a:pPr>
            <a:r>
              <a:rPr lang="en-US" altLang="en-US" sz="2400" dirty="0"/>
              <a:t>Stress</a:t>
            </a:r>
          </a:p>
          <a:p>
            <a:pPr lvl="1">
              <a:lnSpc>
                <a:spcPct val="110000"/>
              </a:lnSpc>
            </a:pPr>
            <a:r>
              <a:rPr lang="en-US" altLang="en-US" sz="2400" dirty="0"/>
              <a:t>Disturbance</a:t>
            </a:r>
          </a:p>
          <a:p>
            <a:pPr lvl="1">
              <a:lnSpc>
                <a:spcPct val="110000"/>
              </a:lnSpc>
            </a:pPr>
            <a:r>
              <a:rPr lang="en-US" altLang="en-US" sz="2400" dirty="0"/>
              <a:t>Invasive species</a:t>
            </a:r>
          </a:p>
          <a:p>
            <a:pPr lvl="1">
              <a:lnSpc>
                <a:spcPct val="110000"/>
              </a:lnSpc>
            </a:pPr>
            <a:r>
              <a:rPr lang="en-US" altLang="en-US" sz="2400" dirty="0"/>
              <a:t>Insect pests</a:t>
            </a:r>
          </a:p>
          <a:p>
            <a:pPr lvl="1">
              <a:lnSpc>
                <a:spcPct val="110000"/>
              </a:lnSpc>
            </a:pPr>
            <a:r>
              <a:rPr lang="en-US" altLang="en-US" sz="2400" dirty="0"/>
              <a:t>Forest diseases</a:t>
            </a:r>
          </a:p>
        </p:txBody>
      </p:sp>
    </p:spTree>
    <p:extLst>
      <p:ext uri="{BB962C8B-B14F-4D97-AF65-F5344CB8AC3E}">
        <p14:creationId xmlns:p14="http://schemas.microsoft.com/office/powerpoint/2010/main" val="3087707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Drought Stress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668" y="1100769"/>
            <a:ext cx="6364665" cy="5304914"/>
          </a:xfrm>
          <a:prstGeom prst="rect">
            <a:avLst/>
          </a:prstGeom>
        </p:spPr>
      </p:pic>
      <p:sp>
        <p:nvSpPr>
          <p:cNvPr id="7" name="TextBox 6"/>
          <p:cNvSpPr txBox="1"/>
          <p:nvPr/>
        </p:nvSpPr>
        <p:spPr>
          <a:xfrm>
            <a:off x="1524000" y="6477000"/>
            <a:ext cx="9144000"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err="1">
                <a:ln>
                  <a:noFill/>
                </a:ln>
                <a:solidFill>
                  <a:srgbClr val="EFECE7"/>
                </a:solidFill>
                <a:effectLst/>
                <a:uLnTx/>
                <a:uFillTx/>
                <a:latin typeface="Arial" charset="0"/>
                <a:ea typeface="ＭＳ Ｐゴシック" pitchFamily="34" charset="-128"/>
                <a:cs typeface="+mn-cs"/>
              </a:rPr>
              <a:t>Liqiang</a:t>
            </a:r>
            <a:r>
              <a:rPr kumimoji="0" lang="en-US" sz="2000" b="0" i="1" u="none" strike="noStrike" kern="1200" cap="none" spc="0" normalizeH="0" baseline="0" noProof="0" dirty="0">
                <a:ln>
                  <a:noFill/>
                </a:ln>
                <a:solidFill>
                  <a:srgbClr val="EFECE7"/>
                </a:solidFill>
                <a:effectLst/>
                <a:uLnTx/>
                <a:uFillTx/>
                <a:latin typeface="Arial" charset="0"/>
                <a:ea typeface="ＭＳ Ｐゴシック" pitchFamily="34" charset="-128"/>
                <a:cs typeface="+mn-cs"/>
              </a:rPr>
              <a:t> Sun and Ken Kunkel, Cooperative Institute for Climate and Satellites</a:t>
            </a:r>
          </a:p>
        </p:txBody>
      </p:sp>
    </p:spTree>
    <p:extLst>
      <p:ext uri="{BB962C8B-B14F-4D97-AF65-F5344CB8AC3E}">
        <p14:creationId xmlns:p14="http://schemas.microsoft.com/office/powerpoint/2010/main" val="357553747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Drought Stress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47778"/>
          <a:stretch/>
        </p:blipFill>
        <p:spPr>
          <a:xfrm>
            <a:off x="2330070" y="1114474"/>
            <a:ext cx="7531860" cy="5210299"/>
          </a:xfrm>
          <a:prstGeom prst="rect">
            <a:avLst/>
          </a:prstGeom>
        </p:spPr>
      </p:pic>
      <p:sp>
        <p:nvSpPr>
          <p:cNvPr id="6" name="Action Button: Home 5">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16271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p Arrow 8"/>
          <p:cNvSpPr/>
          <p:nvPr/>
        </p:nvSpPr>
        <p:spPr>
          <a:xfrm>
            <a:off x="3352800" y="2362200"/>
            <a:ext cx="457200" cy="3609975"/>
          </a:xfrm>
          <a:prstGeom prst="up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p:cNvSpPr/>
          <p:nvPr/>
        </p:nvSpPr>
        <p:spPr>
          <a:xfrm>
            <a:off x="2912806" y="5791200"/>
            <a:ext cx="5011994" cy="6858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dirty="0"/>
              <a:t>More Drought Stress</a:t>
            </a:r>
          </a:p>
        </p:txBody>
      </p:sp>
      <p:sp>
        <p:nvSpPr>
          <p:cNvPr id="13" name="TextBox 12"/>
          <p:cNvSpPr txBox="1"/>
          <p:nvPr/>
        </p:nvSpPr>
        <p:spPr>
          <a:xfrm>
            <a:off x="2514600" y="5105400"/>
            <a:ext cx="21336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Water loss from soils (evaporation)</a:t>
            </a:r>
          </a:p>
        </p:txBody>
      </p:sp>
      <p:sp>
        <p:nvSpPr>
          <p:cNvPr id="15" name="Up Arrow 14"/>
          <p:cNvSpPr/>
          <p:nvPr/>
        </p:nvSpPr>
        <p:spPr>
          <a:xfrm>
            <a:off x="4267200" y="2362199"/>
            <a:ext cx="457200" cy="1600200"/>
          </a:xfrm>
          <a:prstGeom prst="up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tent Placeholder 9"/>
          <p:cNvSpPr>
            <a:spLocks noGrp="1"/>
          </p:cNvSpPr>
          <p:nvPr>
            <p:ph idx="1"/>
          </p:nvPr>
        </p:nvSpPr>
        <p:spPr>
          <a:xfrm>
            <a:off x="1981200" y="1143001"/>
            <a:ext cx="8229600" cy="1524000"/>
          </a:xfrm>
        </p:spPr>
        <p:txBody>
          <a:bodyPr/>
          <a:lstStyle/>
          <a:p>
            <a:pPr marL="0" indent="0">
              <a:buNone/>
            </a:pPr>
            <a:r>
              <a:rPr lang="en-US" dirty="0"/>
              <a:t>Greater uncertainty about future precipitation, but great risk of summer moisture stress</a:t>
            </a:r>
          </a:p>
        </p:txBody>
      </p:sp>
      <p:sp>
        <p:nvSpPr>
          <p:cNvPr id="8" name="TextBox 7"/>
          <p:cNvSpPr txBox="1"/>
          <p:nvPr/>
        </p:nvSpPr>
        <p:spPr>
          <a:xfrm>
            <a:off x="3581400" y="2590800"/>
            <a:ext cx="21336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Water loss from trees (transpiration)</a:t>
            </a:r>
          </a:p>
        </p:txBody>
      </p:sp>
      <p:pic>
        <p:nvPicPr>
          <p:cNvPr id="4102" name="Picture 6" descr="http://gallery.yopriceville.com/var/albums/Free-Clipart-Pictures/Trees-PNG-Clipart/Green_Painted_Tree_Clipart.png?m=13758683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9147" y="3057525"/>
            <a:ext cx="2626453" cy="2914650"/>
          </a:xfrm>
          <a:prstGeom prst="rect">
            <a:avLst/>
          </a:prstGeom>
          <a:noFill/>
          <a:extLst>
            <a:ext uri="{909E8E84-426E-40DD-AFC4-6F175D3DCCD1}">
              <a14:hiddenFill xmlns:a14="http://schemas.microsoft.com/office/drawing/2010/main">
                <a:solidFill>
                  <a:srgbClr val="FFFFFF"/>
                </a:solidFill>
              </a14:hiddenFill>
            </a:ext>
          </a:extLst>
        </p:spPr>
      </p:pic>
      <p:sp>
        <p:nvSpPr>
          <p:cNvPr id="11" name="Up Arrow 10"/>
          <p:cNvSpPr/>
          <p:nvPr/>
        </p:nvSpPr>
        <p:spPr>
          <a:xfrm rot="10800000">
            <a:off x="8001001" y="5808970"/>
            <a:ext cx="457200" cy="637520"/>
          </a:xfrm>
          <a:prstGeom prst="upArrow">
            <a:avLst/>
          </a:prstGeom>
          <a:solidFill>
            <a:srgbClr val="5EA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12" name="TextBox 11"/>
          <p:cNvSpPr txBox="1"/>
          <p:nvPr/>
        </p:nvSpPr>
        <p:spPr>
          <a:xfrm>
            <a:off x="8229600" y="5829300"/>
            <a:ext cx="1295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Groundwater recharge</a:t>
            </a:r>
          </a:p>
        </p:txBody>
      </p:sp>
      <p:sp>
        <p:nvSpPr>
          <p:cNvPr id="14" name="Up Arrow 13"/>
          <p:cNvSpPr/>
          <p:nvPr/>
        </p:nvSpPr>
        <p:spPr>
          <a:xfrm rot="5400000">
            <a:off x="6781800" y="4876800"/>
            <a:ext cx="457200" cy="1828800"/>
          </a:xfrm>
          <a:prstGeom prst="upArrow">
            <a:avLst/>
          </a:prstGeom>
          <a:solidFill>
            <a:srgbClr val="5EA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16" name="TextBox 15"/>
          <p:cNvSpPr txBox="1"/>
          <p:nvPr/>
        </p:nvSpPr>
        <p:spPr>
          <a:xfrm>
            <a:off x="6324600" y="5410201"/>
            <a:ext cx="196658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Runoff</a:t>
            </a:r>
          </a:p>
        </p:txBody>
      </p:sp>
      <p:sp>
        <p:nvSpPr>
          <p:cNvPr id="17" name="Up Arrow 16"/>
          <p:cNvSpPr/>
          <p:nvPr/>
        </p:nvSpPr>
        <p:spPr>
          <a:xfrm rot="10800000">
            <a:off x="6622092" y="2362200"/>
            <a:ext cx="457200" cy="2133601"/>
          </a:xfrm>
          <a:prstGeom prst="upArrow">
            <a:avLst/>
          </a:prstGeom>
          <a:pattFill prst="wdDnDiag">
            <a:fgClr>
              <a:srgbClr val="368DF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18" name="TextBox 17"/>
          <p:cNvSpPr txBox="1"/>
          <p:nvPr/>
        </p:nvSpPr>
        <p:spPr>
          <a:xfrm>
            <a:off x="6948814" y="2590801"/>
            <a:ext cx="196658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Precipitation</a:t>
            </a:r>
          </a:p>
        </p:txBody>
      </p:sp>
      <p:sp>
        <p:nvSpPr>
          <p:cNvPr id="20" name="Up Arrow 19"/>
          <p:cNvSpPr/>
          <p:nvPr/>
        </p:nvSpPr>
        <p:spPr>
          <a:xfrm rot="10800000">
            <a:off x="8134058" y="2381248"/>
            <a:ext cx="457200" cy="2955728"/>
          </a:xfrm>
          <a:prstGeom prst="upArrow">
            <a:avLst/>
          </a:prstGeom>
          <a:solidFill>
            <a:srgbClr val="368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22" name="TextBox 21"/>
          <p:cNvSpPr txBox="1"/>
          <p:nvPr/>
        </p:nvSpPr>
        <p:spPr>
          <a:xfrm>
            <a:off x="8570937" y="2597789"/>
            <a:ext cx="196658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Intense precipitation</a:t>
            </a:r>
          </a:p>
        </p:txBody>
      </p:sp>
    </p:spTree>
    <p:extLst>
      <p:ext uri="{BB962C8B-B14F-4D97-AF65-F5344CB8AC3E}">
        <p14:creationId xmlns:p14="http://schemas.microsoft.com/office/powerpoint/2010/main" val="14181195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Streamflow Changes</a:t>
            </a:r>
          </a:p>
        </p:txBody>
      </p:sp>
      <p:sp>
        <p:nvSpPr>
          <p:cNvPr id="5" name="Content Placeholder 4"/>
          <p:cNvSpPr>
            <a:spLocks noGrp="1"/>
          </p:cNvSpPr>
          <p:nvPr>
            <p:ph idx="1"/>
          </p:nvPr>
        </p:nvSpPr>
        <p:spPr>
          <a:xfrm>
            <a:off x="1639740" y="1348098"/>
            <a:ext cx="4267200" cy="5181600"/>
          </a:xfrm>
        </p:spPr>
        <p:txBody>
          <a:bodyPr>
            <a:normAutofit/>
          </a:bodyPr>
          <a:lstStyle/>
          <a:p>
            <a:r>
              <a:rPr lang="en-US" sz="2800" dirty="0"/>
              <a:t>High-flow days become much more common in winter and spring</a:t>
            </a:r>
          </a:p>
          <a:p>
            <a:endParaRPr lang="en-US" sz="2800" dirty="0"/>
          </a:p>
          <a:p>
            <a:r>
              <a:rPr lang="en-US" sz="2800" dirty="0"/>
              <a:t>Low-flow days become much more common in summer and fall</a:t>
            </a:r>
          </a:p>
          <a:p>
            <a:endParaRPr lang="en-US" sz="2800" dirty="0"/>
          </a:p>
          <a:p>
            <a:pPr marL="0" indent="0">
              <a:buNone/>
            </a:pPr>
            <a:endParaRPr lang="en-US" sz="2800" dirty="0"/>
          </a:p>
          <a:p>
            <a:endParaRPr lang="en-US" sz="2800" dirty="0"/>
          </a:p>
        </p:txBody>
      </p:sp>
      <p:sp>
        <p:nvSpPr>
          <p:cNvPr id="3" name="Rectangle 2"/>
          <p:cNvSpPr/>
          <p:nvPr/>
        </p:nvSpPr>
        <p:spPr>
          <a:xfrm>
            <a:off x="6095999" y="6460601"/>
            <a:ext cx="6045245" cy="369332"/>
          </a:xfrm>
          <a:prstGeom prst="rect">
            <a:avLst/>
          </a:prstGeom>
        </p:spPr>
        <p:txBody>
          <a:bodyPr wrap="none">
            <a:spAutoFit/>
          </a:bodyPr>
          <a:lstStyle/>
          <a:p>
            <a:r>
              <a:rPr lang="en-US" i="1" dirty="0"/>
              <a:t> </a:t>
            </a:r>
            <a:r>
              <a:rPr lang="en-US" dirty="0" err="1"/>
              <a:t>Cherkauer</a:t>
            </a:r>
            <a:r>
              <a:rPr lang="en-US" dirty="0"/>
              <a:t> and Sinha 2010, also Christiansen et al. 2014</a:t>
            </a:r>
          </a:p>
        </p:txBody>
      </p:sp>
      <p:grpSp>
        <p:nvGrpSpPr>
          <p:cNvPr id="4" name="Group 3"/>
          <p:cNvGrpSpPr/>
          <p:nvPr/>
        </p:nvGrpSpPr>
        <p:grpSpPr>
          <a:xfrm>
            <a:off x="6400800" y="1280031"/>
            <a:ext cx="3670952" cy="5181601"/>
            <a:chOff x="3485824" y="989568"/>
            <a:chExt cx="3747152" cy="5487432"/>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247"/>
            <a:stretch/>
          </p:blipFill>
          <p:spPr bwMode="auto">
            <a:xfrm>
              <a:off x="3485824" y="990600"/>
              <a:ext cx="215297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122"/>
            <a:stretch/>
          </p:blipFill>
          <p:spPr bwMode="auto">
            <a:xfrm>
              <a:off x="5638800" y="989568"/>
              <a:ext cx="159417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ounded Rectangle 5"/>
          <p:cNvSpPr/>
          <p:nvPr/>
        </p:nvSpPr>
        <p:spPr>
          <a:xfrm>
            <a:off x="7486138" y="1143000"/>
            <a:ext cx="2047712" cy="2687370"/>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8382000" y="6096001"/>
            <a:ext cx="381000" cy="28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Action Button: Home 9">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74673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Wildfire Risk</a:t>
            </a:r>
          </a:p>
        </p:txBody>
      </p:sp>
      <p:sp>
        <p:nvSpPr>
          <p:cNvPr id="7" name="TextBox 6"/>
          <p:cNvSpPr txBox="1"/>
          <p:nvPr/>
        </p:nvSpPr>
        <p:spPr>
          <a:xfrm>
            <a:off x="1524000" y="6477001"/>
            <a:ext cx="9144000"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charset="0"/>
                <a:ea typeface="ＭＳ Ｐゴシック" pitchFamily="34" charset="-128"/>
                <a:cs typeface="+mn-cs"/>
              </a:rPr>
              <a:t>Guyette</a:t>
            </a: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et al. 2014, Tang et al. 2014, Miranda et al. 2012, Moritz et al. 2012, Nowacki et al. 2014, Kerr et al. 2017</a:t>
            </a:r>
          </a:p>
        </p:txBody>
      </p:sp>
      <p:sp>
        <p:nvSpPr>
          <p:cNvPr id="18" name="Content Placeholder 3"/>
          <p:cNvSpPr>
            <a:spLocks noGrp="1"/>
          </p:cNvSpPr>
          <p:nvPr>
            <p:ph sz="half" idx="1"/>
          </p:nvPr>
        </p:nvSpPr>
        <p:spPr>
          <a:xfrm>
            <a:off x="1752600" y="1219200"/>
            <a:ext cx="4267200" cy="5191900"/>
          </a:xfrm>
        </p:spPr>
        <p:txBody>
          <a:bodyPr/>
          <a:lstStyle/>
          <a:p>
            <a:pPr marL="0" indent="0">
              <a:buNone/>
            </a:pPr>
            <a:r>
              <a:rPr lang="en-US" sz="2800" b="1" dirty="0"/>
              <a:t>Fire may increase, because:</a:t>
            </a:r>
          </a:p>
          <a:p>
            <a:r>
              <a:rPr lang="en-US" dirty="0"/>
              <a:t>Warmer/drier summers</a:t>
            </a:r>
          </a:p>
          <a:p>
            <a:r>
              <a:rPr lang="en-US" dirty="0"/>
              <a:t>Increased mortality from stress, pests, events</a:t>
            </a:r>
          </a:p>
          <a:p>
            <a:r>
              <a:rPr lang="en-US" dirty="0"/>
              <a:t>More frequent weather conditions that promote large fires</a:t>
            </a:r>
          </a:p>
        </p:txBody>
      </p:sp>
      <p:pic>
        <p:nvPicPr>
          <p:cNvPr id="6146" name="Picture 2" descr="C:\Users\sdhandler\Documents\NIACS\Northwoods\MI\EVAS\MI figures tables photos\Photos\KBB - Winston Road R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57401" y="4279900"/>
            <a:ext cx="365729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r="56303" b="51343"/>
          <a:stretch/>
        </p:blipFill>
        <p:spPr>
          <a:xfrm>
            <a:off x="6172201" y="1828800"/>
            <a:ext cx="4300703" cy="3460750"/>
          </a:xfrm>
          <a:prstGeom prst="rect">
            <a:avLst/>
          </a:prstGeom>
        </p:spPr>
      </p:pic>
      <p:sp>
        <p:nvSpPr>
          <p:cNvPr id="4" name="TextBox 3"/>
          <p:cNvSpPr txBox="1"/>
          <p:nvPr/>
        </p:nvSpPr>
        <p:spPr>
          <a:xfrm>
            <a:off x="6720798" y="5314950"/>
            <a:ext cx="35596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FWI = Fire Weather Index values</a:t>
            </a:r>
          </a:p>
        </p:txBody>
      </p:sp>
    </p:spTree>
    <p:extLst>
      <p:ext uri="{BB962C8B-B14F-4D97-AF65-F5344CB8AC3E}">
        <p14:creationId xmlns:p14="http://schemas.microsoft.com/office/powerpoint/2010/main" val="824916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Wildfire Risk</a:t>
            </a:r>
          </a:p>
        </p:txBody>
      </p:sp>
      <p:sp>
        <p:nvSpPr>
          <p:cNvPr id="7" name="TextBox 6"/>
          <p:cNvSpPr txBox="1"/>
          <p:nvPr/>
        </p:nvSpPr>
        <p:spPr>
          <a:xfrm>
            <a:off x="1524000" y="6477001"/>
            <a:ext cx="9144000" cy="58477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Source: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pitchFamily="34" charset="-128"/>
                <a:cs typeface="+mn-cs"/>
              </a:rPr>
              <a:t>Guyette</a:t>
            </a:r>
            <a:r>
              <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et al. 2014, Tang et al. 2014, Miranda et al. 2012, Moritz et al. 2012, Nowacki et al. 2014</a:t>
            </a:r>
          </a:p>
        </p:txBody>
      </p:sp>
      <p:sp>
        <p:nvSpPr>
          <p:cNvPr id="18" name="Content Placeholder 3"/>
          <p:cNvSpPr>
            <a:spLocks noGrp="1"/>
          </p:cNvSpPr>
          <p:nvPr>
            <p:ph sz="half" idx="1"/>
          </p:nvPr>
        </p:nvSpPr>
        <p:spPr>
          <a:xfrm>
            <a:off x="1752600" y="1219200"/>
            <a:ext cx="4267200" cy="5191900"/>
          </a:xfrm>
        </p:spPr>
        <p:txBody>
          <a:bodyPr/>
          <a:lstStyle/>
          <a:p>
            <a:pPr marL="0" indent="0">
              <a:buNone/>
            </a:pPr>
            <a:r>
              <a:rPr lang="en-US" sz="2800" b="1" dirty="0"/>
              <a:t>Fire may increase, because:</a:t>
            </a:r>
          </a:p>
          <a:p>
            <a:r>
              <a:rPr lang="en-US" dirty="0"/>
              <a:t>Warmer/drier summers</a:t>
            </a:r>
          </a:p>
          <a:p>
            <a:r>
              <a:rPr lang="en-US" dirty="0"/>
              <a:t>Increased mortality from stress, pests, events</a:t>
            </a:r>
          </a:p>
          <a:p>
            <a:r>
              <a:rPr lang="en-US" dirty="0"/>
              <a:t>More frequent weather conditions that promote large fires</a:t>
            </a:r>
          </a:p>
        </p:txBody>
      </p:sp>
      <p:sp>
        <p:nvSpPr>
          <p:cNvPr id="20" name="Content Placeholder 4"/>
          <p:cNvSpPr txBox="1">
            <a:spLocks/>
          </p:cNvSpPr>
          <p:nvPr/>
        </p:nvSpPr>
        <p:spPr>
          <a:xfrm>
            <a:off x="6172200" y="1219200"/>
            <a:ext cx="4346331" cy="5191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F2B20"/>
                </a:solidFill>
                <a:effectLst/>
                <a:uLnTx/>
                <a:uFillTx/>
                <a:latin typeface="Calibri" panose="020F0502020204030204"/>
                <a:ea typeface="+mn-ea"/>
                <a:cs typeface="+mn-cs"/>
              </a:rPr>
              <a:t>…or maybe not, because: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Fire suppression will continue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Spring/early summer moisture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Current regeneration of more mesic species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Spatial patterns of land use and fragmentation</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F2B20"/>
              </a:solidFill>
              <a:effectLst/>
              <a:uLnTx/>
              <a:uFillTx/>
              <a:latin typeface="Calibri" panose="020F0502020204030204"/>
              <a:ea typeface="+mn-ea"/>
              <a:cs typeface="+mn-cs"/>
            </a:endParaRPr>
          </a:p>
        </p:txBody>
      </p:sp>
      <p:pic>
        <p:nvPicPr>
          <p:cNvPr id="6146" name="Picture 2" descr="C:\Users\sdhandler\Documents\NIACS\Northwoods\MI\EVAS\MI figures tables photos\Photos\KBB - Winston Road R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57401" y="4279900"/>
            <a:ext cx="365729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dhandler\Documents\NIACS\Northwoods\MI\EVAS\MI figures tables photos\Photos\Hoving - fire and management shot IMG_241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77294" y="4279900"/>
            <a:ext cx="3657306" cy="2171700"/>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5"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966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F843-DDD4-466C-B204-7A893B143722}"/>
              </a:ext>
            </a:extLst>
          </p:cNvPr>
          <p:cNvSpPr>
            <a:spLocks noGrp="1"/>
          </p:cNvSpPr>
          <p:nvPr>
            <p:ph type="title"/>
          </p:nvPr>
        </p:nvSpPr>
        <p:spPr/>
        <p:txBody>
          <a:bodyPr/>
          <a:lstStyle/>
          <a:p>
            <a:r>
              <a:rPr lang="en-US" dirty="0"/>
              <a:t>Prescribed Fire Application</a:t>
            </a:r>
          </a:p>
        </p:txBody>
      </p:sp>
      <p:sp>
        <p:nvSpPr>
          <p:cNvPr id="3" name="Content Placeholder 2">
            <a:extLst>
              <a:ext uri="{FF2B5EF4-FFF2-40B4-BE49-F238E27FC236}">
                <a16:creationId xmlns:a16="http://schemas.microsoft.com/office/drawing/2014/main" id="{053C534F-FA23-4D5E-BFC7-5BE0D69B20EE}"/>
              </a:ext>
            </a:extLst>
          </p:cNvPr>
          <p:cNvSpPr>
            <a:spLocks noGrp="1"/>
          </p:cNvSpPr>
          <p:nvPr>
            <p:ph idx="1"/>
          </p:nvPr>
        </p:nvSpPr>
        <p:spPr>
          <a:xfrm>
            <a:off x="609600" y="1447800"/>
            <a:ext cx="7010400" cy="5029200"/>
          </a:xfrm>
        </p:spPr>
        <p:txBody>
          <a:bodyPr/>
          <a:lstStyle/>
          <a:p>
            <a:pPr marL="0" indent="0">
              <a:buNone/>
            </a:pPr>
            <a:r>
              <a:rPr lang="en-US" b="1" dirty="0"/>
              <a:t>Will it be easier or harder to use this tool?</a:t>
            </a:r>
          </a:p>
          <a:p>
            <a:r>
              <a:rPr lang="en-US" dirty="0"/>
              <a:t>Warmer, drier conditions may support prescribed fire and lengthen the window of opportunity for burning. </a:t>
            </a:r>
          </a:p>
          <a:p>
            <a:r>
              <a:rPr lang="en-US" dirty="0"/>
              <a:t>Conversely, widespread tree mortality, wetter conditions, and on-going </a:t>
            </a:r>
            <a:r>
              <a:rPr lang="en-US" dirty="0" err="1"/>
              <a:t>mesophication</a:t>
            </a:r>
            <a:r>
              <a:rPr lang="en-US" dirty="0"/>
              <a:t> could limit local prescribed fire implementation. </a:t>
            </a:r>
          </a:p>
          <a:p>
            <a:r>
              <a:rPr lang="en-US" dirty="0"/>
              <a:t>Prescribed fire depends on advanced planning and staff availability, so erratic conditions will be a serious challenge.</a:t>
            </a:r>
          </a:p>
        </p:txBody>
      </p:sp>
      <p:pic>
        <p:nvPicPr>
          <p:cNvPr id="4" name="Picture 6" descr="PRESCRIBED BURN">
            <a:extLst>
              <a:ext uri="{FF2B5EF4-FFF2-40B4-BE49-F238E27FC236}">
                <a16:creationId xmlns:a16="http://schemas.microsoft.com/office/drawing/2014/main" id="{C028F7FC-796D-4ED2-AA32-BCD0C24F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94" y="1600200"/>
            <a:ext cx="3682706" cy="2758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dhandler\Documents\NIACS\Northwoods\MI\EVAS\MI figures tables photos\Photos\Hoving - fire and management shot IMG_2415.JPG">
            <a:extLst>
              <a:ext uri="{FF2B5EF4-FFF2-40B4-BE49-F238E27FC236}">
                <a16:creationId xmlns:a16="http://schemas.microsoft.com/office/drawing/2014/main" id="{6B9BD9B5-9B07-4066-ADF7-02436C68265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75894" y="4539746"/>
            <a:ext cx="3682706" cy="218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31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Wind Events</a:t>
            </a:r>
          </a:p>
        </p:txBody>
      </p:sp>
      <p:sp>
        <p:nvSpPr>
          <p:cNvPr id="7" name="TextBox 6"/>
          <p:cNvSpPr txBox="1"/>
          <p:nvPr/>
        </p:nvSpPr>
        <p:spPr>
          <a:xfrm>
            <a:off x="1524000" y="6477000"/>
            <a:ext cx="9144000" cy="400110"/>
          </a:xfrm>
          <a:prstGeom prst="rect">
            <a:avLst/>
          </a:prstGeom>
          <a:noFill/>
        </p:spPr>
        <p:txBody>
          <a:bodyPr wrap="square" rtlCol="0">
            <a:spAutoFit/>
          </a:bodyPr>
          <a:lstStyle/>
          <a:p>
            <a:pPr algn="r"/>
            <a:endParaRPr lang="en-US" sz="2000" dirty="0">
              <a:solidFill>
                <a:srgbClr val="FFFFFF"/>
              </a:solidFill>
            </a:endParaRPr>
          </a:p>
        </p:txBody>
      </p:sp>
      <p:sp>
        <p:nvSpPr>
          <p:cNvPr id="8" name="TextBox 7"/>
          <p:cNvSpPr txBox="1"/>
          <p:nvPr/>
        </p:nvSpPr>
        <p:spPr>
          <a:xfrm>
            <a:off x="2819400" y="6476214"/>
            <a:ext cx="9144000" cy="338554"/>
          </a:xfrm>
          <a:prstGeom prst="rect">
            <a:avLst/>
          </a:prstGeom>
          <a:noFill/>
        </p:spPr>
        <p:txBody>
          <a:bodyPr wrap="square" rtlCol="0">
            <a:spAutoFit/>
          </a:bodyPr>
          <a:lstStyle/>
          <a:p>
            <a:pPr algn="r"/>
            <a:r>
              <a:rPr lang="en-US" sz="1600" dirty="0"/>
              <a:t>Gastineau and </a:t>
            </a:r>
            <a:r>
              <a:rPr lang="en-US" sz="1600" dirty="0" err="1"/>
              <a:t>Soden</a:t>
            </a:r>
            <a:r>
              <a:rPr lang="en-US" sz="1600" dirty="0"/>
              <a:t> 2009, Kumar et al. 2015, </a:t>
            </a:r>
            <a:r>
              <a:rPr lang="en-US" sz="1600" dirty="0" err="1"/>
              <a:t>Karnauskas</a:t>
            </a:r>
            <a:r>
              <a:rPr lang="en-US" sz="1600" dirty="0"/>
              <a:t> et al. 2018 </a:t>
            </a:r>
          </a:p>
        </p:txBody>
      </p:sp>
      <p:sp>
        <p:nvSpPr>
          <p:cNvPr id="9" name="Content Placeholder 3"/>
          <p:cNvSpPr txBox="1">
            <a:spLocks/>
          </p:cNvSpPr>
          <p:nvPr/>
        </p:nvSpPr>
        <p:spPr>
          <a:xfrm>
            <a:off x="675861" y="1828800"/>
            <a:ext cx="5724939" cy="4582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800" dirty="0"/>
              <a:t>Extreme events are rare and hard to model. </a:t>
            </a:r>
          </a:p>
          <a:p>
            <a:pPr>
              <a:spcAft>
                <a:spcPts val="600"/>
              </a:spcAft>
            </a:pPr>
            <a:r>
              <a:rPr lang="en-US" sz="2800" dirty="0"/>
              <a:t>Uncertainty is very high</a:t>
            </a:r>
          </a:p>
          <a:p>
            <a:pPr>
              <a:spcAft>
                <a:spcPts val="600"/>
              </a:spcAft>
            </a:pPr>
            <a:r>
              <a:rPr lang="en-US" sz="2800" dirty="0"/>
              <a:t>High wind events may increase in northern latitudes (above 40-50⁰)</a:t>
            </a:r>
          </a:p>
          <a:p>
            <a:pPr>
              <a:spcAft>
                <a:spcPts val="600"/>
              </a:spcAft>
            </a:pPr>
            <a:r>
              <a:rPr lang="en-US" sz="2800" dirty="0"/>
              <a:t>Average wind speeds may decrease slightly across the central US</a:t>
            </a:r>
          </a:p>
          <a:p>
            <a:pPr>
              <a:spcAft>
                <a:spcPts val="600"/>
              </a:spcAft>
            </a:pPr>
            <a:r>
              <a:rPr lang="en-US" sz="2800" dirty="0"/>
              <a:t>Regeneration may not follow the usual pattern</a:t>
            </a:r>
          </a:p>
        </p:txBody>
      </p:sp>
      <p:pic>
        <p:nvPicPr>
          <p:cNvPr id="1028" name="Picture 4" descr="Image result for wisconsin 2019 dere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847" y="1496701"/>
            <a:ext cx="3696188" cy="27721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washingtonpost.com/resizer/vYGYL17DdikdZSSE9ld-2eY2WhE=/1484x0/arc-anglerfish-washpost-prod-washpost.s3.amazonaws.com/public/VDSBFZY2XRDVJOHF7RPPEHWU24.jf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3725132"/>
            <a:ext cx="3490705" cy="264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35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sz="4000" dirty="0">
                <a:solidFill>
                  <a:srgbClr val="0B5EA2"/>
                </a:solidFill>
                <a:latin typeface="+mn-lt"/>
              </a:rPr>
              <a:t>Forest Adaptation Resources </a:t>
            </a:r>
          </a:p>
        </p:txBody>
      </p:sp>
      <p:sp>
        <p:nvSpPr>
          <p:cNvPr id="2" name="Rectangle 1"/>
          <p:cNvSpPr/>
          <p:nvPr/>
        </p:nvSpPr>
        <p:spPr>
          <a:xfrm>
            <a:off x="4191001" y="6488668"/>
            <a:ext cx="6861943" cy="369332"/>
          </a:xfrm>
          <a:prstGeom prst="rect">
            <a:avLst/>
          </a:prstGeom>
        </p:spPr>
        <p:txBody>
          <a:bodyPr wrap="none">
            <a:spAutoFit/>
          </a:bodyPr>
          <a:lstStyle/>
          <a:p>
            <a:r>
              <a:rPr lang="en-US" dirty="0">
                <a:solidFill>
                  <a:srgbClr val="FFFFFF"/>
                </a:solidFill>
                <a:cs typeface="Arial" charset="0"/>
              </a:rPr>
              <a:t>www.nrs.fs.fed.us/pubs/40543 and www.AdaptationWorkbook.org</a:t>
            </a:r>
            <a:endParaRPr lang="en-US" dirty="0">
              <a:solidFill>
                <a:srgbClr val="FFFFFF"/>
              </a:solidFill>
            </a:endParaRPr>
          </a:p>
        </p:txBody>
      </p:sp>
      <p:sp>
        <p:nvSpPr>
          <p:cNvPr id="6" name="Content Placeholder 2"/>
          <p:cNvSpPr>
            <a:spLocks noGrp="1"/>
          </p:cNvSpPr>
          <p:nvPr>
            <p:ph idx="1"/>
          </p:nvPr>
        </p:nvSpPr>
        <p:spPr>
          <a:xfrm>
            <a:off x="533400" y="1317367"/>
            <a:ext cx="6535757" cy="4985266"/>
          </a:xfrm>
        </p:spPr>
        <p:txBody>
          <a:bodyPr>
            <a:normAutofit/>
          </a:bodyPr>
          <a:lstStyle/>
          <a:p>
            <a:pPr marL="0" indent="0">
              <a:spcBef>
                <a:spcPts val="600"/>
              </a:spcBef>
              <a:spcAft>
                <a:spcPts val="1200"/>
              </a:spcAft>
              <a:buNone/>
            </a:pPr>
            <a:r>
              <a:rPr lang="en-US" sz="2600" b="1" i="1" dirty="0">
                <a:solidFill>
                  <a:srgbClr val="0070C0"/>
                </a:solidFill>
              </a:rPr>
              <a:t>A flexible workbook and menu to address diverse needs</a:t>
            </a:r>
          </a:p>
          <a:p>
            <a:pPr marL="344488" indent="-344488" fontAlgn="base">
              <a:spcBef>
                <a:spcPct val="0"/>
              </a:spcBef>
              <a:spcAft>
                <a:spcPts val="1200"/>
              </a:spcAft>
              <a:buSzPts val="2400"/>
              <a:defRPr/>
            </a:pPr>
            <a:r>
              <a:rPr lang="en-US" sz="2600" dirty="0">
                <a:solidFill>
                  <a:srgbClr val="000000"/>
                </a:solidFill>
                <a:cs typeface="Calibri" pitchFamily="34" charset="0"/>
              </a:rPr>
              <a:t>Designed for a variety of land owners with </a:t>
            </a:r>
            <a:r>
              <a:rPr lang="en-US" sz="2600" dirty="0">
                <a:cs typeface="Calibri" pitchFamily="34" charset="0"/>
              </a:rPr>
              <a:t>diverse goals</a:t>
            </a:r>
          </a:p>
          <a:p>
            <a:pPr marL="344488" indent="-344488" fontAlgn="base">
              <a:spcBef>
                <a:spcPct val="0"/>
              </a:spcBef>
              <a:spcAft>
                <a:spcPts val="1200"/>
              </a:spcAft>
              <a:buSzPts val="2400"/>
              <a:defRPr/>
            </a:pPr>
            <a:r>
              <a:rPr lang="en-US" sz="2600" dirty="0">
                <a:cs typeface="Calibri" pitchFamily="34" charset="0"/>
              </a:rPr>
              <a:t>Does not make recommendations</a:t>
            </a:r>
          </a:p>
          <a:p>
            <a:pPr marL="344488" indent="-344488" fontAlgn="base">
              <a:spcBef>
                <a:spcPct val="0"/>
              </a:spcBef>
              <a:spcAft>
                <a:spcPts val="1200"/>
              </a:spcAft>
              <a:buSzPts val="2400"/>
              <a:defRPr/>
            </a:pPr>
            <a:r>
              <a:rPr lang="en-US" sz="2600" dirty="0">
                <a:cs typeface="Calibri" pitchFamily="34" charset="0"/>
              </a:rPr>
              <a:t>Menu of adaptation strategies and approaches for forest management</a:t>
            </a:r>
          </a:p>
          <a:p>
            <a:pPr marL="344488" indent="-344488" fontAlgn="base">
              <a:spcBef>
                <a:spcPct val="0"/>
              </a:spcBef>
              <a:spcAft>
                <a:spcPts val="1200"/>
              </a:spcAft>
              <a:buSzPts val="2400"/>
              <a:defRPr/>
            </a:pPr>
            <a:r>
              <a:rPr lang="en-US" sz="2600" dirty="0">
                <a:cs typeface="Calibri" pitchFamily="34" charset="0"/>
              </a:rPr>
              <a:t>Online version! </a:t>
            </a:r>
          </a:p>
          <a:p>
            <a:pPr marL="0" indent="0">
              <a:buNone/>
            </a:pPr>
            <a:endParaRPr lang="en-US" dirty="0"/>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582" y="4287596"/>
            <a:ext cx="3917635" cy="208022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9600" y="1405235"/>
            <a:ext cx="2133600" cy="2761516"/>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6062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Species</a:t>
            </a:r>
          </a:p>
        </p:txBody>
      </p:sp>
      <p:sp>
        <p:nvSpPr>
          <p:cNvPr id="5" name="Content Placeholder 4"/>
          <p:cNvSpPr>
            <a:spLocks noGrp="1"/>
          </p:cNvSpPr>
          <p:nvPr>
            <p:ph idx="1"/>
          </p:nvPr>
        </p:nvSpPr>
        <p:spPr>
          <a:xfrm>
            <a:off x="746312" y="1676400"/>
            <a:ext cx="6477000" cy="5181600"/>
          </a:xfrm>
        </p:spPr>
        <p:txBody>
          <a:bodyPr/>
          <a:lstStyle/>
          <a:p>
            <a:pPr>
              <a:spcBef>
                <a:spcPts val="1600"/>
              </a:spcBef>
              <a:buFont typeface="Arial" panose="020B0604020202020204" pitchFamily="34" charset="0"/>
              <a:buChar char="•"/>
            </a:pPr>
            <a:r>
              <a:rPr lang="en-US" sz="2800" dirty="0"/>
              <a:t>Stress and disturbance creates more opportunity.</a:t>
            </a:r>
          </a:p>
          <a:p>
            <a:pPr>
              <a:spcBef>
                <a:spcPts val="1600"/>
              </a:spcBef>
              <a:buFont typeface="Arial" panose="020B0604020202020204" pitchFamily="34" charset="0"/>
              <a:buChar char="•"/>
            </a:pPr>
            <a:r>
              <a:rPr lang="en-US" sz="2800" dirty="0"/>
              <a:t>Invasive species may be better able to take advantage of new conditions (expanded ranges, elevated CO</a:t>
            </a:r>
            <a:r>
              <a:rPr lang="en-US" sz="2800" baseline="-25000" dirty="0"/>
              <a:t>2</a:t>
            </a:r>
            <a:r>
              <a:rPr lang="en-US" sz="2800" dirty="0"/>
              <a:t>, etc.)</a:t>
            </a:r>
          </a:p>
          <a:p>
            <a:pPr marL="0" indent="0">
              <a:buNone/>
            </a:pPr>
            <a:endParaRPr lang="en-US" dirty="0"/>
          </a:p>
        </p:txBody>
      </p:sp>
      <p:pic>
        <p:nvPicPr>
          <p:cNvPr id="4" name="Picture 3"/>
          <p:cNvPicPr>
            <a:picLocks noChangeAspect="1"/>
          </p:cNvPicPr>
          <p:nvPr/>
        </p:nvPicPr>
        <p:blipFill>
          <a:blip r:embed="rId2"/>
          <a:stretch>
            <a:fillRect/>
          </a:stretch>
        </p:blipFill>
        <p:spPr>
          <a:xfrm>
            <a:off x="7971865" y="4040737"/>
            <a:ext cx="3657599" cy="2447408"/>
          </a:xfrm>
          <a:prstGeom prst="rect">
            <a:avLst/>
          </a:prstGeom>
        </p:spPr>
      </p:pic>
      <p:pic>
        <p:nvPicPr>
          <p:cNvPr id="8" name="Picture 4" descr="garlic mustard plant in bloom">
            <a:extLst>
              <a:ext uri="{FF2B5EF4-FFF2-40B4-BE49-F238E27FC236}">
                <a16:creationId xmlns:a16="http://schemas.microsoft.com/office/drawing/2014/main" id="{49DC1AA7-58C0-4A29-853F-285BD54DD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212" y="1490279"/>
            <a:ext cx="3657599" cy="242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0675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02" t="27985" r="3787" b="3161"/>
          <a:stretch/>
        </p:blipFill>
        <p:spPr bwMode="auto">
          <a:xfrm>
            <a:off x="5771503" y="1481330"/>
            <a:ext cx="3276600" cy="16002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Pests and Diseases</a:t>
            </a:r>
          </a:p>
        </p:txBody>
      </p:sp>
      <p:sp>
        <p:nvSpPr>
          <p:cNvPr id="5" name="Content Placeholder 4"/>
          <p:cNvSpPr>
            <a:spLocks noGrp="1"/>
          </p:cNvSpPr>
          <p:nvPr>
            <p:ph idx="1"/>
          </p:nvPr>
        </p:nvSpPr>
        <p:spPr>
          <a:xfrm>
            <a:off x="591951" y="1539049"/>
            <a:ext cx="4589649" cy="5181600"/>
          </a:xfrm>
        </p:spPr>
        <p:txBody>
          <a:bodyPr/>
          <a:lstStyle/>
          <a:p>
            <a:pPr>
              <a:spcBef>
                <a:spcPts val="1600"/>
              </a:spcBef>
              <a:buFont typeface="Arial" panose="020B0604020202020204" pitchFamily="34" charset="0"/>
              <a:buChar char="•"/>
            </a:pPr>
            <a:r>
              <a:rPr lang="en-US" sz="2800" dirty="0"/>
              <a:t>Existing pests and diseases cause more damage</a:t>
            </a:r>
          </a:p>
          <a:p>
            <a:pPr>
              <a:spcBef>
                <a:spcPts val="1600"/>
              </a:spcBef>
              <a:buFont typeface="Arial" panose="020B0604020202020204" pitchFamily="34" charset="0"/>
              <a:buChar char="•"/>
            </a:pPr>
            <a:r>
              <a:rPr lang="en-US" sz="2800" dirty="0"/>
              <a:t>Pests and diseases may expand to new locations</a:t>
            </a:r>
          </a:p>
          <a:p>
            <a:pPr>
              <a:spcBef>
                <a:spcPts val="1600"/>
              </a:spcBef>
              <a:buFont typeface="Arial" panose="020B0604020202020204" pitchFamily="34" charset="0"/>
              <a:buChar char="•"/>
            </a:pPr>
            <a:r>
              <a:rPr lang="en-US" sz="2800" dirty="0"/>
              <a:t>Seasonal timing may shift</a:t>
            </a:r>
          </a:p>
          <a:p>
            <a:pPr marL="0" indent="0">
              <a:buNone/>
            </a:pPr>
            <a:endParaRPr lang="en-US" dirty="0"/>
          </a:p>
        </p:txBody>
      </p:sp>
      <p:pic>
        <p:nvPicPr>
          <p:cNvPr id="2050" name="Picture 2" descr="Smart Gardening to prevent oak wilt - Gardening in Michigan">
            <a:extLst>
              <a:ext uri="{FF2B5EF4-FFF2-40B4-BE49-F238E27FC236}">
                <a16:creationId xmlns:a16="http://schemas.microsoft.com/office/drawing/2014/main" id="{63FB2ADE-7AAD-4C1F-9C63-61E2AD21D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930" y="4323438"/>
            <a:ext cx="3200400" cy="23972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D89375C-1BC7-4466-AF03-789612460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2819400"/>
            <a:ext cx="3200400" cy="224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902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12192001" cy="990600"/>
          </a:xfrm>
        </p:spPr>
        <p:txBody>
          <a:bodyPr>
            <a:normAutofit/>
          </a:bodyPr>
          <a:lstStyle/>
          <a:p>
            <a:r>
              <a:rPr lang="en-US" dirty="0"/>
              <a:t>Forest Type Vulnerability </a:t>
            </a:r>
          </a:p>
        </p:txBody>
      </p:sp>
      <p:sp>
        <p:nvSpPr>
          <p:cNvPr id="7" name="Rectangle 6"/>
          <p:cNvSpPr/>
          <p:nvPr/>
        </p:nvSpPr>
        <p:spPr>
          <a:xfrm>
            <a:off x="5410200" y="6488668"/>
            <a:ext cx="6705600" cy="369332"/>
          </a:xfrm>
          <a:prstGeom prst="rect">
            <a:avLst/>
          </a:prstGeom>
        </p:spPr>
        <p:txBody>
          <a:bodyPr wrap="square">
            <a:spAutoFit/>
          </a:bodyPr>
          <a:lstStyle/>
          <a:p>
            <a:pPr algn="r"/>
            <a:r>
              <a:rPr lang="en-US" i="1" dirty="0"/>
              <a:t>Download: </a:t>
            </a:r>
            <a:r>
              <a:rPr lang="en-US" b="1" dirty="0"/>
              <a:t>www.forestadaptation.org</a:t>
            </a:r>
          </a:p>
        </p:txBody>
      </p:sp>
      <p:pic>
        <p:nvPicPr>
          <p:cNvPr id="10"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68714" y="914400"/>
            <a:ext cx="3841679"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rot="2775542">
            <a:off x="3816312" y="2032091"/>
            <a:ext cx="304800" cy="1371453"/>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11" name="Down Arrow 10"/>
          <p:cNvSpPr/>
          <p:nvPr/>
        </p:nvSpPr>
        <p:spPr>
          <a:xfrm>
            <a:off x="5638800" y="2667000"/>
            <a:ext cx="304800" cy="62538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12" name="Down Arrow 11"/>
          <p:cNvSpPr/>
          <p:nvPr/>
        </p:nvSpPr>
        <p:spPr>
          <a:xfrm rot="18172264">
            <a:off x="7552356" y="2584984"/>
            <a:ext cx="304800" cy="73066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792368" y="3352800"/>
            <a:ext cx="2137124" cy="707886"/>
          </a:xfrm>
          <a:prstGeom prst="rect">
            <a:avLst/>
          </a:prstGeom>
          <a:noFill/>
        </p:spPr>
        <p:txBody>
          <a:bodyPr wrap="none" rtlCol="0">
            <a:spAutoFit/>
          </a:bodyPr>
          <a:lstStyle/>
          <a:p>
            <a:r>
              <a:rPr lang="en-US" sz="2000" dirty="0">
                <a:solidFill>
                  <a:srgbClr val="FF0000"/>
                </a:solidFill>
              </a:rPr>
              <a:t>Lowland conifer</a:t>
            </a:r>
          </a:p>
          <a:p>
            <a:r>
              <a:rPr lang="en-US" sz="2000" dirty="0">
                <a:solidFill>
                  <a:srgbClr val="FF0000"/>
                </a:solidFill>
              </a:rPr>
              <a:t>Upland spruce-fir</a:t>
            </a:r>
          </a:p>
        </p:txBody>
      </p:sp>
      <p:sp>
        <p:nvSpPr>
          <p:cNvPr id="14" name="TextBox 13"/>
          <p:cNvSpPr txBox="1"/>
          <p:nvPr/>
        </p:nvSpPr>
        <p:spPr>
          <a:xfrm>
            <a:off x="4792368" y="3962400"/>
            <a:ext cx="2599032" cy="1938992"/>
          </a:xfrm>
          <a:prstGeom prst="rect">
            <a:avLst/>
          </a:prstGeom>
          <a:noFill/>
        </p:spPr>
        <p:txBody>
          <a:bodyPr wrap="square" rtlCol="0">
            <a:spAutoFit/>
          </a:bodyPr>
          <a:lstStyle/>
          <a:p>
            <a:r>
              <a:rPr lang="en-US" sz="2000" dirty="0">
                <a:solidFill>
                  <a:srgbClr val="FFAB07"/>
                </a:solidFill>
              </a:rPr>
              <a:t>Aspen-birch</a:t>
            </a:r>
          </a:p>
          <a:p>
            <a:r>
              <a:rPr lang="en-US" sz="2000" dirty="0">
                <a:solidFill>
                  <a:srgbClr val="FFAB07"/>
                </a:solidFill>
              </a:rPr>
              <a:t>Lowland/riparian hardwoods</a:t>
            </a:r>
          </a:p>
          <a:p>
            <a:r>
              <a:rPr lang="en-US" sz="2000" dirty="0">
                <a:solidFill>
                  <a:srgbClr val="FFAB07"/>
                </a:solidFill>
              </a:rPr>
              <a:t>Red pine</a:t>
            </a:r>
          </a:p>
          <a:p>
            <a:r>
              <a:rPr lang="en-US" sz="2000" dirty="0">
                <a:solidFill>
                  <a:srgbClr val="72AD75"/>
                </a:solidFill>
              </a:rPr>
              <a:t>Northern hardwoods</a:t>
            </a:r>
          </a:p>
          <a:p>
            <a:r>
              <a:rPr lang="en-US" sz="2000" dirty="0">
                <a:solidFill>
                  <a:srgbClr val="72AD75"/>
                </a:solidFill>
              </a:rPr>
              <a:t>Jack pine</a:t>
            </a:r>
          </a:p>
        </p:txBody>
      </p:sp>
      <p:sp>
        <p:nvSpPr>
          <p:cNvPr id="15" name="TextBox 14"/>
          <p:cNvSpPr txBox="1"/>
          <p:nvPr/>
        </p:nvSpPr>
        <p:spPr>
          <a:xfrm>
            <a:off x="4792368" y="5769114"/>
            <a:ext cx="2599032" cy="707886"/>
          </a:xfrm>
          <a:prstGeom prst="rect">
            <a:avLst/>
          </a:prstGeom>
          <a:noFill/>
        </p:spPr>
        <p:txBody>
          <a:bodyPr wrap="square" rtlCol="0">
            <a:spAutoFit/>
          </a:bodyPr>
          <a:lstStyle/>
          <a:p>
            <a:r>
              <a:rPr lang="en-US" sz="2000" dirty="0">
                <a:solidFill>
                  <a:srgbClr val="046D8B"/>
                </a:solidFill>
              </a:rPr>
              <a:t>Oak</a:t>
            </a:r>
          </a:p>
          <a:p>
            <a:r>
              <a:rPr lang="en-US" sz="2000" dirty="0">
                <a:solidFill>
                  <a:srgbClr val="046D8B"/>
                </a:solidFill>
              </a:rPr>
              <a:t>White pine</a:t>
            </a:r>
          </a:p>
        </p:txBody>
      </p:sp>
      <p:sp>
        <p:nvSpPr>
          <p:cNvPr id="17" name="TextBox 16"/>
          <p:cNvSpPr txBox="1"/>
          <p:nvPr/>
        </p:nvSpPr>
        <p:spPr>
          <a:xfrm>
            <a:off x="1981200" y="3352801"/>
            <a:ext cx="2735044" cy="1015663"/>
          </a:xfrm>
          <a:prstGeom prst="rect">
            <a:avLst/>
          </a:prstGeom>
          <a:noFill/>
        </p:spPr>
        <p:txBody>
          <a:bodyPr wrap="none" rtlCol="0">
            <a:spAutoFit/>
          </a:bodyPr>
          <a:lstStyle/>
          <a:p>
            <a:r>
              <a:rPr lang="en-US" sz="2000" dirty="0">
                <a:solidFill>
                  <a:srgbClr val="FF0000"/>
                </a:solidFill>
              </a:rPr>
              <a:t>Acid peatland</a:t>
            </a:r>
          </a:p>
          <a:p>
            <a:r>
              <a:rPr lang="en-US" sz="2000" dirty="0">
                <a:solidFill>
                  <a:srgbClr val="FF0000"/>
                </a:solidFill>
              </a:rPr>
              <a:t>Forested rich peatland</a:t>
            </a:r>
          </a:p>
          <a:p>
            <a:r>
              <a:rPr lang="en-US" sz="2000" dirty="0">
                <a:solidFill>
                  <a:srgbClr val="FF0000"/>
                </a:solidFill>
              </a:rPr>
              <a:t>Wet forest</a:t>
            </a:r>
          </a:p>
        </p:txBody>
      </p:sp>
      <p:sp>
        <p:nvSpPr>
          <p:cNvPr id="18" name="TextBox 17"/>
          <p:cNvSpPr txBox="1"/>
          <p:nvPr/>
        </p:nvSpPr>
        <p:spPr>
          <a:xfrm>
            <a:off x="1981200" y="4267200"/>
            <a:ext cx="2599032" cy="1938992"/>
          </a:xfrm>
          <a:prstGeom prst="rect">
            <a:avLst/>
          </a:prstGeom>
          <a:noFill/>
        </p:spPr>
        <p:txBody>
          <a:bodyPr wrap="square" rtlCol="0">
            <a:spAutoFit/>
          </a:bodyPr>
          <a:lstStyle/>
          <a:p>
            <a:r>
              <a:rPr lang="en-US" sz="2000" dirty="0">
                <a:solidFill>
                  <a:srgbClr val="FFAB07"/>
                </a:solidFill>
              </a:rPr>
              <a:t>Managed aspen</a:t>
            </a:r>
          </a:p>
          <a:p>
            <a:r>
              <a:rPr lang="en-US" sz="2000" dirty="0">
                <a:solidFill>
                  <a:srgbClr val="FFAB07"/>
                </a:solidFill>
              </a:rPr>
              <a:t>Managed red pine</a:t>
            </a:r>
          </a:p>
          <a:p>
            <a:r>
              <a:rPr lang="en-US" sz="2000" dirty="0">
                <a:solidFill>
                  <a:srgbClr val="72AD75"/>
                </a:solidFill>
              </a:rPr>
              <a:t>Fire-dependent forest</a:t>
            </a:r>
          </a:p>
          <a:p>
            <a:r>
              <a:rPr lang="en-US" sz="2000" dirty="0">
                <a:solidFill>
                  <a:srgbClr val="72AD75"/>
                </a:solidFill>
              </a:rPr>
              <a:t>Mesic hardwood forest</a:t>
            </a:r>
          </a:p>
        </p:txBody>
      </p:sp>
      <p:sp>
        <p:nvSpPr>
          <p:cNvPr id="19" name="TextBox 18"/>
          <p:cNvSpPr txBox="1"/>
          <p:nvPr/>
        </p:nvSpPr>
        <p:spPr>
          <a:xfrm>
            <a:off x="1967337" y="6076890"/>
            <a:ext cx="2599032" cy="400110"/>
          </a:xfrm>
          <a:prstGeom prst="rect">
            <a:avLst/>
          </a:prstGeom>
          <a:noFill/>
        </p:spPr>
        <p:txBody>
          <a:bodyPr wrap="square" rtlCol="0">
            <a:spAutoFit/>
          </a:bodyPr>
          <a:lstStyle/>
          <a:p>
            <a:r>
              <a:rPr lang="en-US" sz="2000" dirty="0">
                <a:solidFill>
                  <a:srgbClr val="046D8B"/>
                </a:solidFill>
              </a:rPr>
              <a:t>Floodplain forest</a:t>
            </a:r>
          </a:p>
        </p:txBody>
      </p:sp>
      <p:sp>
        <p:nvSpPr>
          <p:cNvPr id="20" name="TextBox 19"/>
          <p:cNvSpPr txBox="1"/>
          <p:nvPr/>
        </p:nvSpPr>
        <p:spPr>
          <a:xfrm>
            <a:off x="7611768" y="3352800"/>
            <a:ext cx="2137124" cy="400110"/>
          </a:xfrm>
          <a:prstGeom prst="rect">
            <a:avLst/>
          </a:prstGeom>
          <a:noFill/>
        </p:spPr>
        <p:txBody>
          <a:bodyPr wrap="none" rtlCol="0">
            <a:spAutoFit/>
          </a:bodyPr>
          <a:lstStyle/>
          <a:p>
            <a:r>
              <a:rPr lang="en-US" sz="2000" dirty="0">
                <a:solidFill>
                  <a:srgbClr val="FF0000"/>
                </a:solidFill>
              </a:rPr>
              <a:t>Upland spruce-fir</a:t>
            </a:r>
          </a:p>
        </p:txBody>
      </p:sp>
      <p:sp>
        <p:nvSpPr>
          <p:cNvPr id="21" name="TextBox 20"/>
          <p:cNvSpPr txBox="1"/>
          <p:nvPr/>
        </p:nvSpPr>
        <p:spPr>
          <a:xfrm>
            <a:off x="7611768" y="3657601"/>
            <a:ext cx="2599032" cy="2246769"/>
          </a:xfrm>
          <a:prstGeom prst="rect">
            <a:avLst/>
          </a:prstGeom>
          <a:noFill/>
        </p:spPr>
        <p:txBody>
          <a:bodyPr wrap="square" rtlCol="0">
            <a:spAutoFit/>
          </a:bodyPr>
          <a:lstStyle/>
          <a:p>
            <a:r>
              <a:rPr lang="en-US" sz="2000" dirty="0">
                <a:solidFill>
                  <a:srgbClr val="FFAB07"/>
                </a:solidFill>
              </a:rPr>
              <a:t>Lowland conifer</a:t>
            </a:r>
          </a:p>
          <a:p>
            <a:r>
              <a:rPr lang="en-US" sz="2000" dirty="0">
                <a:solidFill>
                  <a:srgbClr val="FFAB07"/>
                </a:solidFill>
              </a:rPr>
              <a:t>Red pine/ white pine Jack pine</a:t>
            </a:r>
          </a:p>
          <a:p>
            <a:r>
              <a:rPr lang="en-US" sz="2000" dirty="0">
                <a:solidFill>
                  <a:srgbClr val="72AD75"/>
                </a:solidFill>
              </a:rPr>
              <a:t>Aspen-birch</a:t>
            </a:r>
          </a:p>
          <a:p>
            <a:r>
              <a:rPr lang="en-US" sz="2000" dirty="0">
                <a:solidFill>
                  <a:srgbClr val="72AD75"/>
                </a:solidFill>
              </a:rPr>
              <a:t>Northern hardwoods</a:t>
            </a:r>
          </a:p>
          <a:p>
            <a:r>
              <a:rPr lang="en-US" sz="2000" dirty="0">
                <a:solidFill>
                  <a:srgbClr val="72AD75"/>
                </a:solidFill>
              </a:rPr>
              <a:t>Lowland/riparian hardwoods</a:t>
            </a:r>
          </a:p>
        </p:txBody>
      </p:sp>
      <p:sp>
        <p:nvSpPr>
          <p:cNvPr id="22" name="TextBox 21"/>
          <p:cNvSpPr txBox="1"/>
          <p:nvPr/>
        </p:nvSpPr>
        <p:spPr>
          <a:xfrm>
            <a:off x="7611768" y="5791200"/>
            <a:ext cx="2599032" cy="707886"/>
          </a:xfrm>
          <a:prstGeom prst="rect">
            <a:avLst/>
          </a:prstGeom>
          <a:noFill/>
        </p:spPr>
        <p:txBody>
          <a:bodyPr wrap="square" rtlCol="0">
            <a:spAutoFit/>
          </a:bodyPr>
          <a:lstStyle/>
          <a:p>
            <a:r>
              <a:rPr lang="en-US" sz="2000" dirty="0">
                <a:solidFill>
                  <a:srgbClr val="046D8B"/>
                </a:solidFill>
              </a:rPr>
              <a:t>Oak associations</a:t>
            </a:r>
          </a:p>
          <a:p>
            <a:r>
              <a:rPr lang="en-US" sz="2000" dirty="0">
                <a:solidFill>
                  <a:srgbClr val="046D8B"/>
                </a:solidFill>
              </a:rPr>
              <a:t>Barrens</a:t>
            </a:r>
          </a:p>
        </p:txBody>
      </p:sp>
      <p:sp>
        <p:nvSpPr>
          <p:cNvPr id="23" name="Action Button: Home 22">
            <a:hlinkClick r:id="rId3"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861677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P spid="18" grpId="0"/>
      <p:bldP spid="19" grpId="0"/>
      <p:bldP spid="20" grpId="0"/>
      <p:bldP spid="21"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to Site-Specific</a:t>
            </a:r>
          </a:p>
        </p:txBody>
      </p:sp>
      <p:sp>
        <p:nvSpPr>
          <p:cNvPr id="7"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olidFill>
                  <a:srgbClr val="2F2B20"/>
                </a:solidFill>
              </a:rPr>
              <a:t>Research and assessments describe </a:t>
            </a:r>
            <a:r>
              <a:rPr lang="en-US" sz="2800" b="1" u="sng" dirty="0">
                <a:solidFill>
                  <a:srgbClr val="2F2B20"/>
                </a:solidFill>
              </a:rPr>
              <a:t>broad trends</a:t>
            </a:r>
            <a:r>
              <a:rPr lang="en-US" sz="2800" dirty="0">
                <a:solidFill>
                  <a:srgbClr val="2F2B20"/>
                </a:solidFill>
              </a:rPr>
              <a:t> but </a:t>
            </a:r>
            <a:r>
              <a:rPr lang="en-US" sz="2800" b="1" u="sng" dirty="0">
                <a:solidFill>
                  <a:srgbClr val="2F2B20"/>
                </a:solidFill>
              </a:rPr>
              <a:t>local conditions</a:t>
            </a:r>
            <a:r>
              <a:rPr lang="en-US" sz="2800" dirty="0">
                <a:solidFill>
                  <a:srgbClr val="2F2B20"/>
                </a:solidFill>
              </a:rPr>
              <a:t> and </a:t>
            </a:r>
            <a:r>
              <a:rPr lang="en-US" sz="2800" b="1" u="sng" dirty="0">
                <a:solidFill>
                  <a:srgbClr val="2F2B20"/>
                </a:solidFill>
              </a:rPr>
              <a:t>management</a:t>
            </a:r>
            <a:r>
              <a:rPr lang="en-US" sz="2800" dirty="0">
                <a:solidFill>
                  <a:srgbClr val="2F2B20"/>
                </a:solidFill>
              </a:rPr>
              <a:t> make the difference. </a:t>
            </a:r>
          </a:p>
          <a:p>
            <a:pPr marL="0" indent="0">
              <a:spcBef>
                <a:spcPts val="1600"/>
              </a:spcBef>
              <a:buNone/>
            </a:pPr>
            <a:endParaRPr lang="en-US" sz="2800" dirty="0">
              <a:solidFill>
                <a:srgbClr val="2F2B20"/>
              </a:solidFill>
            </a:endParaRPr>
          </a:p>
          <a:p>
            <a:pPr marL="0" indent="0">
              <a:buNone/>
            </a:pPr>
            <a:endParaRPr lang="en-US" dirty="0">
              <a:solidFill>
                <a:srgbClr val="2F2B20"/>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2237" t="2580" r="2237" b="6013"/>
          <a:stretch/>
        </p:blipFill>
        <p:spPr>
          <a:xfrm>
            <a:off x="3200402" y="3038952"/>
            <a:ext cx="5714999" cy="3438048"/>
          </a:xfrm>
          <a:prstGeom prst="rect">
            <a:avLst/>
          </a:prstGeom>
        </p:spPr>
      </p:pic>
    </p:spTree>
    <p:extLst>
      <p:ext uri="{BB962C8B-B14F-4D97-AF65-F5344CB8AC3E}">
        <p14:creationId xmlns:p14="http://schemas.microsoft.com/office/powerpoint/2010/main" val="356798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8" name="Rectangle 7"/>
          <p:cNvSpPr/>
          <p:nvPr/>
        </p:nvSpPr>
        <p:spPr>
          <a:xfrm>
            <a:off x="7879994" y="6479903"/>
            <a:ext cx="2788007" cy="369332"/>
          </a:xfrm>
          <a:prstGeom prst="rect">
            <a:avLst/>
          </a:prstGeom>
        </p:spPr>
        <p:txBody>
          <a:bodyPr wrap="none">
            <a:spAutoFit/>
          </a:bodyPr>
          <a:lstStyle/>
          <a:p>
            <a:pPr algn="r"/>
            <a:r>
              <a:rPr lang="en-US" dirty="0">
                <a:solidFill>
                  <a:srgbClr val="FFFFFF">
                    <a:lumMod val="85000"/>
                  </a:srgbClr>
                </a:solidFill>
              </a:rPr>
              <a:t>www.forestadaptation.org</a:t>
            </a:r>
          </a:p>
        </p:txBody>
      </p:sp>
      <p:sp>
        <p:nvSpPr>
          <p:cNvPr id="5" name="Content Placeholder 4"/>
          <p:cNvSpPr txBox="1">
            <a:spLocks/>
          </p:cNvSpPr>
          <p:nvPr/>
        </p:nvSpPr>
        <p:spPr>
          <a:xfrm>
            <a:off x="762000" y="1219200"/>
            <a:ext cx="10210800"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dirty="0">
                <a:solidFill>
                  <a:srgbClr val="2F2B20"/>
                </a:solidFill>
              </a:rPr>
              <a:t>Stephen will share today’s presentation and recording</a:t>
            </a:r>
          </a:p>
          <a:p>
            <a:pPr>
              <a:spcBef>
                <a:spcPts val="1600"/>
              </a:spcBef>
            </a:pPr>
            <a:r>
              <a:rPr lang="en-US" dirty="0">
                <a:solidFill>
                  <a:srgbClr val="2F2B20"/>
                </a:solidFill>
              </a:rPr>
              <a:t>Stephen will share pre-work worksheets</a:t>
            </a:r>
          </a:p>
          <a:p>
            <a:pPr>
              <a:spcBef>
                <a:spcPts val="1600"/>
              </a:spcBef>
            </a:pPr>
            <a:r>
              <a:rPr lang="en-US" dirty="0">
                <a:solidFill>
                  <a:srgbClr val="2F2B20"/>
                </a:solidFill>
              </a:rPr>
              <a:t>Complete pre-work by Thursday</a:t>
            </a:r>
          </a:p>
          <a:p>
            <a:pPr>
              <a:spcBef>
                <a:spcPts val="1600"/>
              </a:spcBef>
            </a:pPr>
            <a:r>
              <a:rPr lang="en-US" dirty="0">
                <a:solidFill>
                  <a:srgbClr val="2F2B20"/>
                </a:solidFill>
              </a:rPr>
              <a:t>Adaptation Workbook session on Thursday</a:t>
            </a:r>
          </a:p>
          <a:p>
            <a:pPr>
              <a:spcBef>
                <a:spcPts val="1600"/>
              </a:spcBef>
            </a:pPr>
            <a:r>
              <a:rPr lang="en-US" sz="3600" b="1" dirty="0">
                <a:solidFill>
                  <a:srgbClr val="2F2B20"/>
                </a:solidFill>
              </a:rPr>
              <a:t>Get in touch with questions!</a:t>
            </a:r>
          </a:p>
          <a:p>
            <a:pPr marL="0" indent="0">
              <a:buNone/>
            </a:pPr>
            <a:endParaRPr lang="en-US" dirty="0">
              <a:solidFill>
                <a:srgbClr val="2F2B20"/>
              </a:solidFill>
            </a:endParaRPr>
          </a:p>
        </p:txBody>
      </p:sp>
    </p:spTree>
    <p:extLst>
      <p:ext uri="{BB962C8B-B14F-4D97-AF65-F5344CB8AC3E}">
        <p14:creationId xmlns:p14="http://schemas.microsoft.com/office/powerpoint/2010/main" val="88352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 r="97"/>
          <a:stretch/>
        </p:blipFill>
        <p:spPr>
          <a:xfrm flipH="1">
            <a:off x="0" y="0"/>
            <a:ext cx="12192000" cy="6858000"/>
          </a:xfrm>
          <a:prstGeom prst="rect">
            <a:avLst/>
          </a:prstGeom>
        </p:spPr>
      </p:pic>
      <p:sp>
        <p:nvSpPr>
          <p:cNvPr id="5" name="Rectangle 4"/>
          <p:cNvSpPr/>
          <p:nvPr/>
        </p:nvSpPr>
        <p:spPr>
          <a:xfrm>
            <a:off x="413058" y="126238"/>
            <a:ext cx="4004301" cy="1107996"/>
          </a:xfrm>
          <a:prstGeom prst="rect">
            <a:avLst/>
          </a:prstGeom>
        </p:spPr>
        <p:txBody>
          <a:bodyPr wrap="none">
            <a:spAutoFit/>
          </a:bodyPr>
          <a:lstStyle/>
          <a:p>
            <a:pPr algn="ctr"/>
            <a:r>
              <a:rPr lang="en-US" sz="6600" dirty="0">
                <a:solidFill>
                  <a:schemeClr val="bg1"/>
                </a:solidFill>
                <a:effectLst>
                  <a:outerShdw blurRad="38100" dist="38100" dir="2700000" algn="tl">
                    <a:srgbClr val="000000">
                      <a:alpha val="43137"/>
                    </a:srgbClr>
                  </a:outerShdw>
                </a:effectLst>
              </a:rPr>
              <a:t>Thank you!</a:t>
            </a:r>
          </a:p>
        </p:txBody>
      </p:sp>
      <p:sp>
        <p:nvSpPr>
          <p:cNvPr id="6" name="Content Placeholder 5">
            <a:extLst>
              <a:ext uri="{FF2B5EF4-FFF2-40B4-BE49-F238E27FC236}">
                <a16:creationId xmlns:a16="http://schemas.microsoft.com/office/drawing/2014/main" id="{606D796D-5B6E-48C8-8924-BF6E3BE52910}"/>
              </a:ext>
            </a:extLst>
          </p:cNvPr>
          <p:cNvSpPr txBox="1">
            <a:spLocks/>
          </p:cNvSpPr>
          <p:nvPr/>
        </p:nvSpPr>
        <p:spPr>
          <a:xfrm>
            <a:off x="8001000" y="1264285"/>
            <a:ext cx="4064000" cy="4553483"/>
          </a:xfrm>
          <a:prstGeom prst="rect">
            <a:avLst/>
          </a:prstGeom>
          <a:solidFill>
            <a:schemeClr val="bg1">
              <a:alpha val="72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Climate Hubs</a:t>
            </a:r>
          </a:p>
          <a:p>
            <a:pPr marL="0" indent="0">
              <a:buNone/>
            </a:pPr>
            <a:endParaRPr lang="en-US" dirty="0"/>
          </a:p>
          <a:p>
            <a:pPr marL="0" indent="0">
              <a:buNone/>
            </a:pPr>
            <a:r>
              <a:rPr lang="en-US" dirty="0"/>
              <a:t>Climate Change Resource Center</a:t>
            </a:r>
          </a:p>
          <a:p>
            <a:endParaRPr lang="en-US" dirty="0"/>
          </a:p>
          <a:p>
            <a:pPr marL="0" indent="0">
              <a:buNone/>
            </a:pPr>
            <a:r>
              <a:rPr lang="en-US" dirty="0"/>
              <a:t>Climate Change Atlas</a:t>
            </a:r>
          </a:p>
          <a:p>
            <a:pPr marL="0" indent="0">
              <a:buNone/>
            </a:pPr>
            <a:endParaRPr lang="en-US" dirty="0"/>
          </a:p>
          <a:p>
            <a:pPr marL="0" indent="0">
              <a:buNone/>
            </a:pPr>
            <a:r>
              <a:rPr lang="en-US" dirty="0"/>
              <a:t>NIACS Resources</a:t>
            </a:r>
          </a:p>
          <a:p>
            <a:pPr marL="0" indent="0">
              <a:buNone/>
            </a:pPr>
            <a:endParaRPr lang="en-US" dirty="0"/>
          </a:p>
        </p:txBody>
      </p:sp>
      <p:sp>
        <p:nvSpPr>
          <p:cNvPr id="7" name="Rectangle 6">
            <a:extLst>
              <a:ext uri="{FF2B5EF4-FFF2-40B4-BE49-F238E27FC236}">
                <a16:creationId xmlns:a16="http://schemas.microsoft.com/office/drawing/2014/main" id="{C2063CDA-23DA-4A75-91E5-331E9C4CA20F}"/>
              </a:ext>
            </a:extLst>
          </p:cNvPr>
          <p:cNvSpPr/>
          <p:nvPr/>
        </p:nvSpPr>
        <p:spPr>
          <a:xfrm>
            <a:off x="8001000" y="1734806"/>
            <a:ext cx="3762825" cy="400110"/>
          </a:xfrm>
          <a:prstGeom prst="rect">
            <a:avLst/>
          </a:prstGeom>
          <a:solidFill>
            <a:schemeClr val="bg1"/>
          </a:solidFill>
        </p:spPr>
        <p:txBody>
          <a:bodyPr wrap="none">
            <a:spAutoFit/>
          </a:bodyPr>
          <a:lstStyle/>
          <a:p>
            <a:r>
              <a:rPr lang="en-US" sz="2000" dirty="0">
                <a:solidFill>
                  <a:srgbClr val="0070C0"/>
                </a:solidFill>
              </a:rPr>
              <a:t>www.climatehubs.oce.usda.gov</a:t>
            </a:r>
          </a:p>
        </p:txBody>
      </p:sp>
      <p:sp>
        <p:nvSpPr>
          <p:cNvPr id="8" name="Rectangle 7">
            <a:extLst>
              <a:ext uri="{FF2B5EF4-FFF2-40B4-BE49-F238E27FC236}">
                <a16:creationId xmlns:a16="http://schemas.microsoft.com/office/drawing/2014/main" id="{8D842D9E-5498-4D5F-9AF1-77F550C4620D}"/>
              </a:ext>
            </a:extLst>
          </p:cNvPr>
          <p:cNvSpPr/>
          <p:nvPr/>
        </p:nvSpPr>
        <p:spPr>
          <a:xfrm>
            <a:off x="8000999" y="3089719"/>
            <a:ext cx="2648738" cy="400110"/>
          </a:xfrm>
          <a:prstGeom prst="rect">
            <a:avLst/>
          </a:prstGeom>
          <a:solidFill>
            <a:schemeClr val="bg1"/>
          </a:solidFill>
        </p:spPr>
        <p:txBody>
          <a:bodyPr wrap="none">
            <a:spAutoFit/>
          </a:bodyPr>
          <a:lstStyle/>
          <a:p>
            <a:r>
              <a:rPr lang="en-US" sz="2000" dirty="0">
                <a:solidFill>
                  <a:srgbClr val="0070C0"/>
                </a:solidFill>
              </a:rPr>
              <a:t>www.fs.usda.gov/ccrc</a:t>
            </a:r>
          </a:p>
        </p:txBody>
      </p:sp>
      <p:sp>
        <p:nvSpPr>
          <p:cNvPr id="9" name="Rectangle 8">
            <a:extLst>
              <a:ext uri="{FF2B5EF4-FFF2-40B4-BE49-F238E27FC236}">
                <a16:creationId xmlns:a16="http://schemas.microsoft.com/office/drawing/2014/main" id="{47384F75-AE28-4858-A0AE-1CC07B0CF257}"/>
              </a:ext>
            </a:extLst>
          </p:cNvPr>
          <p:cNvSpPr/>
          <p:nvPr/>
        </p:nvSpPr>
        <p:spPr>
          <a:xfrm>
            <a:off x="8001001" y="4209899"/>
            <a:ext cx="2874761" cy="400110"/>
          </a:xfrm>
          <a:prstGeom prst="rect">
            <a:avLst/>
          </a:prstGeom>
          <a:solidFill>
            <a:schemeClr val="bg1"/>
          </a:solidFill>
        </p:spPr>
        <p:txBody>
          <a:bodyPr wrap="none">
            <a:spAutoFit/>
          </a:bodyPr>
          <a:lstStyle/>
          <a:p>
            <a:r>
              <a:rPr lang="en-US" sz="2000" dirty="0">
                <a:solidFill>
                  <a:srgbClr val="0070C0"/>
                </a:solidFill>
              </a:rPr>
              <a:t>www.fs.fed.us/nrs/atlas/</a:t>
            </a:r>
          </a:p>
        </p:txBody>
      </p:sp>
      <p:sp>
        <p:nvSpPr>
          <p:cNvPr id="10" name="Oval 9">
            <a:extLst>
              <a:ext uri="{FF2B5EF4-FFF2-40B4-BE49-F238E27FC236}">
                <a16:creationId xmlns:a16="http://schemas.microsoft.com/office/drawing/2014/main" id="{AAED4729-32BC-40E4-BD3B-E57B88547C68}"/>
              </a:ext>
            </a:extLst>
          </p:cNvPr>
          <p:cNvSpPr/>
          <p:nvPr/>
        </p:nvSpPr>
        <p:spPr>
          <a:xfrm>
            <a:off x="-1596580" y="5181600"/>
            <a:ext cx="3731387" cy="27415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D0E838C-C46F-43C8-9EB8-0001AC8011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934" y="5639202"/>
            <a:ext cx="1182608" cy="946348"/>
          </a:xfrm>
          <a:prstGeom prst="rect">
            <a:avLst/>
          </a:prstGeom>
        </p:spPr>
      </p:pic>
      <p:pic>
        <p:nvPicPr>
          <p:cNvPr id="12" name="Picture 11">
            <a:extLst>
              <a:ext uri="{FF2B5EF4-FFF2-40B4-BE49-F238E27FC236}">
                <a16:creationId xmlns:a16="http://schemas.microsoft.com/office/drawing/2014/main" id="{659CABDF-8F93-4300-B9C5-F5EF445AAE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754" y="5639202"/>
            <a:ext cx="852283" cy="946348"/>
          </a:xfrm>
          <a:prstGeom prst="rect">
            <a:avLst/>
          </a:prstGeom>
        </p:spPr>
      </p:pic>
      <p:sp>
        <p:nvSpPr>
          <p:cNvPr id="13" name="Rectangle 12">
            <a:extLst>
              <a:ext uri="{FF2B5EF4-FFF2-40B4-BE49-F238E27FC236}">
                <a16:creationId xmlns:a16="http://schemas.microsoft.com/office/drawing/2014/main" id="{0AA76A1F-18FD-4755-947F-942C7A13DA45}"/>
              </a:ext>
            </a:extLst>
          </p:cNvPr>
          <p:cNvSpPr/>
          <p:nvPr/>
        </p:nvSpPr>
        <p:spPr>
          <a:xfrm>
            <a:off x="8001001" y="5238690"/>
            <a:ext cx="3147272" cy="400110"/>
          </a:xfrm>
          <a:prstGeom prst="rect">
            <a:avLst/>
          </a:prstGeom>
          <a:solidFill>
            <a:schemeClr val="bg1"/>
          </a:solidFill>
        </p:spPr>
        <p:txBody>
          <a:bodyPr wrap="none">
            <a:spAutoFit/>
          </a:bodyPr>
          <a:lstStyle/>
          <a:p>
            <a:r>
              <a:rPr lang="en-US" sz="2000" dirty="0">
                <a:solidFill>
                  <a:srgbClr val="0070C0"/>
                </a:solidFill>
              </a:rPr>
              <a:t>www.forestadaptation.org/</a:t>
            </a:r>
          </a:p>
        </p:txBody>
      </p:sp>
    </p:spTree>
    <p:extLst>
      <p:ext uri="{BB962C8B-B14F-4D97-AF65-F5344CB8AC3E}">
        <p14:creationId xmlns:p14="http://schemas.microsoft.com/office/powerpoint/2010/main" val="166280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r>
              <a:rPr lang="en-US" dirty="0">
                <a:solidFill>
                  <a:srgbClr val="2F2B20"/>
                </a:solidFill>
                <a:cs typeface="Calibri" pitchFamily="34" charset="0"/>
              </a:rPr>
              <a:t>Swanston and Janowiak 2012; </a:t>
            </a:r>
            <a:r>
              <a:rPr lang="en-US" dirty="0">
                <a:solidFill>
                  <a:srgbClr val="2F2B20"/>
                </a:solidFill>
                <a:cs typeface="Calibri" pitchFamily="34" charset="0"/>
                <a:hlinkClick r:id="rId3"/>
              </a:rPr>
              <a:t>www.nrs.fs.fed.us/pubs/40543</a:t>
            </a:r>
            <a:r>
              <a:rPr lang="en-US" dirty="0">
                <a:solidFill>
                  <a:srgbClr val="2F2B20"/>
                </a:solidFill>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1. </a:t>
                </a:r>
                <a:r>
                  <a:rPr lang="en-US" sz="2800" b="1" dirty="0">
                    <a:solidFill>
                      <a:srgbClr val="2F2B20"/>
                    </a:solidFill>
                    <a:cs typeface="Calibri" pitchFamily="34" charset="0"/>
                  </a:rPr>
                  <a:t>DEFINE</a:t>
                </a:r>
                <a:r>
                  <a:rPr lang="en-US" sz="2800" dirty="0">
                    <a:solidFill>
                      <a:srgbClr val="2F2B20"/>
                    </a:solidFill>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2. </a:t>
                </a:r>
                <a:r>
                  <a:rPr lang="en-US" sz="2800" b="1" dirty="0">
                    <a:solidFill>
                      <a:srgbClr val="2F2B20"/>
                    </a:solidFill>
                    <a:cs typeface="Calibri" pitchFamily="34" charset="0"/>
                  </a:rPr>
                  <a:t>ASSESS</a:t>
                </a:r>
                <a:r>
                  <a:rPr lang="en-US" sz="2800" dirty="0">
                    <a:solidFill>
                      <a:srgbClr val="2F2B20"/>
                    </a:solidFill>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3. </a:t>
                </a:r>
                <a:r>
                  <a:rPr lang="en-US" sz="2800" b="1" dirty="0">
                    <a:solidFill>
                      <a:srgbClr val="2F2B20"/>
                    </a:solidFill>
                    <a:cs typeface="Calibri" pitchFamily="34" charset="0"/>
                  </a:rPr>
                  <a:t>EVALUATE</a:t>
                </a:r>
                <a:r>
                  <a:rPr lang="en-US" sz="2800" dirty="0">
                    <a:solidFill>
                      <a:srgbClr val="2F2B20"/>
                    </a:solidFill>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4. </a:t>
                </a:r>
                <a:r>
                  <a:rPr lang="en-US" sz="2800" b="1" dirty="0">
                    <a:solidFill>
                      <a:srgbClr val="2F2B20"/>
                    </a:solidFill>
                    <a:cs typeface="Calibri" pitchFamily="34" charset="0"/>
                  </a:rPr>
                  <a:t>IDENTIFY</a:t>
                </a:r>
                <a:r>
                  <a:rPr lang="en-US" sz="2800" dirty="0">
                    <a:solidFill>
                      <a:srgbClr val="2F2B20"/>
                    </a:solidFill>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5. </a:t>
                </a:r>
                <a:r>
                  <a:rPr lang="en-US" sz="2800" b="1" dirty="0">
                    <a:solidFill>
                      <a:srgbClr val="2F2B20"/>
                    </a:solidFill>
                    <a:cs typeface="Calibri" pitchFamily="34" charset="0"/>
                  </a:rPr>
                  <a:t>MONITOR</a:t>
                </a:r>
                <a:r>
                  <a:rPr lang="en-US" sz="2800" dirty="0">
                    <a:solidFill>
                      <a:srgbClr val="2F2B20"/>
                    </a:solidFill>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Tree>
    <p:extLst>
      <p:ext uri="{BB962C8B-B14F-4D97-AF65-F5344CB8AC3E}">
        <p14:creationId xmlns:p14="http://schemas.microsoft.com/office/powerpoint/2010/main" val="1452949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a:spLocks noGrp="1"/>
          </p:cNvSpPr>
          <p:nvPr>
            <p:ph idx="1"/>
          </p:nvPr>
        </p:nvSpPr>
        <p:spPr>
          <a:xfrm>
            <a:off x="1963757" y="1317367"/>
            <a:ext cx="7835312" cy="4985266"/>
          </a:xfrm>
        </p:spPr>
        <p:txBody>
          <a:bodyPr>
            <a:normAutofit/>
          </a:bodyPr>
          <a:lstStyle/>
          <a:p>
            <a:pPr marL="0" indent="0">
              <a:spcBef>
                <a:spcPts val="600"/>
              </a:spcBef>
              <a:spcAft>
                <a:spcPts val="1200"/>
              </a:spcAft>
              <a:buNone/>
            </a:pPr>
            <a:r>
              <a:rPr lang="en-US" sz="2600" b="1" i="1" dirty="0">
                <a:solidFill>
                  <a:srgbClr val="0070C0"/>
                </a:solidFill>
              </a:rPr>
              <a:t>Systematic and designed for transparency. </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a:t>Adaptation Workbook</a:t>
            </a:r>
          </a:p>
        </p:txBody>
      </p:sp>
      <p:sp>
        <p:nvSpPr>
          <p:cNvPr id="26" name="Rectangle 25"/>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graphicFrame>
        <p:nvGraphicFramePr>
          <p:cNvPr id="13" name="Table 12">
            <a:extLst>
              <a:ext uri="{FF2B5EF4-FFF2-40B4-BE49-F238E27FC236}">
                <a16:creationId xmlns:a16="http://schemas.microsoft.com/office/drawing/2014/main" id="{FEED5739-A5D3-4E0D-8BB1-9D97361D98AE}"/>
              </a:ext>
            </a:extLst>
          </p:cNvPr>
          <p:cNvGraphicFramePr>
            <a:graphicFrameLocks noGrp="1"/>
          </p:cNvGraphicFramePr>
          <p:nvPr>
            <p:extLst>
              <p:ext uri="{D42A27DB-BD31-4B8C-83A1-F6EECF244321}">
                <p14:modId xmlns:p14="http://schemas.microsoft.com/office/powerpoint/2010/main" val="208997564"/>
              </p:ext>
            </p:extLst>
          </p:nvPr>
        </p:nvGraphicFramePr>
        <p:xfrm>
          <a:off x="1640542" y="2337793"/>
          <a:ext cx="8189258" cy="2752522"/>
        </p:xfrm>
        <a:graphic>
          <a:graphicData uri="http://schemas.openxmlformats.org/drawingml/2006/table">
            <a:tbl>
              <a:tblPr firstRow="1" firstCol="1" bandRow="1"/>
              <a:tblGrid>
                <a:gridCol w="1782078">
                  <a:extLst>
                    <a:ext uri="{9D8B030D-6E8A-4147-A177-3AD203B41FA5}">
                      <a16:colId xmlns:a16="http://schemas.microsoft.com/office/drawing/2014/main" val="20000"/>
                    </a:ext>
                  </a:extLst>
                </a:gridCol>
                <a:gridCol w="145418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73974">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Management Objectives</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Challenges </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Opportunities </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Feasibility</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Other Considerations</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extLst>
                  <a:ext uri="{0D108BD9-81ED-4DB2-BD59-A6C34878D82A}">
                    <a16:rowId xmlns:a16="http://schemas.microsoft.com/office/drawing/2014/main" val="10000"/>
                  </a:ext>
                </a:extLst>
              </a:tr>
              <a:tr h="197854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2715" marR="0">
                        <a:lnSpc>
                          <a:spcPct val="115000"/>
                        </a:lnSpc>
                        <a:spcBef>
                          <a:spcPts val="300"/>
                        </a:spcBef>
                        <a:spcAft>
                          <a:spcPts val="0"/>
                        </a:spcAft>
                      </a:pPr>
                      <a:endParaRPr lang="en-US" sz="1800" dirty="0">
                        <a:effectLst/>
                        <a:latin typeface="Candara" pitchFamily="34" charset="0"/>
                        <a:ea typeface="Calibri"/>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2715" marR="0">
                        <a:lnSpc>
                          <a:spcPct val="115000"/>
                        </a:lnSpc>
                        <a:spcBef>
                          <a:spcPts val="300"/>
                        </a:spcBef>
                        <a:spcAft>
                          <a:spcPts val="0"/>
                        </a:spcAft>
                      </a:pPr>
                      <a:endParaRPr lang="en-US" sz="1800" dirty="0">
                        <a:effectLst/>
                        <a:latin typeface="Candara" pitchFamily="34" charset="0"/>
                        <a:ea typeface="Calibri"/>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098FED9A-10EF-4123-A87C-D92C4366A178}"/>
              </a:ext>
            </a:extLst>
          </p:cNvPr>
          <p:cNvGraphicFramePr>
            <a:graphicFrameLocks noGrp="1"/>
          </p:cNvGraphicFramePr>
          <p:nvPr>
            <p:extLst>
              <p:ext uri="{D42A27DB-BD31-4B8C-83A1-F6EECF244321}">
                <p14:modId xmlns:p14="http://schemas.microsoft.com/office/powerpoint/2010/main" val="2415350096"/>
              </p:ext>
            </p:extLst>
          </p:nvPr>
        </p:nvGraphicFramePr>
        <p:xfrm>
          <a:off x="1828800" y="4075762"/>
          <a:ext cx="8610600" cy="2172638"/>
        </p:xfrm>
        <a:graphic>
          <a:graphicData uri="http://schemas.openxmlformats.org/drawingml/2006/table">
            <a:tbl>
              <a:tblPr firstRow="1" firstCol="1" bandRow="1"/>
              <a:tblGrid>
                <a:gridCol w="1878675">
                  <a:extLst>
                    <a:ext uri="{9D8B030D-6E8A-4147-A177-3AD203B41FA5}">
                      <a16:colId xmlns:a16="http://schemas.microsoft.com/office/drawing/2014/main" val="20000"/>
                    </a:ext>
                  </a:extLst>
                </a:gridCol>
                <a:gridCol w="1565564">
                  <a:extLst>
                    <a:ext uri="{9D8B030D-6E8A-4147-A177-3AD203B41FA5}">
                      <a16:colId xmlns:a16="http://schemas.microsoft.com/office/drawing/2014/main" val="20001"/>
                    </a:ext>
                  </a:extLst>
                </a:gridCol>
                <a:gridCol w="939338">
                  <a:extLst>
                    <a:ext uri="{9D8B030D-6E8A-4147-A177-3AD203B41FA5}">
                      <a16:colId xmlns:a16="http://schemas.microsoft.com/office/drawing/2014/main" val="20002"/>
                    </a:ext>
                  </a:extLst>
                </a:gridCol>
                <a:gridCol w="1252451">
                  <a:extLst>
                    <a:ext uri="{9D8B030D-6E8A-4147-A177-3AD203B41FA5}">
                      <a16:colId xmlns:a16="http://schemas.microsoft.com/office/drawing/2014/main" val="20003"/>
                    </a:ext>
                  </a:extLst>
                </a:gridCol>
                <a:gridCol w="1487286">
                  <a:extLst>
                    <a:ext uri="{9D8B030D-6E8A-4147-A177-3AD203B41FA5}">
                      <a16:colId xmlns:a16="http://schemas.microsoft.com/office/drawing/2014/main" val="20004"/>
                    </a:ext>
                  </a:extLst>
                </a:gridCol>
                <a:gridCol w="1487286">
                  <a:extLst>
                    <a:ext uri="{9D8B030D-6E8A-4147-A177-3AD203B41FA5}">
                      <a16:colId xmlns:a16="http://schemas.microsoft.com/office/drawing/2014/main" val="20005"/>
                    </a:ext>
                  </a:extLst>
                </a:gridCol>
              </a:tblGrid>
              <a:tr h="41626">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Adaptation Actions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hMerge="1">
                  <a:txBody>
                    <a:bodyPr/>
                    <a:lstStyle/>
                    <a:p>
                      <a:endParaRPr lang="en-US"/>
                    </a:p>
                  </a:txBody>
                  <a:tcPr/>
                </a:tc>
                <a:tc hMerge="1">
                  <a:txBody>
                    <a:bodyPr/>
                    <a:lstStyle/>
                    <a:p>
                      <a:endParaRPr lang="en-US"/>
                    </a:p>
                  </a:txBody>
                  <a:tcPr/>
                </a:tc>
                <a:tc row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Benefits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row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Drawbacks/</a:t>
                      </a:r>
                    </a:p>
                    <a:p>
                      <a:pPr marL="0" marR="0" algn="ctr">
                        <a:lnSpc>
                          <a:spcPct val="115000"/>
                        </a:lnSpc>
                        <a:spcBef>
                          <a:spcPts val="0"/>
                        </a:spcBef>
                        <a:spcAft>
                          <a:spcPts val="0"/>
                        </a:spcAft>
                      </a:pPr>
                      <a:r>
                        <a:rPr lang="en-US" sz="2000" b="1" dirty="0">
                          <a:effectLst/>
                          <a:latin typeface="Candara" pitchFamily="34" charset="0"/>
                          <a:ea typeface="Times New Roman"/>
                          <a:cs typeface="Calibri"/>
                        </a:rPr>
                        <a:t>Barriers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row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Recommend Tactic?</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extLst>
                  <a:ext uri="{0D108BD9-81ED-4DB2-BD59-A6C34878D82A}">
                    <a16:rowId xmlns:a16="http://schemas.microsoft.com/office/drawing/2014/main" val="10000"/>
                  </a:ext>
                </a:extLst>
              </a:tr>
              <a:tr h="8325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Approach </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Tactics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Time Frame</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162226">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8577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Intentional </a:t>
            </a:r>
          </a:p>
        </p:txBody>
      </p:sp>
      <p:sp>
        <p:nvSpPr>
          <p:cNvPr id="3" name="Content Placeholder 2"/>
          <p:cNvSpPr>
            <a:spLocks noGrp="1"/>
          </p:cNvSpPr>
          <p:nvPr>
            <p:ph idx="1"/>
          </p:nvPr>
        </p:nvSpPr>
        <p:spPr>
          <a:xfrm>
            <a:off x="578970" y="1585054"/>
            <a:ext cx="5157284" cy="4944644"/>
          </a:xfrm>
        </p:spPr>
        <p:txBody>
          <a:bodyPr>
            <a:normAutofit/>
          </a:bodyPr>
          <a:lstStyle/>
          <a:p>
            <a:pPr>
              <a:lnSpc>
                <a:spcPct val="110000"/>
              </a:lnSpc>
              <a:spcAft>
                <a:spcPts val="1800"/>
              </a:spcAft>
            </a:pPr>
            <a:r>
              <a:rPr lang="en-US" sz="2800" dirty="0"/>
              <a:t>Explicitly consider and address climate change </a:t>
            </a:r>
          </a:p>
          <a:p>
            <a:pPr>
              <a:lnSpc>
                <a:spcPct val="110000"/>
              </a:lnSpc>
              <a:spcAft>
                <a:spcPts val="1800"/>
              </a:spcAft>
            </a:pPr>
            <a:r>
              <a:rPr lang="en-US" sz="2800" dirty="0"/>
              <a:t>Sure we might get lucky… </a:t>
            </a:r>
          </a:p>
          <a:p>
            <a:pPr>
              <a:lnSpc>
                <a:spcPct val="110000"/>
              </a:lnSpc>
              <a:spcAft>
                <a:spcPts val="1800"/>
              </a:spcAft>
            </a:pPr>
            <a:r>
              <a:rPr lang="en-US" sz="2800" dirty="0"/>
              <a:t>Intentionally assessing risk and vulnerabilities </a:t>
            </a:r>
            <a:r>
              <a:rPr lang="en-US" sz="2800" b="1" dirty="0"/>
              <a:t>makes our plans more robust!</a:t>
            </a:r>
          </a:p>
          <a:p>
            <a:pPr marL="0" indent="0">
              <a:buNone/>
            </a:pPr>
            <a:endParaRPr lang="en-US" dirty="0"/>
          </a:p>
        </p:txBody>
      </p:sp>
      <p:grpSp>
        <p:nvGrpSpPr>
          <p:cNvPr id="5" name="Group 4"/>
          <p:cNvGrpSpPr/>
          <p:nvPr/>
        </p:nvGrpSpPr>
        <p:grpSpPr>
          <a:xfrm>
            <a:off x="6705600" y="1359023"/>
            <a:ext cx="4265763" cy="4139954"/>
            <a:chOff x="4927001" y="2086984"/>
            <a:chExt cx="3983752" cy="3743659"/>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0639" y="2291378"/>
              <a:ext cx="3704053" cy="3259567"/>
            </a:xfrm>
            <a:prstGeom prst="rect">
              <a:avLst/>
            </a:prstGeom>
          </p:spPr>
        </p:pic>
        <p:sp>
          <p:nvSpPr>
            <p:cNvPr id="7" name="Rectangle 6"/>
            <p:cNvSpPr/>
            <p:nvPr/>
          </p:nvSpPr>
          <p:spPr>
            <a:xfrm>
              <a:off x="4927001" y="2086984"/>
              <a:ext cx="839098"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00508" y="2097741"/>
              <a:ext cx="724184" cy="44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20639" y="5228216"/>
              <a:ext cx="462580" cy="462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00508" y="5271246"/>
              <a:ext cx="810245" cy="5593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281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CRF 2020 Theme">
  <a:themeElements>
    <a:clrScheme name="Blue-Orange3">
      <a:dk1>
        <a:sysClr val="windowText" lastClr="000000"/>
      </a:dk1>
      <a:lt1>
        <a:sysClr val="window" lastClr="FFFFFF"/>
      </a:lt1>
      <a:dk2>
        <a:srgbClr val="44546A"/>
      </a:dk2>
      <a:lt2>
        <a:srgbClr val="E7E6E6"/>
      </a:lt2>
      <a:accent1>
        <a:srgbClr val="0A5EA2"/>
      </a:accent1>
      <a:accent2>
        <a:srgbClr val="14213D"/>
      </a:accent2>
      <a:accent3>
        <a:srgbClr val="FCA311"/>
      </a:accent3>
      <a:accent4>
        <a:srgbClr val="E5E5E5"/>
      </a:accent4>
      <a:accent5>
        <a:srgbClr val="C00000"/>
      </a:accent5>
      <a:accent6>
        <a:srgbClr val="70AD47"/>
      </a:accent6>
      <a:hlink>
        <a:srgbClr val="70AD47"/>
      </a:hlink>
      <a:folHlink>
        <a:srgbClr val="70AD4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CCRF 2020 Theme" id="{11944EF7-5616-4E16-81AA-505BBD114CAC}" vid="{6E7F8123-BB0D-4C31-AD1F-AD17881FC5BF}"/>
    </a:ext>
  </a:extLst>
</a:theme>
</file>

<file path=ppt/theme/theme2.xml><?xml version="1.0" encoding="utf-8"?>
<a:theme xmlns:a="http://schemas.openxmlformats.org/drawingml/2006/main" name="1_Clarity">
  <a:themeElements>
    <a:clrScheme name="AR19 Dark">
      <a:dk1>
        <a:sysClr val="windowText" lastClr="000000"/>
      </a:dk1>
      <a:lt1>
        <a:sysClr val="window" lastClr="FFFFFF"/>
      </a:lt1>
      <a:dk2>
        <a:srgbClr val="44546A"/>
      </a:dk2>
      <a:lt2>
        <a:srgbClr val="E7E6E6"/>
      </a:lt2>
      <a:accent1>
        <a:srgbClr val="548ACE"/>
      </a:accent1>
      <a:accent2>
        <a:srgbClr val="F68E78"/>
      </a:accent2>
      <a:accent3>
        <a:srgbClr val="FDA318"/>
      </a:accent3>
      <a:accent4>
        <a:srgbClr val="BCD232"/>
      </a:accent4>
      <a:accent5>
        <a:srgbClr val="64BEAA"/>
      </a:accent5>
      <a:accent6>
        <a:srgbClr val="88D3EF"/>
      </a:accent6>
      <a:hlink>
        <a:srgbClr val="409985"/>
      </a:hlink>
      <a:folHlink>
        <a:srgbClr val="409985"/>
      </a:folHlink>
    </a:clrScheme>
    <a:fontScheme name="AR19">
      <a:majorFont>
        <a:latin typeface="Hind"/>
        <a:ea typeface=""/>
        <a:cs typeface=""/>
      </a:majorFont>
      <a:minorFont>
        <a:latin typeface="Hind"/>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7_Office Theme">
  <a:themeElements>
    <a:clrScheme name="Custom 2">
      <a:dk1>
        <a:srgbClr val="2F2B20"/>
      </a:dk1>
      <a:lt1>
        <a:srgbClr val="FFFFFF"/>
      </a:lt1>
      <a:dk2>
        <a:srgbClr val="675E47"/>
      </a:dk2>
      <a:lt2>
        <a:srgbClr val="EFECE7"/>
      </a:lt2>
      <a:accent1>
        <a:srgbClr val="4D4D4D"/>
      </a:accent1>
      <a:accent2>
        <a:srgbClr val="468F8A"/>
      </a:accent2>
      <a:accent3>
        <a:srgbClr val="046D8B"/>
      </a:accent3>
      <a:accent4>
        <a:srgbClr val="FFAB07"/>
      </a:accent4>
      <a:accent5>
        <a:srgbClr val="EB6841"/>
      </a:accent5>
      <a:accent6>
        <a:srgbClr val="72AD75"/>
      </a:accent6>
      <a:hlink>
        <a:srgbClr val="D8D8D8"/>
      </a:hlink>
      <a:folHlink>
        <a:srgbClr val="046D8B"/>
      </a:folHlink>
    </a:clrScheme>
    <a:fontScheme name="Custom 4">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APPo">
      <a:dk1>
        <a:srgbClr val="000000"/>
      </a:dk1>
      <a:lt1>
        <a:srgbClr val="FFFFFF"/>
      </a:lt1>
      <a:dk2>
        <a:srgbClr val="7F7F7F"/>
      </a:dk2>
      <a:lt2>
        <a:srgbClr val="EEECE1"/>
      </a:lt2>
      <a:accent1>
        <a:srgbClr val="32456C"/>
      </a:accent1>
      <a:accent2>
        <a:srgbClr val="D78A2E"/>
      </a:accent2>
      <a:accent3>
        <a:srgbClr val="78B59A"/>
      </a:accent3>
      <a:accent4>
        <a:srgbClr val="005852"/>
      </a:accent4>
      <a:accent5>
        <a:srgbClr val="87C6CC"/>
      </a:accent5>
      <a:accent6>
        <a:srgbClr val="00B0F0"/>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CRF 2020 Theme">
  <a:themeElements>
    <a:clrScheme name="Blue-Orange3">
      <a:dk1>
        <a:sysClr val="windowText" lastClr="000000"/>
      </a:dk1>
      <a:lt1>
        <a:sysClr val="window" lastClr="FFFFFF"/>
      </a:lt1>
      <a:dk2>
        <a:srgbClr val="44546A"/>
      </a:dk2>
      <a:lt2>
        <a:srgbClr val="E7E6E6"/>
      </a:lt2>
      <a:accent1>
        <a:srgbClr val="0A5EA2"/>
      </a:accent1>
      <a:accent2>
        <a:srgbClr val="14213D"/>
      </a:accent2>
      <a:accent3>
        <a:srgbClr val="FCA311"/>
      </a:accent3>
      <a:accent4>
        <a:srgbClr val="E5E5E5"/>
      </a:accent4>
      <a:accent5>
        <a:srgbClr val="C00000"/>
      </a:accent5>
      <a:accent6>
        <a:srgbClr val="70AD47"/>
      </a:accent6>
      <a:hlink>
        <a:srgbClr val="70AD47"/>
      </a:hlink>
      <a:folHlink>
        <a:srgbClr val="70AD4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CCRF 2020 Theme" id="{11944EF7-5616-4E16-81AA-505BBD114CAC}" vid="{6E7F8123-BB0D-4C31-AD1F-AD17881FC5BF}"/>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18089</TotalTime>
  <Words>3160</Words>
  <Application>Microsoft Office PowerPoint</Application>
  <PresentationFormat>Widescreen</PresentationFormat>
  <Paragraphs>425</Paragraphs>
  <Slides>65</Slides>
  <Notes>39</Notes>
  <HiddenSlides>0</HiddenSlides>
  <MMClips>0</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1</vt:i4>
      </vt:variant>
      <vt:variant>
        <vt:lpstr>Slide Titles</vt:lpstr>
      </vt:variant>
      <vt:variant>
        <vt:i4>65</vt:i4>
      </vt:variant>
    </vt:vector>
  </HeadingPairs>
  <TitlesOfParts>
    <vt:vector size="85" baseType="lpstr">
      <vt:lpstr>Arial</vt:lpstr>
      <vt:lpstr>Calibri</vt:lpstr>
      <vt:lpstr>Calibri Light</vt:lpstr>
      <vt:lpstr>Candara</vt:lpstr>
      <vt:lpstr>Century Gothic</vt:lpstr>
      <vt:lpstr>Corbel</vt:lpstr>
      <vt:lpstr>Franklin Gothic Medium Cond</vt:lpstr>
      <vt:lpstr>Hind</vt:lpstr>
      <vt:lpstr>Hind SemiBold</vt:lpstr>
      <vt:lpstr>Kalinga</vt:lpstr>
      <vt:lpstr>Libre Franklin Thin</vt:lpstr>
      <vt:lpstr>Noto Sans Symbols</vt:lpstr>
      <vt:lpstr>Tw Cen MT</vt:lpstr>
      <vt:lpstr>Wingdings</vt:lpstr>
      <vt:lpstr>CCRF 2020 Theme</vt:lpstr>
      <vt:lpstr>1_Clarity</vt:lpstr>
      <vt:lpstr>7_Office Theme</vt:lpstr>
      <vt:lpstr>1_Office Theme</vt:lpstr>
      <vt:lpstr>1_CCRF 2020 Theme</vt:lpstr>
      <vt:lpstr>Acrobat Document</vt:lpstr>
      <vt:lpstr>PowerPoint Presentation</vt:lpstr>
      <vt:lpstr>Northern Institute of Applied Climate Science</vt:lpstr>
      <vt:lpstr>Climate Change: It’s everywhere you look</vt:lpstr>
      <vt:lpstr>PowerPoint Presentation</vt:lpstr>
      <vt:lpstr>PowerPoint Presentation</vt:lpstr>
      <vt:lpstr>Forest Adaptation Resources </vt:lpstr>
      <vt:lpstr>Adaptation Workbook</vt:lpstr>
      <vt:lpstr>Adaptation Workbook</vt:lpstr>
      <vt:lpstr>Intentional </vt:lpstr>
      <vt:lpstr>Flexible</vt:lpstr>
      <vt:lpstr>We Don’t Need Certainty</vt:lpstr>
      <vt:lpstr>Know Your Priorities</vt:lpstr>
      <vt:lpstr>Adaptation Options</vt:lpstr>
      <vt:lpstr>Adaptation Workbook: Benefits</vt:lpstr>
      <vt:lpstr>PowerPoint Presentation</vt:lpstr>
      <vt:lpstr>Adaptation Workbook</vt:lpstr>
      <vt:lpstr>Adaptation Workbook</vt:lpstr>
      <vt:lpstr>Step 1 Prep</vt:lpstr>
      <vt:lpstr>Step 1 Prep</vt:lpstr>
      <vt:lpstr>SMART Objectives</vt:lpstr>
      <vt:lpstr>PowerPoint Presentation</vt:lpstr>
      <vt:lpstr>Step 2 Prep</vt:lpstr>
      <vt:lpstr>Regional to Site-Specific</vt:lpstr>
      <vt:lpstr>Regional to Site-Specific</vt:lpstr>
      <vt:lpstr>PowerPoint Presentation</vt:lpstr>
      <vt:lpstr>Adaptation Workbook</vt:lpstr>
      <vt:lpstr>NOAA State Climate Summaries</vt:lpstr>
      <vt:lpstr>Minnesota Climate Explorer</vt:lpstr>
      <vt:lpstr>Forest Ecosystem Vulnerability Assessment </vt:lpstr>
      <vt:lpstr>Climate Change Resource Center</vt:lpstr>
      <vt:lpstr>Climate change recap: The BIG THREE</vt:lpstr>
      <vt:lpstr>Wetter and Warmer Conditions Observed</vt:lpstr>
      <vt:lpstr>Warmer winters: where the action is</vt:lpstr>
      <vt:lpstr>Warmer winters: where the action is</vt:lpstr>
      <vt:lpstr>Warmer winters: cold extremes are vanishing</vt:lpstr>
      <vt:lpstr>Warmer winters: lake ice</vt:lpstr>
      <vt:lpstr>Heavy rainfall: 1-inch events</vt:lpstr>
      <vt:lpstr>Heavy rainfall: 4-inch events</vt:lpstr>
      <vt:lpstr>Heavy rainfall: Max rainfall is getting larger</vt:lpstr>
      <vt:lpstr>PowerPoint Presentation</vt:lpstr>
      <vt:lpstr>Representative Concentration Pathways (RCPs)</vt:lpstr>
      <vt:lpstr>Known Unknowns</vt:lpstr>
      <vt:lpstr>Future Projections: Winter Mean Temp</vt:lpstr>
      <vt:lpstr>Growing Season - Projected</vt:lpstr>
      <vt:lpstr>Future Projections: Annual Precip</vt:lpstr>
      <vt:lpstr>Heavy Precipitation - Projected</vt:lpstr>
      <vt:lpstr>Climate Change Tree Atlas Results</vt:lpstr>
      <vt:lpstr>Climate Change Tree Atlas Results</vt:lpstr>
      <vt:lpstr>Changes in Forest Composition</vt:lpstr>
      <vt:lpstr>Changes in Forest Composition</vt:lpstr>
      <vt:lpstr>A “Threat Multiplier”</vt:lpstr>
      <vt:lpstr>More Drought Stress</vt:lpstr>
      <vt:lpstr>More Drought Stress</vt:lpstr>
      <vt:lpstr>More Drought Stress</vt:lpstr>
      <vt:lpstr>Streamflow Changes</vt:lpstr>
      <vt:lpstr>Wildfire Risk</vt:lpstr>
      <vt:lpstr>Wildfire Risk</vt:lpstr>
      <vt:lpstr>Prescribed Fire Application</vt:lpstr>
      <vt:lpstr>Extreme Wind Events</vt:lpstr>
      <vt:lpstr>Invasive Species</vt:lpstr>
      <vt:lpstr>Pests and Diseases</vt:lpstr>
      <vt:lpstr>Forest Type Vulnerability </vt:lpstr>
      <vt:lpstr>Regional to Site-Specific</vt:lpstr>
      <vt:lpstr>Next Steps</vt:lpstr>
      <vt:lpstr>PowerPoint Presentation</vt:lpstr>
    </vt:vector>
  </TitlesOfParts>
  <Company>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mj</dc:creator>
  <cp:lastModifiedBy>Handler, Stephen -FS</cp:lastModifiedBy>
  <cp:revision>537</cp:revision>
  <cp:lastPrinted>2018-07-20T20:19:17Z</cp:lastPrinted>
  <dcterms:created xsi:type="dcterms:W3CDTF">2009-04-06T16:09:35Z</dcterms:created>
  <dcterms:modified xsi:type="dcterms:W3CDTF">2022-03-21T19:19:19Z</dcterms:modified>
</cp:coreProperties>
</file>