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2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2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21" r:id="rId1"/>
    <p:sldMasterId id="2147484028" r:id="rId2"/>
    <p:sldMasterId id="2147484039" r:id="rId3"/>
    <p:sldMasterId id="2147484053" r:id="rId4"/>
    <p:sldMasterId id="2147484065" r:id="rId5"/>
    <p:sldMasterId id="2147484080" r:id="rId6"/>
  </p:sldMasterIdLst>
  <p:notesMasterIdLst>
    <p:notesMasterId r:id="rId102"/>
  </p:notesMasterIdLst>
  <p:handoutMasterIdLst>
    <p:handoutMasterId r:id="rId103"/>
  </p:handoutMasterIdLst>
  <p:sldIdLst>
    <p:sldId id="2338" r:id="rId7"/>
    <p:sldId id="2006" r:id="rId8"/>
    <p:sldId id="260" r:id="rId9"/>
    <p:sldId id="2388" r:id="rId10"/>
    <p:sldId id="2389" r:id="rId11"/>
    <p:sldId id="504" r:id="rId12"/>
    <p:sldId id="471" r:id="rId13"/>
    <p:sldId id="456" r:id="rId14"/>
    <p:sldId id="2324" r:id="rId15"/>
    <p:sldId id="664" r:id="rId16"/>
    <p:sldId id="662" r:id="rId17"/>
    <p:sldId id="589" r:id="rId18"/>
    <p:sldId id="944" r:id="rId19"/>
    <p:sldId id="2341" r:id="rId20"/>
    <p:sldId id="805" r:id="rId21"/>
    <p:sldId id="2350" r:id="rId22"/>
    <p:sldId id="2353" r:id="rId23"/>
    <p:sldId id="714" r:id="rId24"/>
    <p:sldId id="2375" r:id="rId25"/>
    <p:sldId id="2351" r:id="rId26"/>
    <p:sldId id="2344" r:id="rId27"/>
    <p:sldId id="2377" r:id="rId28"/>
    <p:sldId id="2343" r:id="rId29"/>
    <p:sldId id="2378" r:id="rId30"/>
    <p:sldId id="2354" r:id="rId31"/>
    <p:sldId id="808" r:id="rId32"/>
    <p:sldId id="821" r:id="rId33"/>
    <p:sldId id="841" r:id="rId34"/>
    <p:sldId id="2379" r:id="rId35"/>
    <p:sldId id="815" r:id="rId36"/>
    <p:sldId id="2380" r:id="rId37"/>
    <p:sldId id="814" r:id="rId38"/>
    <p:sldId id="2326" r:id="rId39"/>
    <p:sldId id="416" r:id="rId40"/>
    <p:sldId id="2355" r:id="rId41"/>
    <p:sldId id="2331" r:id="rId42"/>
    <p:sldId id="2332" r:id="rId43"/>
    <p:sldId id="2333" r:id="rId44"/>
    <p:sldId id="2330" r:id="rId45"/>
    <p:sldId id="2356" r:id="rId46"/>
    <p:sldId id="2329" r:id="rId47"/>
    <p:sldId id="2358" r:id="rId48"/>
    <p:sldId id="2371" r:id="rId49"/>
    <p:sldId id="699" r:id="rId50"/>
    <p:sldId id="2372" r:id="rId51"/>
    <p:sldId id="576" r:id="rId52"/>
    <p:sldId id="2374" r:id="rId53"/>
    <p:sldId id="625" r:id="rId54"/>
    <p:sldId id="2347" r:id="rId55"/>
    <p:sldId id="2381" r:id="rId56"/>
    <p:sldId id="280" r:id="rId57"/>
    <p:sldId id="281" r:id="rId58"/>
    <p:sldId id="591" r:id="rId59"/>
    <p:sldId id="2360" r:id="rId60"/>
    <p:sldId id="2361" r:id="rId61"/>
    <p:sldId id="2362" r:id="rId62"/>
    <p:sldId id="2363" r:id="rId63"/>
    <p:sldId id="2368" r:id="rId64"/>
    <p:sldId id="2369" r:id="rId65"/>
    <p:sldId id="2382" r:id="rId66"/>
    <p:sldId id="649" r:id="rId67"/>
    <p:sldId id="919" r:id="rId68"/>
    <p:sldId id="951" r:id="rId69"/>
    <p:sldId id="783" r:id="rId70"/>
    <p:sldId id="784" r:id="rId71"/>
    <p:sldId id="715" r:id="rId72"/>
    <p:sldId id="394" r:id="rId73"/>
    <p:sldId id="2302" r:id="rId74"/>
    <p:sldId id="765" r:id="rId75"/>
    <p:sldId id="845" r:id="rId76"/>
    <p:sldId id="2306" r:id="rId77"/>
    <p:sldId id="826" r:id="rId78"/>
    <p:sldId id="945" r:id="rId79"/>
    <p:sldId id="2342" r:id="rId80"/>
    <p:sldId id="2312" r:id="rId81"/>
    <p:sldId id="2319" r:id="rId82"/>
    <p:sldId id="865" r:id="rId83"/>
    <p:sldId id="2327" r:id="rId84"/>
    <p:sldId id="2328" r:id="rId85"/>
    <p:sldId id="2348" r:id="rId86"/>
    <p:sldId id="328" r:id="rId87"/>
    <p:sldId id="2352" r:id="rId88"/>
    <p:sldId id="793" r:id="rId89"/>
    <p:sldId id="794" r:id="rId90"/>
    <p:sldId id="795" r:id="rId91"/>
    <p:sldId id="796" r:id="rId92"/>
    <p:sldId id="797" r:id="rId93"/>
    <p:sldId id="798" r:id="rId94"/>
    <p:sldId id="800" r:id="rId95"/>
    <p:sldId id="801" r:id="rId96"/>
    <p:sldId id="802" r:id="rId97"/>
    <p:sldId id="824" r:id="rId98"/>
    <p:sldId id="2309" r:id="rId99"/>
    <p:sldId id="823" r:id="rId100"/>
    <p:sldId id="2373" r:id="rId101"/>
  </p:sldIdLst>
  <p:sldSz cx="12192000" cy="6858000"/>
  <p:notesSz cx="9345613" cy="7045325"/>
  <p:defaultTex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432"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owiak, Maria -FS" initials="JM-" lastIdx="1" clrIdx="0">
    <p:extLst>
      <p:ext uri="{19B8F6BF-5375-455C-9EA6-DF929625EA0E}">
        <p15:presenceInfo xmlns:p15="http://schemas.microsoft.com/office/powerpoint/2012/main" userId="S-1-5-21-2443529608-3098792306-3041422421-2556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frameSlides="1"/>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B5EA2"/>
    <a:srgbClr val="E89123"/>
    <a:srgbClr val="468F8A"/>
    <a:srgbClr val="EA6841"/>
    <a:srgbClr val="AF6E5A"/>
    <a:srgbClr val="512274"/>
    <a:srgbClr val="672C94"/>
    <a:srgbClr val="0A5EA2"/>
    <a:srgbClr val="000000"/>
    <a:srgbClr val="D073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66" autoAdjust="0"/>
    <p:restoredTop sz="79563" autoAdjust="0"/>
  </p:normalViewPr>
  <p:slideViewPr>
    <p:cSldViewPr showGuides="1">
      <p:cViewPr varScale="1">
        <p:scale>
          <a:sx n="67" d="100"/>
          <a:sy n="67" d="100"/>
        </p:scale>
        <p:origin x="78" y="456"/>
      </p:cViewPr>
      <p:guideLst>
        <p:guide orient="horz" pos="432"/>
        <p:guide pos="3840"/>
      </p:guideLst>
    </p:cSldViewPr>
  </p:slideViewPr>
  <p:notesTextViewPr>
    <p:cViewPr>
      <p:scale>
        <a:sx n="100" d="100"/>
        <a:sy n="100" d="100"/>
      </p:scale>
      <p:origin x="0" y="0"/>
    </p:cViewPr>
  </p:notesTextViewPr>
  <p:sorterViewPr>
    <p:cViewPr>
      <p:scale>
        <a:sx n="70" d="100"/>
        <a:sy n="70" d="100"/>
      </p:scale>
      <p:origin x="0" y="-928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07" Type="http://schemas.openxmlformats.org/officeDocument/2006/relationships/theme" Target="theme/theme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handoutMaster" Target="handoutMasters/handoutMaster1.xml"/><Relationship Id="rId108"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commentAuthors" Target="commentAuthor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rgbClr val="003865"/>
                </a:solidFill>
                <a:latin typeface="+mn-lt"/>
                <a:ea typeface="+mn-ea"/>
                <a:cs typeface="+mn-cs"/>
              </a:defRPr>
            </a:pPr>
            <a:r>
              <a:rPr lang="en-US" sz="2000" b="1" dirty="0">
                <a:solidFill>
                  <a:srgbClr val="003865"/>
                </a:solidFill>
              </a:rPr>
              <a:t>Count of Minimum Temps -35F</a:t>
            </a:r>
            <a:r>
              <a:rPr lang="en-US" sz="2000" b="1" baseline="0" dirty="0">
                <a:solidFill>
                  <a:srgbClr val="003865"/>
                </a:solidFill>
              </a:rPr>
              <a:t> or Lower, by Decade</a:t>
            </a:r>
          </a:p>
          <a:p>
            <a:pPr>
              <a:defRPr sz="2000" b="1">
                <a:solidFill>
                  <a:srgbClr val="003865"/>
                </a:solidFill>
              </a:defRPr>
            </a:pPr>
            <a:r>
              <a:rPr lang="en-US" sz="2000" b="1" baseline="0" dirty="0">
                <a:solidFill>
                  <a:srgbClr val="003865"/>
                </a:solidFill>
              </a:rPr>
              <a:t>Grand Rapids Forest Research Station</a:t>
            </a:r>
            <a:endParaRPr lang="en-US" sz="2000" b="1" dirty="0">
              <a:solidFill>
                <a:srgbClr val="003865"/>
              </a:solidFill>
            </a:endParaRPr>
          </a:p>
        </c:rich>
      </c:tx>
      <c:overlay val="0"/>
      <c:spPr>
        <a:noFill/>
        <a:ln>
          <a:noFill/>
        </a:ln>
        <a:effectLst/>
      </c:spPr>
      <c:txPr>
        <a:bodyPr rot="0" spcFirstLastPara="1" vertOverflow="ellipsis" vert="horz" wrap="square" anchor="ctr" anchorCtr="1"/>
        <a:lstStyle/>
        <a:p>
          <a:pPr>
            <a:defRPr sz="2000" b="1" i="0" u="none" strike="noStrike" kern="1200" spc="0" baseline="0">
              <a:solidFill>
                <a:srgbClr val="003865"/>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Sheet1!$G$2:$P$2</c:f>
              <c:strCache>
                <c:ptCount val="10"/>
                <c:pt idx="0">
                  <c:v>1920s</c:v>
                </c:pt>
                <c:pt idx="1">
                  <c:v>1930s</c:v>
                </c:pt>
                <c:pt idx="2">
                  <c:v>1940s</c:v>
                </c:pt>
                <c:pt idx="3">
                  <c:v>1950s</c:v>
                </c:pt>
                <c:pt idx="4">
                  <c:v>1960s</c:v>
                </c:pt>
                <c:pt idx="5">
                  <c:v>1970s</c:v>
                </c:pt>
                <c:pt idx="6">
                  <c:v>1980s</c:v>
                </c:pt>
                <c:pt idx="7">
                  <c:v>1990s</c:v>
                </c:pt>
                <c:pt idx="8">
                  <c:v>2000s</c:v>
                </c:pt>
                <c:pt idx="9">
                  <c:v>2010s</c:v>
                </c:pt>
              </c:strCache>
            </c:strRef>
          </c:cat>
          <c:val>
            <c:numRef>
              <c:f>Sheet1!$G$3:$P$3</c:f>
              <c:numCache>
                <c:formatCode>General</c:formatCode>
                <c:ptCount val="10"/>
                <c:pt idx="0">
                  <c:v>16</c:v>
                </c:pt>
                <c:pt idx="1">
                  <c:v>25</c:v>
                </c:pt>
                <c:pt idx="2">
                  <c:v>7</c:v>
                </c:pt>
                <c:pt idx="3">
                  <c:v>12</c:v>
                </c:pt>
                <c:pt idx="4">
                  <c:v>9</c:v>
                </c:pt>
                <c:pt idx="5">
                  <c:v>9</c:v>
                </c:pt>
                <c:pt idx="6">
                  <c:v>8</c:v>
                </c:pt>
                <c:pt idx="7">
                  <c:v>8</c:v>
                </c:pt>
                <c:pt idx="8">
                  <c:v>1</c:v>
                </c:pt>
                <c:pt idx="9">
                  <c:v>3</c:v>
                </c:pt>
              </c:numCache>
            </c:numRef>
          </c:val>
          <c:extLst>
            <c:ext xmlns:c16="http://schemas.microsoft.com/office/drawing/2014/chart" uri="{C3380CC4-5D6E-409C-BE32-E72D297353CC}">
              <c16:uniqueId val="{00000000-9505-47B0-B171-7B1BA20B2141}"/>
            </c:ext>
          </c:extLst>
        </c:ser>
        <c:dLbls>
          <c:showLegendKey val="0"/>
          <c:showVal val="0"/>
          <c:showCatName val="0"/>
          <c:showSerName val="0"/>
          <c:showPercent val="0"/>
          <c:showBubbleSize val="0"/>
        </c:dLbls>
        <c:gapWidth val="100"/>
        <c:overlap val="-47"/>
        <c:axId val="337533696"/>
        <c:axId val="337534088"/>
      </c:barChart>
      <c:catAx>
        <c:axId val="337533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37534088"/>
        <c:crosses val="autoZero"/>
        <c:auto val="1"/>
        <c:lblAlgn val="ctr"/>
        <c:lblOffset val="100"/>
        <c:noMultiLvlLbl val="0"/>
      </c:catAx>
      <c:valAx>
        <c:axId val="337534088"/>
        <c:scaling>
          <c:orientation val="minMax"/>
          <c:max val="2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rgbClr val="003865"/>
                    </a:solidFill>
                    <a:latin typeface="+mn-lt"/>
                    <a:ea typeface="+mn-ea"/>
                    <a:cs typeface="+mn-cs"/>
                  </a:defRPr>
                </a:pPr>
                <a:r>
                  <a:rPr lang="en-US" sz="1800" b="1" dirty="0">
                    <a:solidFill>
                      <a:srgbClr val="003865"/>
                    </a:solidFill>
                  </a:rPr>
                  <a:t>Count</a:t>
                </a:r>
              </a:p>
            </c:rich>
          </c:tx>
          <c:overlay val="0"/>
          <c:spPr>
            <a:noFill/>
            <a:ln>
              <a:noFill/>
            </a:ln>
            <a:effectLst/>
          </c:spPr>
          <c:txPr>
            <a:bodyPr rot="-5400000" spcFirstLastPara="1" vertOverflow="ellipsis" vert="horz" wrap="square" anchor="ctr" anchorCtr="1"/>
            <a:lstStyle/>
            <a:p>
              <a:pPr>
                <a:defRPr sz="1800" b="1" i="0" u="none" strike="noStrike" kern="1200" baseline="0">
                  <a:solidFill>
                    <a:srgbClr val="003865"/>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37533696"/>
        <c:crosses val="autoZero"/>
        <c:crossBetween val="between"/>
        <c:majorUnit val="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r>
              <a:rPr lang="en-US" dirty="0"/>
              <a:t>Census of 1-inch </a:t>
            </a:r>
            <a:r>
              <a:rPr lang="en-US" dirty="0" err="1"/>
              <a:t>precip</a:t>
            </a:r>
            <a:r>
              <a:rPr lang="en-US" dirty="0"/>
              <a:t> days by year</a:t>
            </a:r>
            <a:r>
              <a:rPr lang="en-US" baseline="0" dirty="0"/>
              <a:t> at </a:t>
            </a:r>
            <a:r>
              <a:rPr lang="en-US" dirty="0"/>
              <a:t>39 long-term stations</a:t>
            </a:r>
          </a:p>
        </c:rich>
      </c:tx>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tx1">
                <a:lumMod val="25000"/>
                <a:lumOff val="75000"/>
              </a:schemeClr>
            </a:solidFill>
            <a:ln w="9525" cap="flat" cmpd="sng" algn="ctr">
              <a:solidFill>
                <a:schemeClr val="tx1"/>
              </a:solidFill>
              <a:round/>
            </a:ln>
            <a:effectLst/>
          </c:spPr>
          <c:invertIfNegative val="0"/>
          <c:cat>
            <c:numRef>
              <c:f>'1-2-3-4-summary'!$A$2:$A$104</c:f>
              <c:numCache>
                <c:formatCode>General</c:formatCode>
                <c:ptCount val="103"/>
                <c:pt idx="0">
                  <c:v>1916</c:v>
                </c:pt>
                <c:pt idx="1">
                  <c:v>1917</c:v>
                </c:pt>
                <c:pt idx="2">
                  <c:v>1918</c:v>
                </c:pt>
                <c:pt idx="3">
                  <c:v>1919</c:v>
                </c:pt>
                <c:pt idx="4">
                  <c:v>1920</c:v>
                </c:pt>
                <c:pt idx="5">
                  <c:v>1921</c:v>
                </c:pt>
                <c:pt idx="6">
                  <c:v>1922</c:v>
                </c:pt>
                <c:pt idx="7">
                  <c:v>1923</c:v>
                </c:pt>
                <c:pt idx="8">
                  <c:v>1924</c:v>
                </c:pt>
                <c:pt idx="9">
                  <c:v>1925</c:v>
                </c:pt>
                <c:pt idx="10">
                  <c:v>1926</c:v>
                </c:pt>
                <c:pt idx="11">
                  <c:v>1927</c:v>
                </c:pt>
                <c:pt idx="12">
                  <c:v>1928</c:v>
                </c:pt>
                <c:pt idx="13">
                  <c:v>1929</c:v>
                </c:pt>
                <c:pt idx="14">
                  <c:v>1930</c:v>
                </c:pt>
                <c:pt idx="15">
                  <c:v>1931</c:v>
                </c:pt>
                <c:pt idx="16">
                  <c:v>1932</c:v>
                </c:pt>
                <c:pt idx="17">
                  <c:v>1933</c:v>
                </c:pt>
                <c:pt idx="18">
                  <c:v>1934</c:v>
                </c:pt>
                <c:pt idx="19">
                  <c:v>1935</c:v>
                </c:pt>
                <c:pt idx="20">
                  <c:v>1936</c:v>
                </c:pt>
                <c:pt idx="21">
                  <c:v>1937</c:v>
                </c:pt>
                <c:pt idx="22">
                  <c:v>1938</c:v>
                </c:pt>
                <c:pt idx="23">
                  <c:v>1939</c:v>
                </c:pt>
                <c:pt idx="24">
                  <c:v>1940</c:v>
                </c:pt>
                <c:pt idx="25">
                  <c:v>1941</c:v>
                </c:pt>
                <c:pt idx="26">
                  <c:v>1942</c:v>
                </c:pt>
                <c:pt idx="27">
                  <c:v>1943</c:v>
                </c:pt>
                <c:pt idx="28">
                  <c:v>1944</c:v>
                </c:pt>
                <c:pt idx="29">
                  <c:v>1945</c:v>
                </c:pt>
                <c:pt idx="30">
                  <c:v>1946</c:v>
                </c:pt>
                <c:pt idx="31">
                  <c:v>1947</c:v>
                </c:pt>
                <c:pt idx="32">
                  <c:v>1948</c:v>
                </c:pt>
                <c:pt idx="33">
                  <c:v>1949</c:v>
                </c:pt>
                <c:pt idx="34">
                  <c:v>1950</c:v>
                </c:pt>
                <c:pt idx="35">
                  <c:v>1951</c:v>
                </c:pt>
                <c:pt idx="36">
                  <c:v>1952</c:v>
                </c:pt>
                <c:pt idx="37">
                  <c:v>1953</c:v>
                </c:pt>
                <c:pt idx="38">
                  <c:v>1954</c:v>
                </c:pt>
                <c:pt idx="39">
                  <c:v>1955</c:v>
                </c:pt>
                <c:pt idx="40">
                  <c:v>1956</c:v>
                </c:pt>
                <c:pt idx="41">
                  <c:v>1957</c:v>
                </c:pt>
                <c:pt idx="42">
                  <c:v>1958</c:v>
                </c:pt>
                <c:pt idx="43">
                  <c:v>1959</c:v>
                </c:pt>
                <c:pt idx="44">
                  <c:v>1960</c:v>
                </c:pt>
                <c:pt idx="45">
                  <c:v>1961</c:v>
                </c:pt>
                <c:pt idx="46">
                  <c:v>1962</c:v>
                </c:pt>
                <c:pt idx="47">
                  <c:v>1963</c:v>
                </c:pt>
                <c:pt idx="48">
                  <c:v>1964</c:v>
                </c:pt>
                <c:pt idx="49">
                  <c:v>1965</c:v>
                </c:pt>
                <c:pt idx="50">
                  <c:v>1966</c:v>
                </c:pt>
                <c:pt idx="51">
                  <c:v>1967</c:v>
                </c:pt>
                <c:pt idx="52">
                  <c:v>1968</c:v>
                </c:pt>
                <c:pt idx="53">
                  <c:v>1969</c:v>
                </c:pt>
                <c:pt idx="54">
                  <c:v>1970</c:v>
                </c:pt>
                <c:pt idx="55">
                  <c:v>1971</c:v>
                </c:pt>
                <c:pt idx="56">
                  <c:v>1972</c:v>
                </c:pt>
                <c:pt idx="57">
                  <c:v>1973</c:v>
                </c:pt>
                <c:pt idx="58">
                  <c:v>1974</c:v>
                </c:pt>
                <c:pt idx="59">
                  <c:v>1975</c:v>
                </c:pt>
                <c:pt idx="60">
                  <c:v>1976</c:v>
                </c:pt>
                <c:pt idx="61">
                  <c:v>1977</c:v>
                </c:pt>
                <c:pt idx="62">
                  <c:v>1978</c:v>
                </c:pt>
                <c:pt idx="63">
                  <c:v>1979</c:v>
                </c:pt>
                <c:pt idx="64">
                  <c:v>1980</c:v>
                </c:pt>
                <c:pt idx="65">
                  <c:v>1981</c:v>
                </c:pt>
                <c:pt idx="66">
                  <c:v>1982</c:v>
                </c:pt>
                <c:pt idx="67">
                  <c:v>1983</c:v>
                </c:pt>
                <c:pt idx="68">
                  <c:v>1984</c:v>
                </c:pt>
                <c:pt idx="69">
                  <c:v>1985</c:v>
                </c:pt>
                <c:pt idx="70">
                  <c:v>1986</c:v>
                </c:pt>
                <c:pt idx="71">
                  <c:v>1987</c:v>
                </c:pt>
                <c:pt idx="72">
                  <c:v>1988</c:v>
                </c:pt>
                <c:pt idx="73">
                  <c:v>1989</c:v>
                </c:pt>
                <c:pt idx="74">
                  <c:v>1990</c:v>
                </c:pt>
                <c:pt idx="75">
                  <c:v>1991</c:v>
                </c:pt>
                <c:pt idx="76">
                  <c:v>1992</c:v>
                </c:pt>
                <c:pt idx="77">
                  <c:v>1993</c:v>
                </c:pt>
                <c:pt idx="78">
                  <c:v>1994</c:v>
                </c:pt>
                <c:pt idx="79">
                  <c:v>1995</c:v>
                </c:pt>
                <c:pt idx="80">
                  <c:v>1996</c:v>
                </c:pt>
                <c:pt idx="81">
                  <c:v>1997</c:v>
                </c:pt>
                <c:pt idx="82">
                  <c:v>1998</c:v>
                </c:pt>
                <c:pt idx="83">
                  <c:v>1999</c:v>
                </c:pt>
                <c:pt idx="84">
                  <c:v>2000</c:v>
                </c:pt>
                <c:pt idx="85">
                  <c:v>2001</c:v>
                </c:pt>
                <c:pt idx="86">
                  <c:v>2002</c:v>
                </c:pt>
                <c:pt idx="87">
                  <c:v>2003</c:v>
                </c:pt>
                <c:pt idx="88">
                  <c:v>2004</c:v>
                </c:pt>
                <c:pt idx="89">
                  <c:v>2005</c:v>
                </c:pt>
                <c:pt idx="90">
                  <c:v>2006</c:v>
                </c:pt>
                <c:pt idx="91">
                  <c:v>2007</c:v>
                </c:pt>
                <c:pt idx="92">
                  <c:v>2008</c:v>
                </c:pt>
                <c:pt idx="93">
                  <c:v>2009</c:v>
                </c:pt>
                <c:pt idx="94">
                  <c:v>2010</c:v>
                </c:pt>
                <c:pt idx="95">
                  <c:v>2011</c:v>
                </c:pt>
                <c:pt idx="96">
                  <c:v>2012</c:v>
                </c:pt>
                <c:pt idx="97">
                  <c:v>2013</c:v>
                </c:pt>
                <c:pt idx="98">
                  <c:v>2014</c:v>
                </c:pt>
                <c:pt idx="99">
                  <c:v>2015</c:v>
                </c:pt>
                <c:pt idx="100">
                  <c:v>2016</c:v>
                </c:pt>
                <c:pt idx="101">
                  <c:v>2017</c:v>
                </c:pt>
                <c:pt idx="102">
                  <c:v>2018</c:v>
                </c:pt>
              </c:numCache>
            </c:numRef>
          </c:cat>
          <c:val>
            <c:numRef>
              <c:f>'1-2-3-4-summary'!$C$2:$C$104</c:f>
              <c:numCache>
                <c:formatCode>General</c:formatCode>
                <c:ptCount val="103"/>
                <c:pt idx="0">
                  <c:v>182</c:v>
                </c:pt>
                <c:pt idx="1">
                  <c:v>132</c:v>
                </c:pt>
                <c:pt idx="2">
                  <c:v>171</c:v>
                </c:pt>
                <c:pt idx="3">
                  <c:v>177</c:v>
                </c:pt>
                <c:pt idx="4">
                  <c:v>188</c:v>
                </c:pt>
                <c:pt idx="5">
                  <c:v>156</c:v>
                </c:pt>
                <c:pt idx="6">
                  <c:v>138</c:v>
                </c:pt>
                <c:pt idx="7">
                  <c:v>150</c:v>
                </c:pt>
                <c:pt idx="8">
                  <c:v>208</c:v>
                </c:pt>
                <c:pt idx="9">
                  <c:v>182</c:v>
                </c:pt>
                <c:pt idx="10">
                  <c:v>191</c:v>
                </c:pt>
                <c:pt idx="11">
                  <c:v>121</c:v>
                </c:pt>
                <c:pt idx="12">
                  <c:v>214</c:v>
                </c:pt>
                <c:pt idx="13">
                  <c:v>120</c:v>
                </c:pt>
                <c:pt idx="14">
                  <c:v>175</c:v>
                </c:pt>
                <c:pt idx="15">
                  <c:v>146</c:v>
                </c:pt>
                <c:pt idx="16">
                  <c:v>134</c:v>
                </c:pt>
                <c:pt idx="17">
                  <c:v>171</c:v>
                </c:pt>
                <c:pt idx="18">
                  <c:v>161</c:v>
                </c:pt>
                <c:pt idx="19">
                  <c:v>187</c:v>
                </c:pt>
                <c:pt idx="20">
                  <c:v>111</c:v>
                </c:pt>
                <c:pt idx="21">
                  <c:v>184</c:v>
                </c:pt>
                <c:pt idx="22">
                  <c:v>217</c:v>
                </c:pt>
                <c:pt idx="23">
                  <c:v>145</c:v>
                </c:pt>
                <c:pt idx="24">
                  <c:v>186</c:v>
                </c:pt>
                <c:pt idx="25">
                  <c:v>203</c:v>
                </c:pt>
                <c:pt idx="26">
                  <c:v>248</c:v>
                </c:pt>
                <c:pt idx="27">
                  <c:v>204</c:v>
                </c:pt>
                <c:pt idx="28">
                  <c:v>240</c:v>
                </c:pt>
                <c:pt idx="29">
                  <c:v>188</c:v>
                </c:pt>
                <c:pt idx="30">
                  <c:v>218</c:v>
                </c:pt>
                <c:pt idx="31">
                  <c:v>162</c:v>
                </c:pt>
                <c:pt idx="32">
                  <c:v>170</c:v>
                </c:pt>
                <c:pt idx="33">
                  <c:v>214</c:v>
                </c:pt>
                <c:pt idx="34">
                  <c:v>179</c:v>
                </c:pt>
                <c:pt idx="35">
                  <c:v>206</c:v>
                </c:pt>
                <c:pt idx="36">
                  <c:v>194</c:v>
                </c:pt>
                <c:pt idx="37">
                  <c:v>308</c:v>
                </c:pt>
                <c:pt idx="38">
                  <c:v>178</c:v>
                </c:pt>
                <c:pt idx="39">
                  <c:v>163</c:v>
                </c:pt>
                <c:pt idx="40">
                  <c:v>179</c:v>
                </c:pt>
                <c:pt idx="41">
                  <c:v>238</c:v>
                </c:pt>
                <c:pt idx="42">
                  <c:v>118</c:v>
                </c:pt>
                <c:pt idx="43">
                  <c:v>211</c:v>
                </c:pt>
                <c:pt idx="44">
                  <c:v>209</c:v>
                </c:pt>
                <c:pt idx="45">
                  <c:v>169</c:v>
                </c:pt>
                <c:pt idx="46">
                  <c:v>231</c:v>
                </c:pt>
                <c:pt idx="47">
                  <c:v>178</c:v>
                </c:pt>
                <c:pt idx="48">
                  <c:v>199</c:v>
                </c:pt>
                <c:pt idx="49">
                  <c:v>253</c:v>
                </c:pt>
                <c:pt idx="50">
                  <c:v>203</c:v>
                </c:pt>
                <c:pt idx="51">
                  <c:v>139</c:v>
                </c:pt>
                <c:pt idx="52">
                  <c:v>255</c:v>
                </c:pt>
                <c:pt idx="53">
                  <c:v>170</c:v>
                </c:pt>
                <c:pt idx="54">
                  <c:v>234</c:v>
                </c:pt>
                <c:pt idx="55">
                  <c:v>241</c:v>
                </c:pt>
                <c:pt idx="56">
                  <c:v>205</c:v>
                </c:pt>
                <c:pt idx="57">
                  <c:v>220</c:v>
                </c:pt>
                <c:pt idx="58">
                  <c:v>158</c:v>
                </c:pt>
                <c:pt idx="59">
                  <c:v>211</c:v>
                </c:pt>
                <c:pt idx="60">
                  <c:v>88</c:v>
                </c:pt>
                <c:pt idx="61">
                  <c:v>269</c:v>
                </c:pt>
                <c:pt idx="62">
                  <c:v>198</c:v>
                </c:pt>
                <c:pt idx="63">
                  <c:v>225</c:v>
                </c:pt>
                <c:pt idx="64">
                  <c:v>137</c:v>
                </c:pt>
                <c:pt idx="65">
                  <c:v>210</c:v>
                </c:pt>
                <c:pt idx="66">
                  <c:v>239</c:v>
                </c:pt>
                <c:pt idx="67">
                  <c:v>233</c:v>
                </c:pt>
                <c:pt idx="68">
                  <c:v>269</c:v>
                </c:pt>
                <c:pt idx="69">
                  <c:v>258</c:v>
                </c:pt>
                <c:pt idx="70">
                  <c:v>269</c:v>
                </c:pt>
                <c:pt idx="71">
                  <c:v>156</c:v>
                </c:pt>
                <c:pt idx="72">
                  <c:v>155</c:v>
                </c:pt>
                <c:pt idx="73">
                  <c:v>152</c:v>
                </c:pt>
                <c:pt idx="74">
                  <c:v>235</c:v>
                </c:pt>
                <c:pt idx="75">
                  <c:v>291</c:v>
                </c:pt>
                <c:pt idx="76">
                  <c:v>186</c:v>
                </c:pt>
                <c:pt idx="77">
                  <c:v>252</c:v>
                </c:pt>
                <c:pt idx="78">
                  <c:v>212</c:v>
                </c:pt>
                <c:pt idx="79">
                  <c:v>229</c:v>
                </c:pt>
                <c:pt idx="80">
                  <c:v>200</c:v>
                </c:pt>
                <c:pt idx="81">
                  <c:v>175</c:v>
                </c:pt>
                <c:pt idx="82">
                  <c:v>257</c:v>
                </c:pt>
                <c:pt idx="83">
                  <c:v>261</c:v>
                </c:pt>
                <c:pt idx="84">
                  <c:v>204</c:v>
                </c:pt>
                <c:pt idx="85">
                  <c:v>253</c:v>
                </c:pt>
                <c:pt idx="86">
                  <c:v>247</c:v>
                </c:pt>
                <c:pt idx="87">
                  <c:v>153</c:v>
                </c:pt>
                <c:pt idx="88">
                  <c:v>251</c:v>
                </c:pt>
                <c:pt idx="89">
                  <c:v>242</c:v>
                </c:pt>
                <c:pt idx="90">
                  <c:v>157</c:v>
                </c:pt>
                <c:pt idx="91">
                  <c:v>253</c:v>
                </c:pt>
                <c:pt idx="92">
                  <c:v>215</c:v>
                </c:pt>
                <c:pt idx="93">
                  <c:v>160</c:v>
                </c:pt>
                <c:pt idx="94">
                  <c:v>296</c:v>
                </c:pt>
                <c:pt idx="95">
                  <c:v>175</c:v>
                </c:pt>
                <c:pt idx="96">
                  <c:v>232</c:v>
                </c:pt>
                <c:pt idx="97">
                  <c:v>199</c:v>
                </c:pt>
                <c:pt idx="98">
                  <c:v>215</c:v>
                </c:pt>
                <c:pt idx="99">
                  <c:v>275</c:v>
                </c:pt>
                <c:pt idx="100">
                  <c:v>275</c:v>
                </c:pt>
                <c:pt idx="101">
                  <c:v>242</c:v>
                </c:pt>
                <c:pt idx="102">
                  <c:v>257</c:v>
                </c:pt>
              </c:numCache>
            </c:numRef>
          </c:val>
          <c:extLst>
            <c:ext xmlns:c16="http://schemas.microsoft.com/office/drawing/2014/chart" uri="{C3380CC4-5D6E-409C-BE32-E72D297353CC}">
              <c16:uniqueId val="{00000000-310E-4366-A135-731FEED19DF1}"/>
            </c:ext>
          </c:extLst>
        </c:ser>
        <c:dLbls>
          <c:showLegendKey val="0"/>
          <c:showVal val="0"/>
          <c:showCatName val="0"/>
          <c:showSerName val="0"/>
          <c:showPercent val="0"/>
          <c:showBubbleSize val="0"/>
        </c:dLbls>
        <c:gapWidth val="0"/>
        <c:overlap val="100"/>
        <c:axId val="204902408"/>
        <c:axId val="201918200"/>
      </c:barChart>
      <c:catAx>
        <c:axId val="204902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201918200"/>
        <c:crosses val="autoZero"/>
        <c:auto val="1"/>
        <c:lblAlgn val="ctr"/>
        <c:lblOffset val="100"/>
        <c:noMultiLvlLbl val="0"/>
      </c:catAx>
      <c:valAx>
        <c:axId val="2019182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204902408"/>
        <c:crosses val="autoZero"/>
        <c:crossBetween val="between"/>
        <c:majorUnit val="25"/>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r>
              <a:rPr lang="en-US" dirty="0"/>
              <a:t>Census of 4-inch </a:t>
            </a:r>
            <a:r>
              <a:rPr lang="en-US" dirty="0" err="1"/>
              <a:t>precip</a:t>
            </a:r>
            <a:r>
              <a:rPr lang="en-US" dirty="0"/>
              <a:t> days by year at 39</a:t>
            </a:r>
            <a:r>
              <a:rPr lang="en-US" baseline="0" dirty="0"/>
              <a:t> long-term</a:t>
            </a:r>
            <a:r>
              <a:rPr lang="en-US" dirty="0"/>
              <a:t> stations</a:t>
            </a:r>
          </a:p>
        </c:rich>
      </c:tx>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manualLayout>
          <c:layoutTarget val="inner"/>
          <c:xMode val="edge"/>
          <c:yMode val="edge"/>
          <c:x val="3.5277427338157315E-2"/>
          <c:y val="0.11288361175117034"/>
          <c:w val="0.94998960765263463"/>
          <c:h val="0.7787394936482418"/>
        </c:manualLayout>
      </c:layout>
      <c:barChart>
        <c:barDir val="col"/>
        <c:grouping val="clustered"/>
        <c:varyColors val="0"/>
        <c:ser>
          <c:idx val="0"/>
          <c:order val="0"/>
          <c:spPr>
            <a:solidFill>
              <a:schemeClr val="tx1">
                <a:lumMod val="25000"/>
                <a:lumOff val="75000"/>
              </a:schemeClr>
            </a:solidFill>
            <a:ln w="9525" cap="flat" cmpd="sng" algn="ctr">
              <a:solidFill>
                <a:schemeClr val="tx1"/>
              </a:solidFill>
              <a:round/>
            </a:ln>
            <a:effectLst/>
          </c:spPr>
          <c:invertIfNegative val="0"/>
          <c:cat>
            <c:numRef>
              <c:f>'1-2-3-4-summary'!$A$2:$A$104</c:f>
              <c:numCache>
                <c:formatCode>General</c:formatCode>
                <c:ptCount val="103"/>
                <c:pt idx="0">
                  <c:v>1916</c:v>
                </c:pt>
                <c:pt idx="1">
                  <c:v>1917</c:v>
                </c:pt>
                <c:pt idx="2">
                  <c:v>1918</c:v>
                </c:pt>
                <c:pt idx="3">
                  <c:v>1919</c:v>
                </c:pt>
                <c:pt idx="4">
                  <c:v>1920</c:v>
                </c:pt>
                <c:pt idx="5">
                  <c:v>1921</c:v>
                </c:pt>
                <c:pt idx="6">
                  <c:v>1922</c:v>
                </c:pt>
                <c:pt idx="7">
                  <c:v>1923</c:v>
                </c:pt>
                <c:pt idx="8">
                  <c:v>1924</c:v>
                </c:pt>
                <c:pt idx="9">
                  <c:v>1925</c:v>
                </c:pt>
                <c:pt idx="10">
                  <c:v>1926</c:v>
                </c:pt>
                <c:pt idx="11">
                  <c:v>1927</c:v>
                </c:pt>
                <c:pt idx="12">
                  <c:v>1928</c:v>
                </c:pt>
                <c:pt idx="13">
                  <c:v>1929</c:v>
                </c:pt>
                <c:pt idx="14">
                  <c:v>1930</c:v>
                </c:pt>
                <c:pt idx="15">
                  <c:v>1931</c:v>
                </c:pt>
                <c:pt idx="16">
                  <c:v>1932</c:v>
                </c:pt>
                <c:pt idx="17">
                  <c:v>1933</c:v>
                </c:pt>
                <c:pt idx="18">
                  <c:v>1934</c:v>
                </c:pt>
                <c:pt idx="19">
                  <c:v>1935</c:v>
                </c:pt>
                <c:pt idx="20">
                  <c:v>1936</c:v>
                </c:pt>
                <c:pt idx="21">
                  <c:v>1937</c:v>
                </c:pt>
                <c:pt idx="22">
                  <c:v>1938</c:v>
                </c:pt>
                <c:pt idx="23">
                  <c:v>1939</c:v>
                </c:pt>
                <c:pt idx="24">
                  <c:v>1940</c:v>
                </c:pt>
                <c:pt idx="25">
                  <c:v>1941</c:v>
                </c:pt>
                <c:pt idx="26">
                  <c:v>1942</c:v>
                </c:pt>
                <c:pt idx="27">
                  <c:v>1943</c:v>
                </c:pt>
                <c:pt idx="28">
                  <c:v>1944</c:v>
                </c:pt>
                <c:pt idx="29">
                  <c:v>1945</c:v>
                </c:pt>
                <c:pt idx="30">
                  <c:v>1946</c:v>
                </c:pt>
                <c:pt idx="31">
                  <c:v>1947</c:v>
                </c:pt>
                <c:pt idx="32">
                  <c:v>1948</c:v>
                </c:pt>
                <c:pt idx="33">
                  <c:v>1949</c:v>
                </c:pt>
                <c:pt idx="34">
                  <c:v>1950</c:v>
                </c:pt>
                <c:pt idx="35">
                  <c:v>1951</c:v>
                </c:pt>
                <c:pt idx="36">
                  <c:v>1952</c:v>
                </c:pt>
                <c:pt idx="37">
                  <c:v>1953</c:v>
                </c:pt>
                <c:pt idx="38">
                  <c:v>1954</c:v>
                </c:pt>
                <c:pt idx="39">
                  <c:v>1955</c:v>
                </c:pt>
                <c:pt idx="40">
                  <c:v>1956</c:v>
                </c:pt>
                <c:pt idx="41">
                  <c:v>1957</c:v>
                </c:pt>
                <c:pt idx="42">
                  <c:v>1958</c:v>
                </c:pt>
                <c:pt idx="43">
                  <c:v>1959</c:v>
                </c:pt>
                <c:pt idx="44">
                  <c:v>1960</c:v>
                </c:pt>
                <c:pt idx="45">
                  <c:v>1961</c:v>
                </c:pt>
                <c:pt idx="46">
                  <c:v>1962</c:v>
                </c:pt>
                <c:pt idx="47">
                  <c:v>1963</c:v>
                </c:pt>
                <c:pt idx="48">
                  <c:v>1964</c:v>
                </c:pt>
                <c:pt idx="49">
                  <c:v>1965</c:v>
                </c:pt>
                <c:pt idx="50">
                  <c:v>1966</c:v>
                </c:pt>
                <c:pt idx="51">
                  <c:v>1967</c:v>
                </c:pt>
                <c:pt idx="52">
                  <c:v>1968</c:v>
                </c:pt>
                <c:pt idx="53">
                  <c:v>1969</c:v>
                </c:pt>
                <c:pt idx="54">
                  <c:v>1970</c:v>
                </c:pt>
                <c:pt idx="55">
                  <c:v>1971</c:v>
                </c:pt>
                <c:pt idx="56">
                  <c:v>1972</c:v>
                </c:pt>
                <c:pt idx="57">
                  <c:v>1973</c:v>
                </c:pt>
                <c:pt idx="58">
                  <c:v>1974</c:v>
                </c:pt>
                <c:pt idx="59">
                  <c:v>1975</c:v>
                </c:pt>
                <c:pt idx="60">
                  <c:v>1976</c:v>
                </c:pt>
                <c:pt idx="61">
                  <c:v>1977</c:v>
                </c:pt>
                <c:pt idx="62">
                  <c:v>1978</c:v>
                </c:pt>
                <c:pt idx="63">
                  <c:v>1979</c:v>
                </c:pt>
                <c:pt idx="64">
                  <c:v>1980</c:v>
                </c:pt>
                <c:pt idx="65">
                  <c:v>1981</c:v>
                </c:pt>
                <c:pt idx="66">
                  <c:v>1982</c:v>
                </c:pt>
                <c:pt idx="67">
                  <c:v>1983</c:v>
                </c:pt>
                <c:pt idx="68">
                  <c:v>1984</c:v>
                </c:pt>
                <c:pt idx="69">
                  <c:v>1985</c:v>
                </c:pt>
                <c:pt idx="70">
                  <c:v>1986</c:v>
                </c:pt>
                <c:pt idx="71">
                  <c:v>1987</c:v>
                </c:pt>
                <c:pt idx="72">
                  <c:v>1988</c:v>
                </c:pt>
                <c:pt idx="73">
                  <c:v>1989</c:v>
                </c:pt>
                <c:pt idx="74">
                  <c:v>1990</c:v>
                </c:pt>
                <c:pt idx="75">
                  <c:v>1991</c:v>
                </c:pt>
                <c:pt idx="76">
                  <c:v>1992</c:v>
                </c:pt>
                <c:pt idx="77">
                  <c:v>1993</c:v>
                </c:pt>
                <c:pt idx="78">
                  <c:v>1994</c:v>
                </c:pt>
                <c:pt idx="79">
                  <c:v>1995</c:v>
                </c:pt>
                <c:pt idx="80">
                  <c:v>1996</c:v>
                </c:pt>
                <c:pt idx="81">
                  <c:v>1997</c:v>
                </c:pt>
                <c:pt idx="82">
                  <c:v>1998</c:v>
                </c:pt>
                <c:pt idx="83">
                  <c:v>1999</c:v>
                </c:pt>
                <c:pt idx="84">
                  <c:v>2000</c:v>
                </c:pt>
                <c:pt idx="85">
                  <c:v>2001</c:v>
                </c:pt>
                <c:pt idx="86">
                  <c:v>2002</c:v>
                </c:pt>
                <c:pt idx="87">
                  <c:v>2003</c:v>
                </c:pt>
                <c:pt idx="88">
                  <c:v>2004</c:v>
                </c:pt>
                <c:pt idx="89">
                  <c:v>2005</c:v>
                </c:pt>
                <c:pt idx="90">
                  <c:v>2006</c:v>
                </c:pt>
                <c:pt idx="91">
                  <c:v>2007</c:v>
                </c:pt>
                <c:pt idx="92">
                  <c:v>2008</c:v>
                </c:pt>
                <c:pt idx="93">
                  <c:v>2009</c:v>
                </c:pt>
                <c:pt idx="94">
                  <c:v>2010</c:v>
                </c:pt>
                <c:pt idx="95">
                  <c:v>2011</c:v>
                </c:pt>
                <c:pt idx="96">
                  <c:v>2012</c:v>
                </c:pt>
                <c:pt idx="97">
                  <c:v>2013</c:v>
                </c:pt>
                <c:pt idx="98">
                  <c:v>2014</c:v>
                </c:pt>
                <c:pt idx="99">
                  <c:v>2015</c:v>
                </c:pt>
                <c:pt idx="100">
                  <c:v>2016</c:v>
                </c:pt>
                <c:pt idx="101">
                  <c:v>2017</c:v>
                </c:pt>
                <c:pt idx="102">
                  <c:v>2018</c:v>
                </c:pt>
              </c:numCache>
            </c:numRef>
          </c:cat>
          <c:val>
            <c:numRef>
              <c:f>'1-2-3-4-summary'!$F$2:$F$104</c:f>
              <c:numCache>
                <c:formatCode>General</c:formatCode>
                <c:ptCount val="103"/>
                <c:pt idx="0">
                  <c:v>1</c:v>
                </c:pt>
                <c:pt idx="3">
                  <c:v>2</c:v>
                </c:pt>
                <c:pt idx="4">
                  <c:v>2</c:v>
                </c:pt>
                <c:pt idx="5">
                  <c:v>1</c:v>
                </c:pt>
                <c:pt idx="6">
                  <c:v>1</c:v>
                </c:pt>
                <c:pt idx="8">
                  <c:v>2</c:v>
                </c:pt>
                <c:pt idx="9">
                  <c:v>1</c:v>
                </c:pt>
                <c:pt idx="10">
                  <c:v>4</c:v>
                </c:pt>
                <c:pt idx="13">
                  <c:v>2</c:v>
                </c:pt>
                <c:pt idx="14">
                  <c:v>1</c:v>
                </c:pt>
                <c:pt idx="17">
                  <c:v>1</c:v>
                </c:pt>
                <c:pt idx="19">
                  <c:v>3</c:v>
                </c:pt>
                <c:pt idx="21">
                  <c:v>3</c:v>
                </c:pt>
                <c:pt idx="23">
                  <c:v>1</c:v>
                </c:pt>
                <c:pt idx="25">
                  <c:v>3</c:v>
                </c:pt>
                <c:pt idx="26">
                  <c:v>3</c:v>
                </c:pt>
                <c:pt idx="27">
                  <c:v>3</c:v>
                </c:pt>
                <c:pt idx="28">
                  <c:v>5</c:v>
                </c:pt>
                <c:pt idx="29">
                  <c:v>1</c:v>
                </c:pt>
                <c:pt idx="30">
                  <c:v>2</c:v>
                </c:pt>
                <c:pt idx="32">
                  <c:v>1</c:v>
                </c:pt>
                <c:pt idx="33">
                  <c:v>3</c:v>
                </c:pt>
                <c:pt idx="34">
                  <c:v>3</c:v>
                </c:pt>
                <c:pt idx="35">
                  <c:v>1</c:v>
                </c:pt>
                <c:pt idx="36">
                  <c:v>2</c:v>
                </c:pt>
                <c:pt idx="37">
                  <c:v>3</c:v>
                </c:pt>
                <c:pt idx="38">
                  <c:v>5</c:v>
                </c:pt>
                <c:pt idx="39">
                  <c:v>3</c:v>
                </c:pt>
                <c:pt idx="40">
                  <c:v>3</c:v>
                </c:pt>
                <c:pt idx="41">
                  <c:v>5</c:v>
                </c:pt>
                <c:pt idx="42">
                  <c:v>3</c:v>
                </c:pt>
                <c:pt idx="43">
                  <c:v>2</c:v>
                </c:pt>
                <c:pt idx="44">
                  <c:v>1</c:v>
                </c:pt>
                <c:pt idx="46">
                  <c:v>5</c:v>
                </c:pt>
                <c:pt idx="47">
                  <c:v>3</c:v>
                </c:pt>
                <c:pt idx="48">
                  <c:v>1</c:v>
                </c:pt>
                <c:pt idx="52">
                  <c:v>1</c:v>
                </c:pt>
                <c:pt idx="54">
                  <c:v>1</c:v>
                </c:pt>
                <c:pt idx="55">
                  <c:v>2</c:v>
                </c:pt>
                <c:pt idx="56">
                  <c:v>2</c:v>
                </c:pt>
                <c:pt idx="57">
                  <c:v>3</c:v>
                </c:pt>
                <c:pt idx="58">
                  <c:v>2</c:v>
                </c:pt>
                <c:pt idx="59">
                  <c:v>2</c:v>
                </c:pt>
                <c:pt idx="61">
                  <c:v>3</c:v>
                </c:pt>
                <c:pt idx="62">
                  <c:v>5</c:v>
                </c:pt>
                <c:pt idx="65">
                  <c:v>4</c:v>
                </c:pt>
                <c:pt idx="67">
                  <c:v>4</c:v>
                </c:pt>
                <c:pt idx="69">
                  <c:v>1</c:v>
                </c:pt>
                <c:pt idx="70">
                  <c:v>5</c:v>
                </c:pt>
                <c:pt idx="71">
                  <c:v>3</c:v>
                </c:pt>
                <c:pt idx="73">
                  <c:v>3</c:v>
                </c:pt>
                <c:pt idx="74">
                  <c:v>5</c:v>
                </c:pt>
                <c:pt idx="75">
                  <c:v>1</c:v>
                </c:pt>
                <c:pt idx="76">
                  <c:v>2</c:v>
                </c:pt>
                <c:pt idx="77">
                  <c:v>6</c:v>
                </c:pt>
                <c:pt idx="78">
                  <c:v>7</c:v>
                </c:pt>
                <c:pt idx="79">
                  <c:v>2</c:v>
                </c:pt>
                <c:pt idx="80">
                  <c:v>3</c:v>
                </c:pt>
                <c:pt idx="82">
                  <c:v>2</c:v>
                </c:pt>
                <c:pt idx="83">
                  <c:v>2</c:v>
                </c:pt>
                <c:pt idx="84">
                  <c:v>4</c:v>
                </c:pt>
                <c:pt idx="85">
                  <c:v>2</c:v>
                </c:pt>
                <c:pt idx="86">
                  <c:v>5</c:v>
                </c:pt>
                <c:pt idx="88">
                  <c:v>5</c:v>
                </c:pt>
                <c:pt idx="89">
                  <c:v>5</c:v>
                </c:pt>
                <c:pt idx="91">
                  <c:v>5</c:v>
                </c:pt>
                <c:pt idx="92">
                  <c:v>2</c:v>
                </c:pt>
                <c:pt idx="94">
                  <c:v>7</c:v>
                </c:pt>
                <c:pt idx="96">
                  <c:v>7</c:v>
                </c:pt>
                <c:pt idx="97">
                  <c:v>2</c:v>
                </c:pt>
                <c:pt idx="98">
                  <c:v>3</c:v>
                </c:pt>
                <c:pt idx="100">
                  <c:v>15</c:v>
                </c:pt>
                <c:pt idx="101">
                  <c:v>3</c:v>
                </c:pt>
                <c:pt idx="102">
                  <c:v>6</c:v>
                </c:pt>
              </c:numCache>
            </c:numRef>
          </c:val>
          <c:extLst>
            <c:ext xmlns:c16="http://schemas.microsoft.com/office/drawing/2014/chart" uri="{C3380CC4-5D6E-409C-BE32-E72D297353CC}">
              <c16:uniqueId val="{00000000-AC81-4590-923C-0AC86C088AEB}"/>
            </c:ext>
          </c:extLst>
        </c:ser>
        <c:dLbls>
          <c:showLegendKey val="0"/>
          <c:showVal val="0"/>
          <c:showCatName val="0"/>
          <c:showSerName val="0"/>
          <c:showPercent val="0"/>
          <c:showBubbleSize val="0"/>
        </c:dLbls>
        <c:gapWidth val="0"/>
        <c:overlap val="100"/>
        <c:axId val="196224200"/>
        <c:axId val="196225376"/>
      </c:barChart>
      <c:catAx>
        <c:axId val="196224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196225376"/>
        <c:crosses val="autoZero"/>
        <c:auto val="1"/>
        <c:lblAlgn val="ctr"/>
        <c:lblOffset val="100"/>
        <c:noMultiLvlLbl val="0"/>
      </c:catAx>
      <c:valAx>
        <c:axId val="1962253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1962242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dirty="0"/>
              <a:t>39-station max</a:t>
            </a:r>
            <a:r>
              <a:rPr lang="en-US" sz="2000" b="1" baseline="0" dirty="0"/>
              <a:t> rainfall by year</a:t>
            </a:r>
            <a:endParaRPr lang="en-US" sz="2000" b="1" dirty="0"/>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38100" cap="rnd">
              <a:solidFill>
                <a:schemeClr val="accent1"/>
              </a:solidFill>
              <a:round/>
            </a:ln>
            <a:effectLst/>
          </c:spPr>
          <c:marker>
            <c:symbol val="circle"/>
            <c:size val="7"/>
            <c:spPr>
              <a:solidFill>
                <a:schemeClr val="accent1">
                  <a:lumMod val="50000"/>
                  <a:lumOff val="50000"/>
                </a:schemeClr>
              </a:solidFill>
              <a:ln w="15875">
                <a:noFill/>
              </a:ln>
              <a:effectLst/>
            </c:spPr>
          </c:marker>
          <c:dPt>
            <c:idx val="52"/>
            <c:marker>
              <c:symbol val="circle"/>
              <c:size val="9"/>
              <c:spPr>
                <a:solidFill>
                  <a:schemeClr val="accent1">
                    <a:lumMod val="50000"/>
                    <a:lumOff val="50000"/>
                  </a:schemeClr>
                </a:solidFill>
                <a:ln w="19050">
                  <a:solidFill>
                    <a:srgbClr val="FF0000"/>
                  </a:solidFill>
                </a:ln>
                <a:effectLst/>
              </c:spPr>
            </c:marker>
            <c:bubble3D val="0"/>
            <c:extLst>
              <c:ext xmlns:c16="http://schemas.microsoft.com/office/drawing/2014/chart" uri="{C3380CC4-5D6E-409C-BE32-E72D297353CC}">
                <c16:uniqueId val="{00000000-8320-4A90-9F9E-699419EA0FFC}"/>
              </c:ext>
            </c:extLst>
          </c:dPt>
          <c:dPt>
            <c:idx val="71"/>
            <c:marker>
              <c:symbol val="circle"/>
              <c:size val="9"/>
              <c:spPr>
                <a:solidFill>
                  <a:schemeClr val="accent1">
                    <a:lumMod val="50000"/>
                    <a:lumOff val="50000"/>
                  </a:schemeClr>
                </a:solidFill>
                <a:ln w="19050">
                  <a:solidFill>
                    <a:srgbClr val="FF0000"/>
                  </a:solidFill>
                </a:ln>
                <a:effectLst/>
              </c:spPr>
            </c:marker>
            <c:bubble3D val="0"/>
            <c:extLst>
              <c:ext xmlns:c16="http://schemas.microsoft.com/office/drawing/2014/chart" uri="{C3380CC4-5D6E-409C-BE32-E72D297353CC}">
                <c16:uniqueId val="{00000001-8320-4A90-9F9E-699419EA0FFC}"/>
              </c:ext>
            </c:extLst>
          </c:dPt>
          <c:dPt>
            <c:idx val="74"/>
            <c:marker>
              <c:symbol val="circle"/>
              <c:size val="9"/>
              <c:spPr>
                <a:solidFill>
                  <a:schemeClr val="accent1">
                    <a:lumMod val="50000"/>
                    <a:lumOff val="50000"/>
                  </a:schemeClr>
                </a:solidFill>
                <a:ln w="19050">
                  <a:solidFill>
                    <a:srgbClr val="FF0000"/>
                  </a:solidFill>
                </a:ln>
                <a:effectLst/>
              </c:spPr>
            </c:marker>
            <c:bubble3D val="0"/>
            <c:extLst>
              <c:ext xmlns:c16="http://schemas.microsoft.com/office/drawing/2014/chart" uri="{C3380CC4-5D6E-409C-BE32-E72D297353CC}">
                <c16:uniqueId val="{00000002-8320-4A90-9F9E-699419EA0FFC}"/>
              </c:ext>
            </c:extLst>
          </c:dPt>
          <c:dPt>
            <c:idx val="79"/>
            <c:marker>
              <c:symbol val="circle"/>
              <c:size val="9"/>
              <c:spPr>
                <a:solidFill>
                  <a:schemeClr val="accent1">
                    <a:lumMod val="50000"/>
                    <a:lumOff val="50000"/>
                  </a:schemeClr>
                </a:solidFill>
                <a:ln w="19050">
                  <a:solidFill>
                    <a:srgbClr val="FF0000"/>
                  </a:solidFill>
                </a:ln>
                <a:effectLst/>
              </c:spPr>
            </c:marker>
            <c:bubble3D val="0"/>
            <c:extLst>
              <c:ext xmlns:c16="http://schemas.microsoft.com/office/drawing/2014/chart" uri="{C3380CC4-5D6E-409C-BE32-E72D297353CC}">
                <c16:uniqueId val="{00000003-8320-4A90-9F9E-699419EA0FFC}"/>
              </c:ext>
            </c:extLst>
          </c:dPt>
          <c:dPt>
            <c:idx val="85"/>
            <c:marker>
              <c:symbol val="circle"/>
              <c:size val="9"/>
              <c:spPr>
                <a:solidFill>
                  <a:schemeClr val="accent1">
                    <a:lumMod val="50000"/>
                    <a:lumOff val="50000"/>
                  </a:schemeClr>
                </a:solidFill>
                <a:ln w="19050">
                  <a:solidFill>
                    <a:srgbClr val="FF0000"/>
                  </a:solidFill>
                </a:ln>
                <a:effectLst/>
              </c:spPr>
            </c:marker>
            <c:bubble3D val="0"/>
            <c:extLst>
              <c:ext xmlns:c16="http://schemas.microsoft.com/office/drawing/2014/chart" uri="{C3380CC4-5D6E-409C-BE32-E72D297353CC}">
                <c16:uniqueId val="{00000004-8320-4A90-9F9E-699419EA0FFC}"/>
              </c:ext>
            </c:extLst>
          </c:dPt>
          <c:dPt>
            <c:idx val="89"/>
            <c:marker>
              <c:symbol val="circle"/>
              <c:size val="9"/>
              <c:spPr>
                <a:solidFill>
                  <a:schemeClr val="accent1">
                    <a:lumMod val="50000"/>
                    <a:lumOff val="50000"/>
                  </a:schemeClr>
                </a:solidFill>
                <a:ln w="19050">
                  <a:solidFill>
                    <a:srgbClr val="FF0000"/>
                  </a:solidFill>
                </a:ln>
                <a:effectLst/>
              </c:spPr>
            </c:marker>
            <c:bubble3D val="0"/>
            <c:extLst>
              <c:ext xmlns:c16="http://schemas.microsoft.com/office/drawing/2014/chart" uri="{C3380CC4-5D6E-409C-BE32-E72D297353CC}">
                <c16:uniqueId val="{00000005-8320-4A90-9F9E-699419EA0FFC}"/>
              </c:ext>
            </c:extLst>
          </c:dPt>
          <c:dPt>
            <c:idx val="96"/>
            <c:marker>
              <c:symbol val="circle"/>
              <c:size val="9"/>
              <c:spPr>
                <a:solidFill>
                  <a:schemeClr val="accent1">
                    <a:lumMod val="50000"/>
                    <a:lumOff val="50000"/>
                  </a:schemeClr>
                </a:solidFill>
                <a:ln w="19050">
                  <a:solidFill>
                    <a:srgbClr val="FF0000"/>
                  </a:solidFill>
                </a:ln>
                <a:effectLst/>
              </c:spPr>
            </c:marker>
            <c:bubble3D val="0"/>
            <c:extLst>
              <c:ext xmlns:c16="http://schemas.microsoft.com/office/drawing/2014/chart" uri="{C3380CC4-5D6E-409C-BE32-E72D297353CC}">
                <c16:uniqueId val="{00000006-8320-4A90-9F9E-699419EA0FFC}"/>
              </c:ext>
            </c:extLst>
          </c:dPt>
          <c:cat>
            <c:numRef>
              <c:f>'1-2-3-4-summary'!$A$2:$A$104</c:f>
              <c:numCache>
                <c:formatCode>General</c:formatCode>
                <c:ptCount val="103"/>
                <c:pt idx="0">
                  <c:v>1916</c:v>
                </c:pt>
                <c:pt idx="1">
                  <c:v>1917</c:v>
                </c:pt>
                <c:pt idx="2">
                  <c:v>1918</c:v>
                </c:pt>
                <c:pt idx="3">
                  <c:v>1919</c:v>
                </c:pt>
                <c:pt idx="4">
                  <c:v>1920</c:v>
                </c:pt>
                <c:pt idx="5">
                  <c:v>1921</c:v>
                </c:pt>
                <c:pt idx="6">
                  <c:v>1922</c:v>
                </c:pt>
                <c:pt idx="7">
                  <c:v>1923</c:v>
                </c:pt>
                <c:pt idx="8">
                  <c:v>1924</c:v>
                </c:pt>
                <c:pt idx="9">
                  <c:v>1925</c:v>
                </c:pt>
                <c:pt idx="10">
                  <c:v>1926</c:v>
                </c:pt>
                <c:pt idx="11">
                  <c:v>1927</c:v>
                </c:pt>
                <c:pt idx="12">
                  <c:v>1928</c:v>
                </c:pt>
                <c:pt idx="13">
                  <c:v>1929</c:v>
                </c:pt>
                <c:pt idx="14">
                  <c:v>1930</c:v>
                </c:pt>
                <c:pt idx="15">
                  <c:v>1931</c:v>
                </c:pt>
                <c:pt idx="16">
                  <c:v>1932</c:v>
                </c:pt>
                <c:pt idx="17">
                  <c:v>1933</c:v>
                </c:pt>
                <c:pt idx="18">
                  <c:v>1934</c:v>
                </c:pt>
                <c:pt idx="19">
                  <c:v>1935</c:v>
                </c:pt>
                <c:pt idx="20">
                  <c:v>1936</c:v>
                </c:pt>
                <c:pt idx="21">
                  <c:v>1937</c:v>
                </c:pt>
                <c:pt idx="22">
                  <c:v>1938</c:v>
                </c:pt>
                <c:pt idx="23">
                  <c:v>1939</c:v>
                </c:pt>
                <c:pt idx="24">
                  <c:v>1940</c:v>
                </c:pt>
                <c:pt idx="25">
                  <c:v>1941</c:v>
                </c:pt>
                <c:pt idx="26">
                  <c:v>1942</c:v>
                </c:pt>
                <c:pt idx="27">
                  <c:v>1943</c:v>
                </c:pt>
                <c:pt idx="28">
                  <c:v>1944</c:v>
                </c:pt>
                <c:pt idx="29">
                  <c:v>1945</c:v>
                </c:pt>
                <c:pt idx="30">
                  <c:v>1946</c:v>
                </c:pt>
                <c:pt idx="31">
                  <c:v>1947</c:v>
                </c:pt>
                <c:pt idx="32">
                  <c:v>1948</c:v>
                </c:pt>
                <c:pt idx="33">
                  <c:v>1949</c:v>
                </c:pt>
                <c:pt idx="34">
                  <c:v>1950</c:v>
                </c:pt>
                <c:pt idx="35">
                  <c:v>1951</c:v>
                </c:pt>
                <c:pt idx="36">
                  <c:v>1952</c:v>
                </c:pt>
                <c:pt idx="37">
                  <c:v>1953</c:v>
                </c:pt>
                <c:pt idx="38">
                  <c:v>1954</c:v>
                </c:pt>
                <c:pt idx="39">
                  <c:v>1955</c:v>
                </c:pt>
                <c:pt idx="40">
                  <c:v>1956</c:v>
                </c:pt>
                <c:pt idx="41">
                  <c:v>1957</c:v>
                </c:pt>
                <c:pt idx="42">
                  <c:v>1958</c:v>
                </c:pt>
                <c:pt idx="43">
                  <c:v>1959</c:v>
                </c:pt>
                <c:pt idx="44">
                  <c:v>1960</c:v>
                </c:pt>
                <c:pt idx="45">
                  <c:v>1961</c:v>
                </c:pt>
                <c:pt idx="46">
                  <c:v>1962</c:v>
                </c:pt>
                <c:pt idx="47">
                  <c:v>1963</c:v>
                </c:pt>
                <c:pt idx="48">
                  <c:v>1964</c:v>
                </c:pt>
                <c:pt idx="49">
                  <c:v>1965</c:v>
                </c:pt>
                <c:pt idx="50">
                  <c:v>1966</c:v>
                </c:pt>
                <c:pt idx="51">
                  <c:v>1967</c:v>
                </c:pt>
                <c:pt idx="52">
                  <c:v>1968</c:v>
                </c:pt>
                <c:pt idx="53">
                  <c:v>1969</c:v>
                </c:pt>
                <c:pt idx="54">
                  <c:v>1970</c:v>
                </c:pt>
                <c:pt idx="55">
                  <c:v>1971</c:v>
                </c:pt>
                <c:pt idx="56">
                  <c:v>1972</c:v>
                </c:pt>
                <c:pt idx="57">
                  <c:v>1973</c:v>
                </c:pt>
                <c:pt idx="58">
                  <c:v>1974</c:v>
                </c:pt>
                <c:pt idx="59">
                  <c:v>1975</c:v>
                </c:pt>
                <c:pt idx="60">
                  <c:v>1976</c:v>
                </c:pt>
                <c:pt idx="61">
                  <c:v>1977</c:v>
                </c:pt>
                <c:pt idx="62">
                  <c:v>1978</c:v>
                </c:pt>
                <c:pt idx="63">
                  <c:v>1979</c:v>
                </c:pt>
                <c:pt idx="64">
                  <c:v>1980</c:v>
                </c:pt>
                <c:pt idx="65">
                  <c:v>1981</c:v>
                </c:pt>
                <c:pt idx="66">
                  <c:v>1982</c:v>
                </c:pt>
                <c:pt idx="67">
                  <c:v>1983</c:v>
                </c:pt>
                <c:pt idx="68">
                  <c:v>1984</c:v>
                </c:pt>
                <c:pt idx="69">
                  <c:v>1985</c:v>
                </c:pt>
                <c:pt idx="70">
                  <c:v>1986</c:v>
                </c:pt>
                <c:pt idx="71">
                  <c:v>1987</c:v>
                </c:pt>
                <c:pt idx="72">
                  <c:v>1988</c:v>
                </c:pt>
                <c:pt idx="73">
                  <c:v>1989</c:v>
                </c:pt>
                <c:pt idx="74">
                  <c:v>1990</c:v>
                </c:pt>
                <c:pt idx="75">
                  <c:v>1991</c:v>
                </c:pt>
                <c:pt idx="76">
                  <c:v>1992</c:v>
                </c:pt>
                <c:pt idx="77">
                  <c:v>1993</c:v>
                </c:pt>
                <c:pt idx="78">
                  <c:v>1994</c:v>
                </c:pt>
                <c:pt idx="79">
                  <c:v>1995</c:v>
                </c:pt>
                <c:pt idx="80">
                  <c:v>1996</c:v>
                </c:pt>
                <c:pt idx="81">
                  <c:v>1997</c:v>
                </c:pt>
                <c:pt idx="82">
                  <c:v>1998</c:v>
                </c:pt>
                <c:pt idx="83">
                  <c:v>1999</c:v>
                </c:pt>
                <c:pt idx="84">
                  <c:v>2000</c:v>
                </c:pt>
                <c:pt idx="85">
                  <c:v>2001</c:v>
                </c:pt>
                <c:pt idx="86">
                  <c:v>2002</c:v>
                </c:pt>
                <c:pt idx="87">
                  <c:v>2003</c:v>
                </c:pt>
                <c:pt idx="88">
                  <c:v>2004</c:v>
                </c:pt>
                <c:pt idx="89">
                  <c:v>2005</c:v>
                </c:pt>
                <c:pt idx="90">
                  <c:v>2006</c:v>
                </c:pt>
                <c:pt idx="91">
                  <c:v>2007</c:v>
                </c:pt>
                <c:pt idx="92">
                  <c:v>2008</c:v>
                </c:pt>
                <c:pt idx="93">
                  <c:v>2009</c:v>
                </c:pt>
                <c:pt idx="94">
                  <c:v>2010</c:v>
                </c:pt>
                <c:pt idx="95">
                  <c:v>2011</c:v>
                </c:pt>
                <c:pt idx="96">
                  <c:v>2012</c:v>
                </c:pt>
                <c:pt idx="97">
                  <c:v>2013</c:v>
                </c:pt>
                <c:pt idx="98">
                  <c:v>2014</c:v>
                </c:pt>
                <c:pt idx="99">
                  <c:v>2015</c:v>
                </c:pt>
                <c:pt idx="100">
                  <c:v>2016</c:v>
                </c:pt>
                <c:pt idx="101">
                  <c:v>2017</c:v>
                </c:pt>
                <c:pt idx="102">
                  <c:v>2018</c:v>
                </c:pt>
              </c:numCache>
            </c:numRef>
          </c:cat>
          <c:val>
            <c:numRef>
              <c:f>'1-2-3-4-summary'!$B$2:$B$104</c:f>
              <c:numCache>
                <c:formatCode>General</c:formatCode>
                <c:ptCount val="103"/>
                <c:pt idx="0">
                  <c:v>4.1500000000000004</c:v>
                </c:pt>
                <c:pt idx="1">
                  <c:v>3.56</c:v>
                </c:pt>
                <c:pt idx="2">
                  <c:v>3.05</c:v>
                </c:pt>
                <c:pt idx="3">
                  <c:v>5.4</c:v>
                </c:pt>
                <c:pt idx="4">
                  <c:v>4.2699999999999996</c:v>
                </c:pt>
                <c:pt idx="5">
                  <c:v>4.1500000000000004</c:v>
                </c:pt>
                <c:pt idx="6">
                  <c:v>4.5999999999999996</c:v>
                </c:pt>
                <c:pt idx="7">
                  <c:v>3.59</c:v>
                </c:pt>
                <c:pt idx="8">
                  <c:v>5</c:v>
                </c:pt>
                <c:pt idx="9">
                  <c:v>4.1500000000000004</c:v>
                </c:pt>
                <c:pt idx="10">
                  <c:v>5.35</c:v>
                </c:pt>
                <c:pt idx="11">
                  <c:v>3.45</c:v>
                </c:pt>
                <c:pt idx="12">
                  <c:v>3.8</c:v>
                </c:pt>
                <c:pt idx="13">
                  <c:v>4.9800000000000004</c:v>
                </c:pt>
                <c:pt idx="14">
                  <c:v>4.3</c:v>
                </c:pt>
                <c:pt idx="15">
                  <c:v>3.8</c:v>
                </c:pt>
                <c:pt idx="16">
                  <c:v>2.88</c:v>
                </c:pt>
                <c:pt idx="17">
                  <c:v>4.54</c:v>
                </c:pt>
                <c:pt idx="18">
                  <c:v>3.5</c:v>
                </c:pt>
                <c:pt idx="19">
                  <c:v>4.34</c:v>
                </c:pt>
                <c:pt idx="20">
                  <c:v>3.21</c:v>
                </c:pt>
                <c:pt idx="21">
                  <c:v>4.25</c:v>
                </c:pt>
                <c:pt idx="22">
                  <c:v>3.98</c:v>
                </c:pt>
                <c:pt idx="23">
                  <c:v>5.25</c:v>
                </c:pt>
                <c:pt idx="24">
                  <c:v>3.7</c:v>
                </c:pt>
                <c:pt idx="25">
                  <c:v>5.83</c:v>
                </c:pt>
                <c:pt idx="26">
                  <c:v>4.83</c:v>
                </c:pt>
                <c:pt idx="27">
                  <c:v>4.74</c:v>
                </c:pt>
                <c:pt idx="28">
                  <c:v>5.4</c:v>
                </c:pt>
                <c:pt idx="29">
                  <c:v>6.6</c:v>
                </c:pt>
                <c:pt idx="30">
                  <c:v>4.4400000000000004</c:v>
                </c:pt>
                <c:pt idx="31">
                  <c:v>3.53</c:v>
                </c:pt>
                <c:pt idx="32">
                  <c:v>6.22</c:v>
                </c:pt>
                <c:pt idx="33">
                  <c:v>7.5</c:v>
                </c:pt>
                <c:pt idx="34">
                  <c:v>4.9000000000000004</c:v>
                </c:pt>
                <c:pt idx="35">
                  <c:v>5.35</c:v>
                </c:pt>
                <c:pt idx="36">
                  <c:v>5.9</c:v>
                </c:pt>
                <c:pt idx="37">
                  <c:v>4.2300000000000004</c:v>
                </c:pt>
                <c:pt idx="38">
                  <c:v>7.02</c:v>
                </c:pt>
                <c:pt idx="39">
                  <c:v>5.42</c:v>
                </c:pt>
                <c:pt idx="40">
                  <c:v>5.36</c:v>
                </c:pt>
                <c:pt idx="41">
                  <c:v>7.3</c:v>
                </c:pt>
                <c:pt idx="42">
                  <c:v>5.3</c:v>
                </c:pt>
                <c:pt idx="43">
                  <c:v>5.7</c:v>
                </c:pt>
                <c:pt idx="44">
                  <c:v>4.2</c:v>
                </c:pt>
                <c:pt idx="45">
                  <c:v>3.49</c:v>
                </c:pt>
                <c:pt idx="46">
                  <c:v>5.84</c:v>
                </c:pt>
                <c:pt idx="47">
                  <c:v>5.29</c:v>
                </c:pt>
                <c:pt idx="48">
                  <c:v>4.0999999999999996</c:v>
                </c:pt>
                <c:pt idx="49">
                  <c:v>3.6</c:v>
                </c:pt>
                <c:pt idx="50">
                  <c:v>3.2</c:v>
                </c:pt>
                <c:pt idx="51">
                  <c:v>3.42</c:v>
                </c:pt>
                <c:pt idx="52">
                  <c:v>8.6199999999999992</c:v>
                </c:pt>
                <c:pt idx="53">
                  <c:v>3.42</c:v>
                </c:pt>
                <c:pt idx="54">
                  <c:v>4.3</c:v>
                </c:pt>
                <c:pt idx="55">
                  <c:v>4.7</c:v>
                </c:pt>
                <c:pt idx="56">
                  <c:v>5.01</c:v>
                </c:pt>
                <c:pt idx="57">
                  <c:v>5.62</c:v>
                </c:pt>
                <c:pt idx="58">
                  <c:v>4.05</c:v>
                </c:pt>
                <c:pt idx="59">
                  <c:v>6.06</c:v>
                </c:pt>
                <c:pt idx="60">
                  <c:v>3.42</c:v>
                </c:pt>
                <c:pt idx="61">
                  <c:v>7.28</c:v>
                </c:pt>
                <c:pt idx="62">
                  <c:v>7.78</c:v>
                </c:pt>
                <c:pt idx="63">
                  <c:v>3.83</c:v>
                </c:pt>
                <c:pt idx="64">
                  <c:v>3.9</c:v>
                </c:pt>
                <c:pt idx="65">
                  <c:v>7.47</c:v>
                </c:pt>
                <c:pt idx="66">
                  <c:v>3.95</c:v>
                </c:pt>
                <c:pt idx="67">
                  <c:v>5.03</c:v>
                </c:pt>
                <c:pt idx="68">
                  <c:v>3.69</c:v>
                </c:pt>
                <c:pt idx="69">
                  <c:v>6.08</c:v>
                </c:pt>
                <c:pt idx="70">
                  <c:v>5.37</c:v>
                </c:pt>
                <c:pt idx="71">
                  <c:v>9.15</c:v>
                </c:pt>
                <c:pt idx="72">
                  <c:v>3.14</c:v>
                </c:pt>
                <c:pt idx="73">
                  <c:v>4.6500000000000004</c:v>
                </c:pt>
                <c:pt idx="74">
                  <c:v>8.44</c:v>
                </c:pt>
                <c:pt idx="75">
                  <c:v>5.3</c:v>
                </c:pt>
                <c:pt idx="76">
                  <c:v>6.32</c:v>
                </c:pt>
                <c:pt idx="77">
                  <c:v>5.4</c:v>
                </c:pt>
                <c:pt idx="78">
                  <c:v>4.9000000000000004</c:v>
                </c:pt>
                <c:pt idx="79">
                  <c:v>9.7799999999999994</c:v>
                </c:pt>
                <c:pt idx="80">
                  <c:v>5.43</c:v>
                </c:pt>
                <c:pt idx="81">
                  <c:v>3.71</c:v>
                </c:pt>
                <c:pt idx="82">
                  <c:v>6.46</c:v>
                </c:pt>
                <c:pt idx="83">
                  <c:v>5.22</c:v>
                </c:pt>
                <c:pt idx="84">
                  <c:v>4.8</c:v>
                </c:pt>
                <c:pt idx="85">
                  <c:v>8.5</c:v>
                </c:pt>
                <c:pt idx="86">
                  <c:v>6.3</c:v>
                </c:pt>
                <c:pt idx="87">
                  <c:v>3.75</c:v>
                </c:pt>
                <c:pt idx="88">
                  <c:v>7.2</c:v>
                </c:pt>
                <c:pt idx="89">
                  <c:v>8.64</c:v>
                </c:pt>
                <c:pt idx="90">
                  <c:v>3.65</c:v>
                </c:pt>
                <c:pt idx="91">
                  <c:v>7.02</c:v>
                </c:pt>
                <c:pt idx="92">
                  <c:v>4.8099999999999996</c:v>
                </c:pt>
                <c:pt idx="93">
                  <c:v>3.5</c:v>
                </c:pt>
                <c:pt idx="94">
                  <c:v>6.3</c:v>
                </c:pt>
                <c:pt idx="95">
                  <c:v>3.73</c:v>
                </c:pt>
                <c:pt idx="96">
                  <c:v>10.45</c:v>
                </c:pt>
                <c:pt idx="97">
                  <c:v>5.6</c:v>
                </c:pt>
                <c:pt idx="98">
                  <c:v>4.5</c:v>
                </c:pt>
                <c:pt idx="99">
                  <c:v>3.7</c:v>
                </c:pt>
                <c:pt idx="100">
                  <c:v>7.64</c:v>
                </c:pt>
                <c:pt idx="101">
                  <c:v>7.84</c:v>
                </c:pt>
                <c:pt idx="102">
                  <c:v>6.83</c:v>
                </c:pt>
              </c:numCache>
            </c:numRef>
          </c:val>
          <c:smooth val="0"/>
          <c:extLst>
            <c:ext xmlns:c16="http://schemas.microsoft.com/office/drawing/2014/chart" uri="{C3380CC4-5D6E-409C-BE32-E72D297353CC}">
              <c16:uniqueId val="{00000007-8320-4A90-9F9E-699419EA0FFC}"/>
            </c:ext>
          </c:extLst>
        </c:ser>
        <c:dLbls>
          <c:showLegendKey val="0"/>
          <c:showVal val="0"/>
          <c:showCatName val="0"/>
          <c:showSerName val="0"/>
          <c:showPercent val="0"/>
          <c:showBubbleSize val="0"/>
        </c:dLbls>
        <c:marker val="1"/>
        <c:smooth val="0"/>
        <c:axId val="334119064"/>
        <c:axId val="334119456"/>
      </c:lineChart>
      <c:catAx>
        <c:axId val="334119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34119456"/>
        <c:crosses val="autoZero"/>
        <c:auto val="1"/>
        <c:lblAlgn val="ctr"/>
        <c:lblOffset val="100"/>
        <c:noMultiLvlLbl val="0"/>
      </c:catAx>
      <c:valAx>
        <c:axId val="334119456"/>
        <c:scaling>
          <c:orientation val="minMax"/>
          <c:min val="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dirty="0"/>
                  <a:t>Max</a:t>
                </a:r>
                <a:r>
                  <a:rPr lang="en-US" sz="1600" baseline="0" dirty="0"/>
                  <a:t> Rainfall size (inches)</a:t>
                </a:r>
                <a:endParaRPr lang="en-US" sz="1600" dirty="0"/>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341190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1"/>
            <a:ext cx="4049486" cy="351847"/>
          </a:xfrm>
          <a:prstGeom prst="rect">
            <a:avLst/>
          </a:prstGeom>
          <a:noFill/>
          <a:ln w="9525">
            <a:noFill/>
            <a:miter lim="800000"/>
            <a:headEnd/>
            <a:tailEnd/>
          </a:ln>
        </p:spPr>
        <p:txBody>
          <a:bodyPr vert="horz" wrap="square" lIns="88596" tIns="44298" rIns="88596" bIns="44298" numCol="1" anchor="t" anchorCtr="0" compatLnSpc="1">
            <a:prstTxWarp prst="textNoShape">
              <a:avLst/>
            </a:prstTxWarp>
          </a:bodyPr>
          <a:lstStyle>
            <a:lvl1pPr defTabSz="885825">
              <a:defRPr sz="1200">
                <a:latin typeface="Arial" charset="0"/>
                <a:ea typeface="ＭＳ Ｐゴシック" pitchFamily="-106" charset="-128"/>
              </a:defRPr>
            </a:lvl1pPr>
          </a:lstStyle>
          <a:p>
            <a:pPr>
              <a:defRPr/>
            </a:pPr>
            <a:endParaRPr lang="en-US"/>
          </a:p>
        </p:txBody>
      </p:sp>
      <p:sp>
        <p:nvSpPr>
          <p:cNvPr id="3" name="Date Placeholder 2"/>
          <p:cNvSpPr>
            <a:spLocks noGrp="1"/>
          </p:cNvSpPr>
          <p:nvPr>
            <p:ph type="dt" sz="quarter" idx="1"/>
          </p:nvPr>
        </p:nvSpPr>
        <p:spPr bwMode="auto">
          <a:xfrm>
            <a:off x="5294023" y="1"/>
            <a:ext cx="4049486" cy="351847"/>
          </a:xfrm>
          <a:prstGeom prst="rect">
            <a:avLst/>
          </a:prstGeom>
          <a:noFill/>
          <a:ln w="9525">
            <a:noFill/>
            <a:miter lim="800000"/>
            <a:headEnd/>
            <a:tailEnd/>
          </a:ln>
        </p:spPr>
        <p:txBody>
          <a:bodyPr vert="horz" wrap="square" lIns="88596" tIns="44298" rIns="88596" bIns="44298" numCol="1" anchor="t" anchorCtr="0" compatLnSpc="1">
            <a:prstTxWarp prst="textNoShape">
              <a:avLst/>
            </a:prstTxWarp>
          </a:bodyPr>
          <a:lstStyle>
            <a:lvl1pPr algn="r" defTabSz="885825">
              <a:defRPr sz="1200">
                <a:latin typeface="Arial" charset="0"/>
                <a:ea typeface="ＭＳ Ｐゴシック" pitchFamily="-106" charset="-128"/>
              </a:defRPr>
            </a:lvl1pPr>
          </a:lstStyle>
          <a:p>
            <a:pPr>
              <a:defRPr/>
            </a:pPr>
            <a:fld id="{FB96ADE1-1B63-49BF-9BB2-0C72709A71FF}" type="datetime1">
              <a:rPr lang="en-US"/>
              <a:pPr>
                <a:defRPr/>
              </a:pPr>
              <a:t>5/5/2022</a:t>
            </a:fld>
            <a:endParaRPr lang="en-US"/>
          </a:p>
        </p:txBody>
      </p:sp>
      <p:sp>
        <p:nvSpPr>
          <p:cNvPr id="4" name="Footer Placeholder 3"/>
          <p:cNvSpPr>
            <a:spLocks noGrp="1"/>
          </p:cNvSpPr>
          <p:nvPr>
            <p:ph type="ftr" sz="quarter" idx="2"/>
          </p:nvPr>
        </p:nvSpPr>
        <p:spPr bwMode="auto">
          <a:xfrm>
            <a:off x="0" y="6692281"/>
            <a:ext cx="4049486" cy="351847"/>
          </a:xfrm>
          <a:prstGeom prst="rect">
            <a:avLst/>
          </a:prstGeom>
          <a:noFill/>
          <a:ln w="9525">
            <a:noFill/>
            <a:miter lim="800000"/>
            <a:headEnd/>
            <a:tailEnd/>
          </a:ln>
        </p:spPr>
        <p:txBody>
          <a:bodyPr vert="horz" wrap="square" lIns="88596" tIns="44298" rIns="88596" bIns="44298" numCol="1" anchor="b" anchorCtr="0" compatLnSpc="1">
            <a:prstTxWarp prst="textNoShape">
              <a:avLst/>
            </a:prstTxWarp>
          </a:bodyPr>
          <a:lstStyle>
            <a:lvl1pPr defTabSz="885825">
              <a:defRPr sz="1200">
                <a:latin typeface="Arial" charset="0"/>
                <a:ea typeface="ＭＳ Ｐゴシック" pitchFamily="-106" charset="-128"/>
              </a:defRPr>
            </a:lvl1pPr>
          </a:lstStyle>
          <a:p>
            <a:pPr>
              <a:defRPr/>
            </a:pPr>
            <a:endParaRPr lang="en-US"/>
          </a:p>
        </p:txBody>
      </p:sp>
      <p:sp>
        <p:nvSpPr>
          <p:cNvPr id="5" name="Slide Number Placeholder 4"/>
          <p:cNvSpPr>
            <a:spLocks noGrp="1"/>
          </p:cNvSpPr>
          <p:nvPr>
            <p:ph type="sldNum" sz="quarter" idx="3"/>
          </p:nvPr>
        </p:nvSpPr>
        <p:spPr bwMode="auto">
          <a:xfrm>
            <a:off x="5294023" y="6692281"/>
            <a:ext cx="4049486" cy="351847"/>
          </a:xfrm>
          <a:prstGeom prst="rect">
            <a:avLst/>
          </a:prstGeom>
          <a:noFill/>
          <a:ln w="9525">
            <a:noFill/>
            <a:miter lim="800000"/>
            <a:headEnd/>
            <a:tailEnd/>
          </a:ln>
        </p:spPr>
        <p:txBody>
          <a:bodyPr vert="horz" wrap="square" lIns="88596" tIns="44298" rIns="88596" bIns="44298" numCol="1" anchor="b" anchorCtr="0" compatLnSpc="1">
            <a:prstTxWarp prst="textNoShape">
              <a:avLst/>
            </a:prstTxWarp>
          </a:bodyPr>
          <a:lstStyle>
            <a:lvl1pPr algn="r" defTabSz="885825">
              <a:defRPr sz="1200">
                <a:latin typeface="Arial" charset="0"/>
                <a:ea typeface="ＭＳ Ｐゴシック" pitchFamily="-106" charset="-128"/>
              </a:defRPr>
            </a:lvl1pPr>
          </a:lstStyle>
          <a:p>
            <a:pPr>
              <a:defRPr/>
            </a:pPr>
            <a:fld id="{E6B7A94B-6602-4328-8955-86684DFB4607}" type="slidenum">
              <a:rPr lang="en-US"/>
              <a:pPr>
                <a:defRPr/>
              </a:pPr>
              <a:t>‹#›</a:t>
            </a:fld>
            <a:endParaRPr lang="en-US"/>
          </a:p>
        </p:txBody>
      </p:sp>
    </p:spTree>
    <p:extLst>
      <p:ext uri="{BB962C8B-B14F-4D97-AF65-F5344CB8AC3E}">
        <p14:creationId xmlns:p14="http://schemas.microsoft.com/office/powerpoint/2010/main" val="33264948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1"/>
            <a:ext cx="4049486" cy="351847"/>
          </a:xfrm>
          <a:prstGeom prst="rect">
            <a:avLst/>
          </a:prstGeom>
          <a:noFill/>
          <a:ln w="9525">
            <a:noFill/>
            <a:miter lim="800000"/>
            <a:headEnd/>
            <a:tailEnd/>
          </a:ln>
        </p:spPr>
        <p:txBody>
          <a:bodyPr vert="horz" wrap="square" lIns="93655" tIns="46828" rIns="93655" bIns="46828" numCol="1" anchor="t" anchorCtr="0" compatLnSpc="1">
            <a:prstTxWarp prst="textNoShape">
              <a:avLst/>
            </a:prstTxWarp>
          </a:bodyPr>
          <a:lstStyle>
            <a:lvl1pPr defTabSz="936625">
              <a:defRPr sz="1300">
                <a:latin typeface="Arial" charset="0"/>
                <a:ea typeface="ＭＳ Ｐゴシック" pitchFamily="-106" charset="-128"/>
              </a:defRPr>
            </a:lvl1pPr>
          </a:lstStyle>
          <a:p>
            <a:pPr>
              <a:defRPr/>
            </a:pPr>
            <a:endParaRPr lang="en-US"/>
          </a:p>
        </p:txBody>
      </p:sp>
      <p:sp>
        <p:nvSpPr>
          <p:cNvPr id="36867" name="Rectangle 3"/>
          <p:cNvSpPr>
            <a:spLocks noGrp="1" noChangeArrowheads="1"/>
          </p:cNvSpPr>
          <p:nvPr>
            <p:ph type="dt" idx="1"/>
          </p:nvPr>
        </p:nvSpPr>
        <p:spPr bwMode="auto">
          <a:xfrm>
            <a:off x="5294023" y="1"/>
            <a:ext cx="4049486" cy="351847"/>
          </a:xfrm>
          <a:prstGeom prst="rect">
            <a:avLst/>
          </a:prstGeom>
          <a:noFill/>
          <a:ln w="9525">
            <a:noFill/>
            <a:miter lim="800000"/>
            <a:headEnd/>
            <a:tailEnd/>
          </a:ln>
        </p:spPr>
        <p:txBody>
          <a:bodyPr vert="horz" wrap="square" lIns="93655" tIns="46828" rIns="93655" bIns="46828" numCol="1" anchor="t" anchorCtr="0" compatLnSpc="1">
            <a:prstTxWarp prst="textNoShape">
              <a:avLst/>
            </a:prstTxWarp>
          </a:bodyPr>
          <a:lstStyle>
            <a:lvl1pPr algn="r" defTabSz="936625">
              <a:defRPr sz="1300">
                <a:latin typeface="Arial" charset="0"/>
                <a:ea typeface="ＭＳ Ｐゴシック" pitchFamily="-106" charset="-128"/>
              </a:defRPr>
            </a:lvl1pPr>
          </a:lstStyle>
          <a:p>
            <a:pPr>
              <a:defRPr/>
            </a:pPr>
            <a:endParaRPr lang="en-US"/>
          </a:p>
        </p:txBody>
      </p:sp>
      <p:sp>
        <p:nvSpPr>
          <p:cNvPr id="51204" name="Rectangle 4"/>
          <p:cNvSpPr>
            <a:spLocks noGrp="1" noRot="1" noChangeAspect="1" noChangeArrowheads="1" noTextEdit="1"/>
          </p:cNvSpPr>
          <p:nvPr>
            <p:ph type="sldImg" idx="2"/>
          </p:nvPr>
        </p:nvSpPr>
        <p:spPr bwMode="auto">
          <a:xfrm>
            <a:off x="2324100" y="528638"/>
            <a:ext cx="4697413" cy="264318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6869" name="Rectangle 5"/>
          <p:cNvSpPr>
            <a:spLocks noGrp="1" noChangeArrowheads="1"/>
          </p:cNvSpPr>
          <p:nvPr>
            <p:ph type="body" sz="quarter" idx="3"/>
          </p:nvPr>
        </p:nvSpPr>
        <p:spPr bwMode="auto">
          <a:xfrm>
            <a:off x="934983" y="3347337"/>
            <a:ext cx="7475648" cy="3169020"/>
          </a:xfrm>
          <a:prstGeom prst="rect">
            <a:avLst/>
          </a:prstGeom>
          <a:noFill/>
          <a:ln w="9525">
            <a:noFill/>
            <a:miter lim="800000"/>
            <a:headEnd/>
            <a:tailEnd/>
          </a:ln>
        </p:spPr>
        <p:txBody>
          <a:bodyPr vert="horz" wrap="square" lIns="93655" tIns="46828" rIns="93655" bIns="468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870" name="Rectangle 6"/>
          <p:cNvSpPr>
            <a:spLocks noGrp="1" noChangeArrowheads="1"/>
          </p:cNvSpPr>
          <p:nvPr>
            <p:ph type="ftr" sz="quarter" idx="4"/>
          </p:nvPr>
        </p:nvSpPr>
        <p:spPr bwMode="auto">
          <a:xfrm>
            <a:off x="0" y="6692281"/>
            <a:ext cx="4049486" cy="351847"/>
          </a:xfrm>
          <a:prstGeom prst="rect">
            <a:avLst/>
          </a:prstGeom>
          <a:noFill/>
          <a:ln w="9525">
            <a:noFill/>
            <a:miter lim="800000"/>
            <a:headEnd/>
            <a:tailEnd/>
          </a:ln>
        </p:spPr>
        <p:txBody>
          <a:bodyPr vert="horz" wrap="square" lIns="93655" tIns="46828" rIns="93655" bIns="46828" numCol="1" anchor="b" anchorCtr="0" compatLnSpc="1">
            <a:prstTxWarp prst="textNoShape">
              <a:avLst/>
            </a:prstTxWarp>
          </a:bodyPr>
          <a:lstStyle>
            <a:lvl1pPr defTabSz="936625">
              <a:defRPr sz="1300">
                <a:latin typeface="Arial" charset="0"/>
                <a:ea typeface="ＭＳ Ｐゴシック" pitchFamily="-106" charset="-128"/>
              </a:defRPr>
            </a:lvl1pPr>
          </a:lstStyle>
          <a:p>
            <a:pPr>
              <a:defRPr/>
            </a:pPr>
            <a:endParaRPr lang="en-US"/>
          </a:p>
        </p:txBody>
      </p:sp>
      <p:sp>
        <p:nvSpPr>
          <p:cNvPr id="36871" name="Rectangle 7"/>
          <p:cNvSpPr>
            <a:spLocks noGrp="1" noChangeArrowheads="1"/>
          </p:cNvSpPr>
          <p:nvPr>
            <p:ph type="sldNum" sz="quarter" idx="5"/>
          </p:nvPr>
        </p:nvSpPr>
        <p:spPr bwMode="auto">
          <a:xfrm>
            <a:off x="5294023" y="6692281"/>
            <a:ext cx="4049486" cy="351847"/>
          </a:xfrm>
          <a:prstGeom prst="rect">
            <a:avLst/>
          </a:prstGeom>
          <a:noFill/>
          <a:ln w="9525">
            <a:noFill/>
            <a:miter lim="800000"/>
            <a:headEnd/>
            <a:tailEnd/>
          </a:ln>
        </p:spPr>
        <p:txBody>
          <a:bodyPr vert="horz" wrap="square" lIns="93655" tIns="46828" rIns="93655" bIns="46828" numCol="1" anchor="b" anchorCtr="0" compatLnSpc="1">
            <a:prstTxWarp prst="textNoShape">
              <a:avLst/>
            </a:prstTxWarp>
          </a:bodyPr>
          <a:lstStyle>
            <a:lvl1pPr algn="r" defTabSz="936625">
              <a:defRPr sz="1300">
                <a:latin typeface="Arial" charset="0"/>
                <a:ea typeface="ＭＳ Ｐゴシック" pitchFamily="-106" charset="-128"/>
              </a:defRPr>
            </a:lvl1pPr>
          </a:lstStyle>
          <a:p>
            <a:pPr>
              <a:defRPr/>
            </a:pPr>
            <a:fld id="{50B44874-2A36-465C-BD42-2596A1C5E946}" type="slidenum">
              <a:rPr lang="en-US"/>
              <a:pPr>
                <a:defRPr/>
              </a:pPr>
              <a:t>‹#›</a:t>
            </a:fld>
            <a:endParaRPr lang="en-US"/>
          </a:p>
        </p:txBody>
      </p:sp>
    </p:spTree>
    <p:extLst>
      <p:ext uri="{BB962C8B-B14F-4D97-AF65-F5344CB8AC3E}">
        <p14:creationId xmlns:p14="http://schemas.microsoft.com/office/powerpoint/2010/main" val="23052283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1pPr>
    <a:lvl2pPr marL="4572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DF3613-6CEC-4B90-B344-DB2AA03C2DC8}" type="slidenum">
              <a:rPr lang="en-US" smtClean="0"/>
              <a:t>1</a:t>
            </a:fld>
            <a:endParaRPr lang="en-US"/>
          </a:p>
        </p:txBody>
      </p:sp>
    </p:spTree>
    <p:extLst>
      <p:ext uri="{BB962C8B-B14F-4D97-AF65-F5344CB8AC3E}">
        <p14:creationId xmlns:p14="http://schemas.microsoft.com/office/powerpoint/2010/main" val="1677699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a:t>
            </a:r>
            <a:r>
              <a:rPr lang="en-US" baseline="0" dirty="0"/>
              <a:t> your own adventure! </a:t>
            </a:r>
            <a:endParaRPr lang="en-US" dirty="0"/>
          </a:p>
        </p:txBody>
      </p:sp>
      <p:sp>
        <p:nvSpPr>
          <p:cNvPr id="4" name="Slide Number Placeholder 3"/>
          <p:cNvSpPr>
            <a:spLocks noGrp="1"/>
          </p:cNvSpPr>
          <p:nvPr>
            <p:ph type="sldNum" sz="quarter" idx="10"/>
          </p:nvPr>
        </p:nvSpPr>
        <p:spPr/>
        <p:txBody>
          <a:bodyPr/>
          <a:lstStyle/>
          <a:p>
            <a:fld id="{8853F6CA-CCB6-4D6F-AB83-60D56C5A2B77}" type="slidenum">
              <a:rPr lang="en-US" smtClean="0"/>
              <a:t>10</a:t>
            </a:fld>
            <a:endParaRPr lang="en-US"/>
          </a:p>
        </p:txBody>
      </p:sp>
    </p:spTree>
    <p:extLst>
      <p:ext uri="{BB962C8B-B14F-4D97-AF65-F5344CB8AC3E}">
        <p14:creationId xmlns:p14="http://schemas.microsoft.com/office/powerpoint/2010/main" val="349981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a:t>
            </a:r>
            <a:r>
              <a:rPr lang="en-US" baseline="0" dirty="0"/>
              <a:t> your own adventure! </a:t>
            </a:r>
            <a:endParaRPr lang="en-US" dirty="0"/>
          </a:p>
        </p:txBody>
      </p:sp>
      <p:sp>
        <p:nvSpPr>
          <p:cNvPr id="4" name="Slide Number Placeholder 3"/>
          <p:cNvSpPr>
            <a:spLocks noGrp="1"/>
          </p:cNvSpPr>
          <p:nvPr>
            <p:ph type="sldNum" sz="quarter" idx="10"/>
          </p:nvPr>
        </p:nvSpPr>
        <p:spPr/>
        <p:txBody>
          <a:bodyPr/>
          <a:lstStyle/>
          <a:p>
            <a:fld id="{8853F6CA-CCB6-4D6F-AB83-60D56C5A2B77}" type="slidenum">
              <a:rPr lang="en-US" smtClean="0"/>
              <a:t>11</a:t>
            </a:fld>
            <a:endParaRPr lang="en-US"/>
          </a:p>
        </p:txBody>
      </p:sp>
    </p:spTree>
    <p:extLst>
      <p:ext uri="{BB962C8B-B14F-4D97-AF65-F5344CB8AC3E}">
        <p14:creationId xmlns:p14="http://schemas.microsoft.com/office/powerpoint/2010/main" val="1269118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Adaptation will be driven by individual goals, forest conditions, and site characteristics</a:t>
            </a:r>
          </a:p>
          <a:p>
            <a:r>
              <a:rPr lang="en-US" dirty="0"/>
              <a:t>It’s the first step of the process</a:t>
            </a:r>
          </a:p>
          <a:p>
            <a:endParaRPr lang="en-US" dirty="0"/>
          </a:p>
          <a:p>
            <a:r>
              <a:rPr lang="en-US" dirty="0"/>
              <a:t>One of the benefits – putting the whole thought process together. Documentation AND opportunities to be creative, identify win-win opportunities</a:t>
            </a:r>
            <a:r>
              <a:rPr lang="en-US" baseline="0" dirty="0"/>
              <a:t> as well as new ideas on adaptation. </a:t>
            </a:r>
            <a:endParaRPr lang="en-US" dirty="0"/>
          </a:p>
        </p:txBody>
      </p:sp>
      <p:sp>
        <p:nvSpPr>
          <p:cNvPr id="4" name="Slide Number Placeholder 3"/>
          <p:cNvSpPr>
            <a:spLocks noGrp="1"/>
          </p:cNvSpPr>
          <p:nvPr>
            <p:ph type="sldNum" sz="quarter" idx="10"/>
          </p:nvPr>
        </p:nvSpPr>
        <p:spPr/>
        <p:txBody>
          <a:bodyPr/>
          <a:lstStyle/>
          <a:p>
            <a:pPr marL="0" marR="0" lvl="0" indent="0" algn="r" defTabSz="936625" rtl="0" eaLnBrk="1" fontAlgn="base" latinLnBrk="0" hangingPunct="1">
              <a:lnSpc>
                <a:spcPct val="100000"/>
              </a:lnSpc>
              <a:spcBef>
                <a:spcPct val="0"/>
              </a:spcBef>
              <a:spcAft>
                <a:spcPct val="0"/>
              </a:spcAft>
              <a:buClrTx/>
              <a:buSzTx/>
              <a:buFontTx/>
              <a:buNone/>
              <a:tabLst/>
              <a:defRPr/>
            </a:pPr>
            <a:fld id="{66051A82-7C68-4913-A9B9-3C4B9548AEB8}" type="slidenum">
              <a:rPr kumimoji="0" lang="en-US" sz="1300" b="0" i="0" u="none" strike="noStrike" kern="1200" cap="none" spc="0" normalizeH="0" baseline="0" noProof="0" smtClean="0">
                <a:ln>
                  <a:noFill/>
                </a:ln>
                <a:solidFill>
                  <a:prstClr val="black"/>
                </a:solidFill>
                <a:effectLst/>
                <a:uLnTx/>
                <a:uFillTx/>
                <a:latin typeface="Arial" charset="0"/>
                <a:ea typeface="ＭＳ Ｐゴシック" pitchFamily="-106" charset="-128"/>
                <a:cs typeface="+mn-cs"/>
              </a:rPr>
              <a:pPr marL="0" marR="0" lvl="0" indent="0" algn="r" defTabSz="936625" rtl="0" eaLnBrk="1" fontAlgn="base" latinLnBrk="0" hangingPunct="1">
                <a:lnSpc>
                  <a:spcPct val="100000"/>
                </a:lnSpc>
                <a:spcBef>
                  <a:spcPct val="0"/>
                </a:spcBef>
                <a:spcAft>
                  <a:spcPct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Arial" charset="0"/>
              <a:ea typeface="ＭＳ Ｐゴシック" pitchFamily="-106" charset="-128"/>
              <a:cs typeface="+mn-cs"/>
            </a:endParaRPr>
          </a:p>
        </p:txBody>
      </p:sp>
    </p:spTree>
    <p:extLst>
      <p:ext uri="{BB962C8B-B14F-4D97-AF65-F5344CB8AC3E}">
        <p14:creationId xmlns:p14="http://schemas.microsoft.com/office/powerpoint/2010/main" val="496236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Adaptation will be driven by individual goals, forest conditions, and site characteristics</a:t>
            </a:r>
          </a:p>
          <a:p>
            <a:r>
              <a:rPr lang="en-US" dirty="0"/>
              <a:t>It’s the first step of the process</a:t>
            </a:r>
          </a:p>
          <a:p>
            <a:endParaRPr lang="en-US" dirty="0"/>
          </a:p>
          <a:p>
            <a:r>
              <a:rPr lang="en-US" dirty="0"/>
              <a:t>One of the benefits – putting the whole thought process together. Documentation AND opportunities to be creative, identify win-win opportunities</a:t>
            </a:r>
            <a:r>
              <a:rPr lang="en-US" baseline="0" dirty="0"/>
              <a:t> as well as new ideas on adaptation. </a:t>
            </a:r>
            <a:endParaRPr lang="en-US" dirty="0"/>
          </a:p>
        </p:txBody>
      </p:sp>
      <p:sp>
        <p:nvSpPr>
          <p:cNvPr id="4" name="Slide Number Placeholder 3"/>
          <p:cNvSpPr>
            <a:spLocks noGrp="1"/>
          </p:cNvSpPr>
          <p:nvPr>
            <p:ph type="sldNum" sz="quarter" idx="10"/>
          </p:nvPr>
        </p:nvSpPr>
        <p:spPr/>
        <p:txBody>
          <a:bodyPr/>
          <a:lstStyle/>
          <a:p>
            <a:pPr marL="0" marR="0" lvl="0" indent="0" algn="r" defTabSz="936625" rtl="0" eaLnBrk="1" fontAlgn="base" latinLnBrk="0" hangingPunct="1">
              <a:lnSpc>
                <a:spcPct val="100000"/>
              </a:lnSpc>
              <a:spcBef>
                <a:spcPct val="0"/>
              </a:spcBef>
              <a:spcAft>
                <a:spcPct val="0"/>
              </a:spcAft>
              <a:buClrTx/>
              <a:buSzTx/>
              <a:buFontTx/>
              <a:buNone/>
              <a:tabLst/>
              <a:defRPr/>
            </a:pPr>
            <a:fld id="{66051A82-7C68-4913-A9B9-3C4B9548AEB8}" type="slidenum">
              <a:rPr kumimoji="0" lang="en-US" sz="1300" b="0" i="0" u="none" strike="noStrike" kern="1200" cap="none" spc="0" normalizeH="0" baseline="0" noProof="0" smtClean="0">
                <a:ln>
                  <a:noFill/>
                </a:ln>
                <a:solidFill>
                  <a:prstClr val="black"/>
                </a:solidFill>
                <a:effectLst/>
                <a:uLnTx/>
                <a:uFillTx/>
                <a:latin typeface="Arial" charset="0"/>
                <a:ea typeface="ＭＳ Ｐゴシック" pitchFamily="-106" charset="-128"/>
                <a:cs typeface="+mn-cs"/>
              </a:rPr>
              <a:pPr marL="0" marR="0" lvl="0" indent="0" algn="r" defTabSz="936625" rtl="0" eaLnBrk="1" fontAlgn="base" latinLnBrk="0" hangingPunct="1">
                <a:lnSpc>
                  <a:spcPct val="100000"/>
                </a:lnSpc>
                <a:spcBef>
                  <a:spcPct val="0"/>
                </a:spcBef>
                <a:spcAft>
                  <a:spcPct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Arial" charset="0"/>
              <a:ea typeface="ＭＳ Ｐゴシック" pitchFamily="-106" charset="-128"/>
              <a:cs typeface="+mn-cs"/>
            </a:endParaRPr>
          </a:p>
        </p:txBody>
      </p:sp>
    </p:spTree>
    <p:extLst>
      <p:ext uri="{BB962C8B-B14F-4D97-AF65-F5344CB8AC3E}">
        <p14:creationId xmlns:p14="http://schemas.microsoft.com/office/powerpoint/2010/main" val="1408713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20: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It’s important that you pick a project that isn’t so big that it’s overwhelming, and not so small you have nothing to say.  </a:t>
            </a:r>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It’s a balance to find a project that is the right fit for the course. The course does go by quickly!</a:t>
            </a:r>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The simpler the project is conceptually the better, although all projects can have  a certain amount of complexity  – it’s a sliding scale. </a:t>
            </a:r>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From past courses, we’ve found that projects on the scale of perhaps 20 acres to a few hundred acres work well for this course. Sizes of projects that work well could include</a:t>
            </a:r>
            <a:endParaRPr/>
          </a:p>
          <a:p>
            <a:pPr marL="171450" marR="0" lvl="0" indent="-171450" algn="l" rtl="0">
              <a:spcBef>
                <a:spcPts val="0"/>
              </a:spcBef>
              <a:spcAft>
                <a:spcPts val="0"/>
              </a:spcAft>
              <a:buClr>
                <a:schemeClr val="dk1"/>
              </a:buClr>
              <a:buSzPts val="300"/>
              <a:buFont typeface="Arial"/>
              <a:buChar char="•"/>
            </a:pPr>
            <a:r>
              <a:rPr lang="en-US" sz="1200" b="0" i="0" u="none" strike="noStrike" cap="none">
                <a:solidFill>
                  <a:schemeClr val="dk1"/>
                </a:solidFill>
                <a:latin typeface="Calibri"/>
                <a:ea typeface="Calibri"/>
                <a:cs typeface="Calibri"/>
                <a:sym typeface="Calibri"/>
              </a:rPr>
              <a:t>A forest stewardship plan for a private woodlot, as long as the woodlot isn’t too huge</a:t>
            </a:r>
            <a:endParaRPr/>
          </a:p>
          <a:p>
            <a:pPr marL="171450" marR="0" lvl="0" indent="-171450" algn="l" rtl="0">
              <a:spcBef>
                <a:spcPts val="0"/>
              </a:spcBef>
              <a:spcAft>
                <a:spcPts val="0"/>
              </a:spcAft>
              <a:buClr>
                <a:schemeClr val="dk1"/>
              </a:buClr>
              <a:buSzPts val="300"/>
              <a:buFont typeface="Arial"/>
              <a:buChar char="•"/>
            </a:pPr>
            <a:r>
              <a:rPr lang="en-US" sz="1200" b="0" i="0" u="none" strike="noStrike" cap="none">
                <a:solidFill>
                  <a:schemeClr val="dk1"/>
                </a:solidFill>
                <a:latin typeface="Calibri"/>
                <a:ea typeface="Calibri"/>
                <a:cs typeface="Calibri"/>
                <a:sym typeface="Calibri"/>
              </a:rPr>
              <a:t>A management plan for a few stands or compartments</a:t>
            </a:r>
            <a:endParaRPr/>
          </a:p>
          <a:p>
            <a:pPr marL="171450" marR="0" lvl="0" indent="-171450" algn="l" rtl="0">
              <a:spcBef>
                <a:spcPts val="0"/>
              </a:spcBef>
              <a:spcAft>
                <a:spcPts val="0"/>
              </a:spcAft>
              <a:buClr>
                <a:schemeClr val="dk1"/>
              </a:buClr>
              <a:buSzPts val="300"/>
              <a:buFont typeface="Arial"/>
              <a:buChar char="•"/>
            </a:pPr>
            <a:r>
              <a:rPr lang="en-US" sz="1200" b="0" i="0" u="none" strike="noStrike" cap="none">
                <a:solidFill>
                  <a:schemeClr val="dk1"/>
                </a:solidFill>
                <a:latin typeface="Calibri"/>
                <a:ea typeface="Calibri"/>
                <a:cs typeface="Calibri"/>
                <a:sym typeface="Calibri"/>
              </a:rPr>
              <a:t>A timber sale</a:t>
            </a:r>
            <a:endParaRPr/>
          </a:p>
          <a:p>
            <a:pPr marL="171450" marR="0" lvl="0" indent="-171450" algn="l" rtl="0">
              <a:spcBef>
                <a:spcPts val="0"/>
              </a:spcBef>
              <a:spcAft>
                <a:spcPts val="0"/>
              </a:spcAft>
              <a:buClr>
                <a:schemeClr val="dk1"/>
              </a:buClr>
              <a:buSzPts val="300"/>
              <a:buFont typeface="Arial"/>
              <a:buChar char="•"/>
            </a:pPr>
            <a:r>
              <a:rPr lang="en-US" sz="1200" b="0" i="0" u="none" strike="noStrike" cap="none">
                <a:solidFill>
                  <a:schemeClr val="dk1"/>
                </a:solidFill>
                <a:latin typeface="Calibri"/>
                <a:ea typeface="Calibri"/>
                <a:cs typeface="Calibri"/>
                <a:sym typeface="Calibri"/>
              </a:rPr>
              <a:t>One forest type or issue in an area or ownership– for example, you might want to think about how you’d respond to responding to an out break of EAB, HWA, SPB, or another pest on 10s-100s of acres. Another example might be to focus on creating or improving a particular type of wildlife habitat within a larger landscape or ownership– so you might look at something like early-successional habitat or habitat for a particular species across a larger scale. </a:t>
            </a:r>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00"/>
              <a:buFont typeface="Calibri"/>
              <a:buNone/>
            </a:pPr>
            <a:r>
              <a:rPr lang="en-US" sz="1200" b="1" i="0" u="none" strike="noStrike" cap="none">
                <a:solidFill>
                  <a:schemeClr val="dk1"/>
                </a:solidFill>
                <a:latin typeface="Calibri"/>
                <a:ea typeface="Calibri"/>
                <a:cs typeface="Calibri"/>
                <a:sym typeface="Calibri"/>
              </a:rPr>
              <a:t>The trick is to find a balance where you have one or a few ecosystem types and a handful of objectives for each. </a:t>
            </a:r>
            <a:r>
              <a:rPr lang="en-US" sz="1200" b="0" i="0" u="none" strike="noStrike" cap="none">
                <a:solidFill>
                  <a:schemeClr val="dk1"/>
                </a:solidFill>
                <a:latin typeface="Calibri"/>
                <a:ea typeface="Calibri"/>
                <a:cs typeface="Calibri"/>
                <a:sym typeface="Calibri"/>
              </a:rPr>
              <a:t>Your project can cover a larger area if the area is fairly homogenous and not too complex. If you have a really complex ecosystem or issue,  you might need to work at a finer scale. </a:t>
            </a:r>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We can use the same workbook process on larger projects– we’ve used it on projects with the Forest Service to 40,000 acres and even modified it to look at the entire natural resources program for the PA DCR– but those projects are too big an complex to be completed within the online class format.</a:t>
            </a:r>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We are always here to help if you’re struggling with the scale of a desired project!</a:t>
            </a:r>
            <a:endParaRPr sz="1200" b="0" i="0" u="none" strike="noStrike" cap="none">
              <a:solidFill>
                <a:schemeClr val="dk1"/>
              </a:solidFill>
              <a:latin typeface="Calibri"/>
              <a:ea typeface="Calibri"/>
              <a:cs typeface="Calibri"/>
              <a:sym typeface="Calibri"/>
            </a:endParaRPr>
          </a:p>
        </p:txBody>
      </p:sp>
      <p:sp>
        <p:nvSpPr>
          <p:cNvPr id="350" name="Google Shape;350;p20: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21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45665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20: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It’s important that you pick a project that isn’t so big that it’s overwhelming, and not so small you have nothing to say.  </a:t>
            </a:r>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It’s a balance to find a project that is the right fit for the course. The course does go by quickly!</a:t>
            </a:r>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The simpler the project is conceptually the better, although all projects can have  a certain amount of complexity  – it’s a sliding scale. </a:t>
            </a:r>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From past courses, we’ve found that projects on the scale of perhaps 20 acres to a few hundred acres work well for this course. Sizes of projects that work well could include</a:t>
            </a:r>
            <a:endParaRPr/>
          </a:p>
          <a:p>
            <a:pPr marL="171450" marR="0" lvl="0" indent="-171450" algn="l" rtl="0">
              <a:spcBef>
                <a:spcPts val="0"/>
              </a:spcBef>
              <a:spcAft>
                <a:spcPts val="0"/>
              </a:spcAft>
              <a:buClr>
                <a:schemeClr val="dk1"/>
              </a:buClr>
              <a:buSzPts val="300"/>
              <a:buFont typeface="Arial"/>
              <a:buChar char="•"/>
            </a:pPr>
            <a:r>
              <a:rPr lang="en-US" sz="1200" b="0" i="0" u="none" strike="noStrike" cap="none">
                <a:solidFill>
                  <a:schemeClr val="dk1"/>
                </a:solidFill>
                <a:latin typeface="Calibri"/>
                <a:ea typeface="Calibri"/>
                <a:cs typeface="Calibri"/>
                <a:sym typeface="Calibri"/>
              </a:rPr>
              <a:t>A forest stewardship plan for a private woodlot, as long as the woodlot isn’t too huge</a:t>
            </a:r>
            <a:endParaRPr/>
          </a:p>
          <a:p>
            <a:pPr marL="171450" marR="0" lvl="0" indent="-171450" algn="l" rtl="0">
              <a:spcBef>
                <a:spcPts val="0"/>
              </a:spcBef>
              <a:spcAft>
                <a:spcPts val="0"/>
              </a:spcAft>
              <a:buClr>
                <a:schemeClr val="dk1"/>
              </a:buClr>
              <a:buSzPts val="300"/>
              <a:buFont typeface="Arial"/>
              <a:buChar char="•"/>
            </a:pPr>
            <a:r>
              <a:rPr lang="en-US" sz="1200" b="0" i="0" u="none" strike="noStrike" cap="none">
                <a:solidFill>
                  <a:schemeClr val="dk1"/>
                </a:solidFill>
                <a:latin typeface="Calibri"/>
                <a:ea typeface="Calibri"/>
                <a:cs typeface="Calibri"/>
                <a:sym typeface="Calibri"/>
              </a:rPr>
              <a:t>A management plan for a few stands or compartments</a:t>
            </a:r>
            <a:endParaRPr/>
          </a:p>
          <a:p>
            <a:pPr marL="171450" marR="0" lvl="0" indent="-171450" algn="l" rtl="0">
              <a:spcBef>
                <a:spcPts val="0"/>
              </a:spcBef>
              <a:spcAft>
                <a:spcPts val="0"/>
              </a:spcAft>
              <a:buClr>
                <a:schemeClr val="dk1"/>
              </a:buClr>
              <a:buSzPts val="300"/>
              <a:buFont typeface="Arial"/>
              <a:buChar char="•"/>
            </a:pPr>
            <a:r>
              <a:rPr lang="en-US" sz="1200" b="0" i="0" u="none" strike="noStrike" cap="none">
                <a:solidFill>
                  <a:schemeClr val="dk1"/>
                </a:solidFill>
                <a:latin typeface="Calibri"/>
                <a:ea typeface="Calibri"/>
                <a:cs typeface="Calibri"/>
                <a:sym typeface="Calibri"/>
              </a:rPr>
              <a:t>A timber sale</a:t>
            </a:r>
            <a:endParaRPr/>
          </a:p>
          <a:p>
            <a:pPr marL="171450" marR="0" lvl="0" indent="-171450" algn="l" rtl="0">
              <a:spcBef>
                <a:spcPts val="0"/>
              </a:spcBef>
              <a:spcAft>
                <a:spcPts val="0"/>
              </a:spcAft>
              <a:buClr>
                <a:schemeClr val="dk1"/>
              </a:buClr>
              <a:buSzPts val="300"/>
              <a:buFont typeface="Arial"/>
              <a:buChar char="•"/>
            </a:pPr>
            <a:r>
              <a:rPr lang="en-US" sz="1200" b="0" i="0" u="none" strike="noStrike" cap="none">
                <a:solidFill>
                  <a:schemeClr val="dk1"/>
                </a:solidFill>
                <a:latin typeface="Calibri"/>
                <a:ea typeface="Calibri"/>
                <a:cs typeface="Calibri"/>
                <a:sym typeface="Calibri"/>
              </a:rPr>
              <a:t>One forest type or issue in an area or ownership– for example, you might want to think about how you’d respond to responding to an out break of EAB, HWA, SPB, or another pest on 10s-100s of acres. Another example might be to focus on creating or improving a particular type of wildlife habitat within a larger landscape or ownership– so you might look at something like early-successional habitat or habitat for a particular species across a larger scale. </a:t>
            </a:r>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00"/>
              <a:buFont typeface="Calibri"/>
              <a:buNone/>
            </a:pPr>
            <a:r>
              <a:rPr lang="en-US" sz="1200" b="1" i="0" u="none" strike="noStrike" cap="none">
                <a:solidFill>
                  <a:schemeClr val="dk1"/>
                </a:solidFill>
                <a:latin typeface="Calibri"/>
                <a:ea typeface="Calibri"/>
                <a:cs typeface="Calibri"/>
                <a:sym typeface="Calibri"/>
              </a:rPr>
              <a:t>The trick is to find a balance where you have one or a few ecosystem types and a handful of objectives for each. </a:t>
            </a:r>
            <a:r>
              <a:rPr lang="en-US" sz="1200" b="0" i="0" u="none" strike="noStrike" cap="none">
                <a:solidFill>
                  <a:schemeClr val="dk1"/>
                </a:solidFill>
                <a:latin typeface="Calibri"/>
                <a:ea typeface="Calibri"/>
                <a:cs typeface="Calibri"/>
                <a:sym typeface="Calibri"/>
              </a:rPr>
              <a:t>Your project can cover a larger area if the area is fairly homogenous and not too complex. If you have a really complex ecosystem or issue,  you might need to work at a finer scale. </a:t>
            </a:r>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We can use the same workbook process on larger projects– we’ve used it on projects with the Forest Service to 40,000 acres and even modified it to look at the entire natural resources program for the PA DCR– but those projects are too big an complex to be completed within the online class format.</a:t>
            </a:r>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We are always here to help if you’re struggling with the scale of a desired project!</a:t>
            </a:r>
            <a:endParaRPr sz="1200" b="0" i="0" u="none" strike="noStrike" cap="none">
              <a:solidFill>
                <a:schemeClr val="dk1"/>
              </a:solidFill>
              <a:latin typeface="Calibri"/>
              <a:ea typeface="Calibri"/>
              <a:cs typeface="Calibri"/>
              <a:sym typeface="Calibri"/>
            </a:endParaRPr>
          </a:p>
        </p:txBody>
      </p:sp>
      <p:sp>
        <p:nvSpPr>
          <p:cNvPr id="350" name="Google Shape;350;p20: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22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47020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20: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It’s important that you pick a project that isn’t so big that it’s overwhelming, and not so small you have nothing to say.  </a:t>
            </a:r>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It’s a balance to find a project that is the right fit for the course. The course does go by quickly!</a:t>
            </a:r>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The simpler the project is conceptually the better, although all projects can have  a certain amount of complexity  – it’s a sliding scale. </a:t>
            </a:r>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From past courses, we’ve found that projects on the scale of perhaps 20 acres to a few hundred acres work well for this course. Sizes of projects that work well could include</a:t>
            </a:r>
            <a:endParaRPr/>
          </a:p>
          <a:p>
            <a:pPr marL="171450" marR="0" lvl="0" indent="-171450" algn="l" rtl="0">
              <a:spcBef>
                <a:spcPts val="0"/>
              </a:spcBef>
              <a:spcAft>
                <a:spcPts val="0"/>
              </a:spcAft>
              <a:buClr>
                <a:schemeClr val="dk1"/>
              </a:buClr>
              <a:buSzPts val="300"/>
              <a:buFont typeface="Arial"/>
              <a:buChar char="•"/>
            </a:pPr>
            <a:r>
              <a:rPr lang="en-US" sz="1200" b="0" i="0" u="none" strike="noStrike" cap="none">
                <a:solidFill>
                  <a:schemeClr val="dk1"/>
                </a:solidFill>
                <a:latin typeface="Calibri"/>
                <a:ea typeface="Calibri"/>
                <a:cs typeface="Calibri"/>
                <a:sym typeface="Calibri"/>
              </a:rPr>
              <a:t>A forest stewardship plan for a private woodlot, as long as the woodlot isn’t too huge</a:t>
            </a:r>
            <a:endParaRPr/>
          </a:p>
          <a:p>
            <a:pPr marL="171450" marR="0" lvl="0" indent="-171450" algn="l" rtl="0">
              <a:spcBef>
                <a:spcPts val="0"/>
              </a:spcBef>
              <a:spcAft>
                <a:spcPts val="0"/>
              </a:spcAft>
              <a:buClr>
                <a:schemeClr val="dk1"/>
              </a:buClr>
              <a:buSzPts val="300"/>
              <a:buFont typeface="Arial"/>
              <a:buChar char="•"/>
            </a:pPr>
            <a:r>
              <a:rPr lang="en-US" sz="1200" b="0" i="0" u="none" strike="noStrike" cap="none">
                <a:solidFill>
                  <a:schemeClr val="dk1"/>
                </a:solidFill>
                <a:latin typeface="Calibri"/>
                <a:ea typeface="Calibri"/>
                <a:cs typeface="Calibri"/>
                <a:sym typeface="Calibri"/>
              </a:rPr>
              <a:t>A management plan for a few stands or compartments</a:t>
            </a:r>
            <a:endParaRPr/>
          </a:p>
          <a:p>
            <a:pPr marL="171450" marR="0" lvl="0" indent="-171450" algn="l" rtl="0">
              <a:spcBef>
                <a:spcPts val="0"/>
              </a:spcBef>
              <a:spcAft>
                <a:spcPts val="0"/>
              </a:spcAft>
              <a:buClr>
                <a:schemeClr val="dk1"/>
              </a:buClr>
              <a:buSzPts val="300"/>
              <a:buFont typeface="Arial"/>
              <a:buChar char="•"/>
            </a:pPr>
            <a:r>
              <a:rPr lang="en-US" sz="1200" b="0" i="0" u="none" strike="noStrike" cap="none">
                <a:solidFill>
                  <a:schemeClr val="dk1"/>
                </a:solidFill>
                <a:latin typeface="Calibri"/>
                <a:ea typeface="Calibri"/>
                <a:cs typeface="Calibri"/>
                <a:sym typeface="Calibri"/>
              </a:rPr>
              <a:t>A timber sale</a:t>
            </a:r>
            <a:endParaRPr/>
          </a:p>
          <a:p>
            <a:pPr marL="171450" marR="0" lvl="0" indent="-171450" algn="l" rtl="0">
              <a:spcBef>
                <a:spcPts val="0"/>
              </a:spcBef>
              <a:spcAft>
                <a:spcPts val="0"/>
              </a:spcAft>
              <a:buClr>
                <a:schemeClr val="dk1"/>
              </a:buClr>
              <a:buSzPts val="300"/>
              <a:buFont typeface="Arial"/>
              <a:buChar char="•"/>
            </a:pPr>
            <a:r>
              <a:rPr lang="en-US" sz="1200" b="0" i="0" u="none" strike="noStrike" cap="none">
                <a:solidFill>
                  <a:schemeClr val="dk1"/>
                </a:solidFill>
                <a:latin typeface="Calibri"/>
                <a:ea typeface="Calibri"/>
                <a:cs typeface="Calibri"/>
                <a:sym typeface="Calibri"/>
              </a:rPr>
              <a:t>One forest type or issue in an area or ownership– for example, you might want to think about how you’d respond to responding to an out break of EAB, HWA, SPB, or another pest on 10s-100s of acres. Another example might be to focus on creating or improving a particular type of wildlife habitat within a larger landscape or ownership– so you might look at something like early-successional habitat or habitat for a particular species across a larger scale. </a:t>
            </a:r>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00"/>
              <a:buFont typeface="Calibri"/>
              <a:buNone/>
            </a:pPr>
            <a:r>
              <a:rPr lang="en-US" sz="1200" b="1" i="0" u="none" strike="noStrike" cap="none">
                <a:solidFill>
                  <a:schemeClr val="dk1"/>
                </a:solidFill>
                <a:latin typeface="Calibri"/>
                <a:ea typeface="Calibri"/>
                <a:cs typeface="Calibri"/>
                <a:sym typeface="Calibri"/>
              </a:rPr>
              <a:t>The trick is to find a balance where you have one or a few ecosystem types and a handful of objectives for each. </a:t>
            </a:r>
            <a:r>
              <a:rPr lang="en-US" sz="1200" b="0" i="0" u="none" strike="noStrike" cap="none">
                <a:solidFill>
                  <a:schemeClr val="dk1"/>
                </a:solidFill>
                <a:latin typeface="Calibri"/>
                <a:ea typeface="Calibri"/>
                <a:cs typeface="Calibri"/>
                <a:sym typeface="Calibri"/>
              </a:rPr>
              <a:t>Your project can cover a larger area if the area is fairly homogenous and not too complex. If you have a really complex ecosystem or issue,  you might need to work at a finer scale. </a:t>
            </a:r>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We can use the same workbook process on larger projects– we’ve used it on projects with the Forest Service to 40,000 acres and even modified it to look at the entire natural resources program for the PA DCR– but those projects are too big an complex to be completed within the online class format.</a:t>
            </a:r>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We are always here to help if you’re struggling with the scale of a desired project!</a:t>
            </a:r>
            <a:endParaRPr sz="1200" b="0" i="0" u="none" strike="noStrike" cap="none">
              <a:solidFill>
                <a:schemeClr val="dk1"/>
              </a:solidFill>
              <a:latin typeface="Calibri"/>
              <a:ea typeface="Calibri"/>
              <a:cs typeface="Calibri"/>
              <a:sym typeface="Calibri"/>
            </a:endParaRPr>
          </a:p>
        </p:txBody>
      </p:sp>
      <p:sp>
        <p:nvSpPr>
          <p:cNvPr id="350" name="Google Shape;350;p20: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23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37525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Adaptation will be driven by individual goals, forest conditions, and site characteristics</a:t>
            </a:r>
          </a:p>
          <a:p>
            <a:r>
              <a:rPr lang="en-US" dirty="0"/>
              <a:t>It’s the first step of the process</a:t>
            </a:r>
          </a:p>
          <a:p>
            <a:endParaRPr lang="en-US" dirty="0"/>
          </a:p>
          <a:p>
            <a:r>
              <a:rPr lang="en-US" dirty="0"/>
              <a:t>One of the benefits – putting the whole thought process together. Documentation AND opportunities to be creative, identify win-win opportunities</a:t>
            </a:r>
            <a:r>
              <a:rPr lang="en-US" baseline="0" dirty="0"/>
              <a:t> as well as new ideas on adaptation. </a:t>
            </a:r>
            <a:endParaRPr lang="en-US" dirty="0"/>
          </a:p>
        </p:txBody>
      </p:sp>
      <p:sp>
        <p:nvSpPr>
          <p:cNvPr id="4" name="Slide Number Placeholder 3"/>
          <p:cNvSpPr>
            <a:spLocks noGrp="1"/>
          </p:cNvSpPr>
          <p:nvPr>
            <p:ph type="sldNum" sz="quarter" idx="10"/>
          </p:nvPr>
        </p:nvSpPr>
        <p:spPr/>
        <p:txBody>
          <a:bodyPr/>
          <a:lstStyle/>
          <a:p>
            <a:pPr marL="0" marR="0" lvl="0" indent="0" algn="r" defTabSz="936625" rtl="0" eaLnBrk="1" fontAlgn="base" latinLnBrk="0" hangingPunct="1">
              <a:lnSpc>
                <a:spcPct val="100000"/>
              </a:lnSpc>
              <a:spcBef>
                <a:spcPct val="0"/>
              </a:spcBef>
              <a:spcAft>
                <a:spcPct val="0"/>
              </a:spcAft>
              <a:buClrTx/>
              <a:buSzTx/>
              <a:buFontTx/>
              <a:buNone/>
              <a:tabLst/>
              <a:defRPr/>
            </a:pPr>
            <a:fld id="{66051A82-7C68-4913-A9B9-3C4B9548AEB8}" type="slidenum">
              <a:rPr kumimoji="0" lang="en-US" sz="1300" b="0" i="0" u="none" strike="noStrike" kern="1200" cap="none" spc="0" normalizeH="0" baseline="0" noProof="0" smtClean="0">
                <a:ln>
                  <a:noFill/>
                </a:ln>
                <a:solidFill>
                  <a:prstClr val="black"/>
                </a:solidFill>
                <a:effectLst/>
                <a:uLnTx/>
                <a:uFillTx/>
                <a:latin typeface="Arial" charset="0"/>
                <a:ea typeface="ＭＳ Ｐゴシック" pitchFamily="-106" charset="-128"/>
                <a:cs typeface="+mn-cs"/>
              </a:rPr>
              <a:pPr marL="0" marR="0" lvl="0" indent="0" algn="r" defTabSz="936625" rtl="0" eaLnBrk="1" fontAlgn="base" latinLnBrk="0" hangingPunct="1">
                <a:lnSpc>
                  <a:spcPct val="100000"/>
                </a:lnSpc>
                <a:spcBef>
                  <a:spcPct val="0"/>
                </a:spcBef>
                <a:spcAft>
                  <a:spcPct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Arial" charset="0"/>
              <a:ea typeface="ＭＳ Ｐゴシック" pitchFamily="-106" charset="-128"/>
              <a:cs typeface="+mn-cs"/>
            </a:endParaRPr>
          </a:p>
        </p:txBody>
      </p:sp>
    </p:spTree>
    <p:extLst>
      <p:ext uri="{BB962C8B-B14F-4D97-AF65-F5344CB8AC3E}">
        <p14:creationId xmlns:p14="http://schemas.microsoft.com/office/powerpoint/2010/main" val="3831324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alibri" panose="020F0502020204030204" pitchFamily="34" charset="0"/>
                <a:ea typeface="+mn-ea"/>
                <a:cs typeface="+mn-cs"/>
              </a:rPr>
              <a:t>Minnesota has shifted to a much wetter and warmer climate in the past several decades. Compared to 20th century averages, all but two years since 1970 have been some combination of wet and/or warm, </a:t>
            </a:r>
            <a:r>
              <a:rPr lang="en-US" sz="1200" b="1" kern="1200" dirty="0">
                <a:solidFill>
                  <a:schemeClr val="tx1"/>
                </a:solidFill>
                <a:effectLst/>
                <a:latin typeface="Calibri" panose="020F0502020204030204" pitchFamily="34" charset="0"/>
                <a:ea typeface="+mn-ea"/>
                <a:cs typeface="+mn-cs"/>
              </a:rPr>
              <a:t>and each of the ten combined wettest and warmest years on record all occurred from 1998 onward</a:t>
            </a:r>
            <a:r>
              <a:rPr lang="en-US" sz="1200" kern="1200" dirty="0">
                <a:solidFill>
                  <a:schemeClr val="tx1"/>
                </a:solidFill>
                <a:effectLst/>
                <a:latin typeface="Calibri" panose="020F0502020204030204" pitchFamily="34" charset="0"/>
                <a:ea typeface="+mn-ea"/>
                <a:cs typeface="+mn-cs"/>
              </a:rPr>
              <a:t>. Although the climate will to vary from year to year, with occasional cool or dry years, climate scientists expect these increases to continue through the 21</a:t>
            </a:r>
            <a:r>
              <a:rPr lang="en-US" sz="1200" kern="1200" baseline="30000" dirty="0">
                <a:solidFill>
                  <a:schemeClr val="tx1"/>
                </a:solidFill>
                <a:effectLst/>
                <a:latin typeface="Calibri" panose="020F0502020204030204" pitchFamily="34" charset="0"/>
                <a:ea typeface="+mn-ea"/>
                <a:cs typeface="+mn-cs"/>
              </a:rPr>
              <a:t>st</a:t>
            </a:r>
            <a:r>
              <a:rPr lang="en-US" sz="1200" kern="1200" dirty="0">
                <a:solidFill>
                  <a:schemeClr val="tx1"/>
                </a:solidFill>
                <a:effectLst/>
                <a:latin typeface="Calibri" panose="020F0502020204030204" pitchFamily="34" charset="0"/>
                <a:ea typeface="+mn-ea"/>
                <a:cs typeface="+mn-cs"/>
              </a:rPr>
              <a:t> century.</a:t>
            </a:r>
          </a:p>
          <a:p>
            <a:endParaRPr lang="en-US" dirty="0"/>
          </a:p>
        </p:txBody>
      </p:sp>
      <p:sp>
        <p:nvSpPr>
          <p:cNvPr id="4" name="Slide Number Placeholder 3"/>
          <p:cNvSpPr>
            <a:spLocks noGrp="1"/>
          </p:cNvSpPr>
          <p:nvPr>
            <p:ph type="sldNum" sz="quarter" idx="10"/>
          </p:nvPr>
        </p:nvSpPr>
        <p:spPr/>
        <p:txBody>
          <a:bodyPr/>
          <a:lstStyle/>
          <a:p>
            <a:pPr marL="0" marR="0" lvl="0" indent="0" algn="r" defTabSz="936625" rtl="0" eaLnBrk="1" fontAlgn="base" latinLnBrk="0" hangingPunct="1">
              <a:lnSpc>
                <a:spcPct val="100000"/>
              </a:lnSpc>
              <a:spcBef>
                <a:spcPct val="0"/>
              </a:spcBef>
              <a:spcAft>
                <a:spcPct val="0"/>
              </a:spcAft>
              <a:buClrTx/>
              <a:buSzTx/>
              <a:buFontTx/>
              <a:buNone/>
              <a:tabLst/>
              <a:defRPr/>
            </a:pPr>
            <a:fld id="{F9F08466-AEA7-4FC0-9459-6A32F61DA297}" type="slidenum">
              <a:rPr kumimoji="0" lang="en-US" sz="1300" b="0" i="0" u="none" strike="noStrike" kern="1200" cap="none" spc="0" normalizeH="0" baseline="0" noProof="0" smtClean="0">
                <a:ln>
                  <a:noFill/>
                </a:ln>
                <a:solidFill>
                  <a:srgbClr val="000000"/>
                </a:solidFill>
                <a:effectLst/>
                <a:uLnTx/>
                <a:uFillTx/>
                <a:latin typeface="Arial" charset="0"/>
                <a:ea typeface="ＭＳ Ｐゴシック" pitchFamily="-106" charset="-128"/>
                <a:cs typeface="+mn-cs"/>
              </a:rPr>
              <a:pPr marL="0" marR="0" lvl="0" indent="0" algn="r" defTabSz="936625" rtl="0" eaLnBrk="1" fontAlgn="base" latinLnBrk="0" hangingPunct="1">
                <a:lnSpc>
                  <a:spcPct val="100000"/>
                </a:lnSpc>
                <a:spcBef>
                  <a:spcPct val="0"/>
                </a:spcBef>
                <a:spcAft>
                  <a:spcPct val="0"/>
                </a:spcAft>
                <a:buClrTx/>
                <a:buSzTx/>
                <a:buFontTx/>
                <a:buNone/>
                <a:tabLst/>
                <a:defRPr/>
              </a:pPr>
              <a:t>34</a:t>
            </a:fld>
            <a:endParaRPr kumimoji="0" lang="en-US" sz="1300" b="0" i="0" u="none" strike="noStrike" kern="1200" cap="none" spc="0" normalizeH="0" baseline="0" noProof="0" dirty="0">
              <a:ln>
                <a:noFill/>
              </a:ln>
              <a:solidFill>
                <a:srgbClr val="000000"/>
              </a:solidFill>
              <a:effectLst/>
              <a:uLnTx/>
              <a:uFillTx/>
              <a:latin typeface="Arial" charset="0"/>
              <a:ea typeface="ＭＳ Ｐゴシック" pitchFamily="-106" charset="-128"/>
              <a:cs typeface="+mn-cs"/>
            </a:endParaRPr>
          </a:p>
        </p:txBody>
      </p:sp>
    </p:spTree>
    <p:extLst>
      <p:ext uri="{BB962C8B-B14F-4D97-AF65-F5344CB8AC3E}">
        <p14:creationId xmlns:p14="http://schemas.microsoft.com/office/powerpoint/2010/main" val="3151450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25F754-2439-4458-8B6C-0EFE2366D49B}" type="slidenum">
              <a:rPr lang="en-US" smtClean="0"/>
              <a:t>2</a:t>
            </a:fld>
            <a:endParaRPr lang="en-US"/>
          </a:p>
        </p:txBody>
      </p:sp>
    </p:spTree>
    <p:extLst>
      <p:ext uri="{BB962C8B-B14F-4D97-AF65-F5344CB8AC3E}">
        <p14:creationId xmlns:p14="http://schemas.microsoft.com/office/powerpoint/2010/main" val="35949672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6625" rtl="0" eaLnBrk="1" fontAlgn="base" latinLnBrk="0" hangingPunct="1">
              <a:lnSpc>
                <a:spcPct val="100000"/>
              </a:lnSpc>
              <a:spcBef>
                <a:spcPct val="0"/>
              </a:spcBef>
              <a:spcAft>
                <a:spcPct val="0"/>
              </a:spcAft>
              <a:buClrTx/>
              <a:buSzTx/>
              <a:buFontTx/>
              <a:buNone/>
              <a:tabLst/>
              <a:defRPr/>
            </a:pPr>
            <a:fld id="{F9F08466-AEA7-4FC0-9459-6A32F61DA297}" type="slidenum">
              <a:rPr kumimoji="0" lang="en-US" sz="1300" b="0" i="0" u="none" strike="noStrike" kern="1200" cap="none" spc="0" normalizeH="0" baseline="0" noProof="0" smtClean="0">
                <a:ln>
                  <a:noFill/>
                </a:ln>
                <a:solidFill>
                  <a:srgbClr val="000000"/>
                </a:solidFill>
                <a:effectLst/>
                <a:uLnTx/>
                <a:uFillTx/>
                <a:latin typeface="Arial" charset="0"/>
                <a:ea typeface="ＭＳ Ｐゴシック" pitchFamily="-106" charset="-128"/>
                <a:cs typeface="+mn-cs"/>
              </a:rPr>
              <a:pPr marL="0" marR="0" lvl="0" indent="0" algn="r" defTabSz="936625" rtl="0" eaLnBrk="1" fontAlgn="base" latinLnBrk="0" hangingPunct="1">
                <a:lnSpc>
                  <a:spcPct val="100000"/>
                </a:lnSpc>
                <a:spcBef>
                  <a:spcPct val="0"/>
                </a:spcBef>
                <a:spcAft>
                  <a:spcPct val="0"/>
                </a:spcAft>
                <a:buClrTx/>
                <a:buSzTx/>
                <a:buFontTx/>
                <a:buNone/>
                <a:tabLst/>
                <a:defRPr/>
              </a:pPr>
              <a:t>35</a:t>
            </a:fld>
            <a:endParaRPr kumimoji="0" lang="en-US" sz="1300" b="0" i="0" u="none" strike="noStrike" kern="1200" cap="none" spc="0" normalizeH="0" baseline="0" noProof="0" dirty="0">
              <a:ln>
                <a:noFill/>
              </a:ln>
              <a:solidFill>
                <a:srgbClr val="000000"/>
              </a:solidFill>
              <a:effectLst/>
              <a:uLnTx/>
              <a:uFillTx/>
              <a:latin typeface="Arial" charset="0"/>
              <a:ea typeface="ＭＳ Ｐゴシック" pitchFamily="-106" charset="-128"/>
              <a:cs typeface="+mn-cs"/>
            </a:endParaRPr>
          </a:p>
        </p:txBody>
      </p:sp>
    </p:spTree>
    <p:extLst>
      <p:ext uri="{BB962C8B-B14F-4D97-AF65-F5344CB8AC3E}">
        <p14:creationId xmlns:p14="http://schemas.microsoft.com/office/powerpoint/2010/main" val="3592534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6625" rtl="0" eaLnBrk="1" fontAlgn="base" latinLnBrk="0" hangingPunct="1">
              <a:lnSpc>
                <a:spcPct val="100000"/>
              </a:lnSpc>
              <a:spcBef>
                <a:spcPct val="0"/>
              </a:spcBef>
              <a:spcAft>
                <a:spcPct val="0"/>
              </a:spcAft>
              <a:buClrTx/>
              <a:buSzTx/>
              <a:buFontTx/>
              <a:buNone/>
              <a:tabLst/>
              <a:defRPr/>
            </a:pPr>
            <a:fld id="{F9F08466-AEA7-4FC0-9459-6A32F61DA297}" type="slidenum">
              <a:rPr kumimoji="0" lang="en-US" sz="1300" b="0" i="0" u="none" strike="noStrike" kern="1200" cap="none" spc="0" normalizeH="0" baseline="0" noProof="0" smtClean="0">
                <a:ln>
                  <a:noFill/>
                </a:ln>
                <a:solidFill>
                  <a:srgbClr val="000000"/>
                </a:solidFill>
                <a:effectLst/>
                <a:uLnTx/>
                <a:uFillTx/>
                <a:latin typeface="Arial" charset="0"/>
                <a:ea typeface="ＭＳ Ｐゴシック" pitchFamily="-106" charset="-128"/>
                <a:cs typeface="+mn-cs"/>
              </a:rPr>
              <a:pPr marL="0" marR="0" lvl="0" indent="0" algn="r" defTabSz="936625" rtl="0" eaLnBrk="1" fontAlgn="base" latinLnBrk="0" hangingPunct="1">
                <a:lnSpc>
                  <a:spcPct val="100000"/>
                </a:lnSpc>
                <a:spcBef>
                  <a:spcPct val="0"/>
                </a:spcBef>
                <a:spcAft>
                  <a:spcPct val="0"/>
                </a:spcAft>
                <a:buClrTx/>
                <a:buSzTx/>
                <a:buFontTx/>
                <a:buNone/>
                <a:tabLst/>
                <a:defRPr/>
              </a:pPr>
              <a:t>36</a:t>
            </a:fld>
            <a:endParaRPr kumimoji="0" lang="en-US" sz="1300" b="0" i="0" u="none" strike="noStrike" kern="1200" cap="none" spc="0" normalizeH="0" baseline="0" noProof="0" dirty="0">
              <a:ln>
                <a:noFill/>
              </a:ln>
              <a:solidFill>
                <a:srgbClr val="000000"/>
              </a:solidFill>
              <a:effectLst/>
              <a:uLnTx/>
              <a:uFillTx/>
              <a:latin typeface="Arial" charset="0"/>
              <a:ea typeface="ＭＳ Ｐゴシック" pitchFamily="-106" charset="-128"/>
              <a:cs typeface="+mn-cs"/>
            </a:endParaRPr>
          </a:p>
        </p:txBody>
      </p:sp>
    </p:spTree>
    <p:extLst>
      <p:ext uri="{BB962C8B-B14F-4D97-AF65-F5344CB8AC3E}">
        <p14:creationId xmlns:p14="http://schemas.microsoft.com/office/powerpoint/2010/main" val="2886236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6625" rtl="0" eaLnBrk="1" fontAlgn="base" latinLnBrk="0" hangingPunct="1">
              <a:lnSpc>
                <a:spcPct val="100000"/>
              </a:lnSpc>
              <a:spcBef>
                <a:spcPct val="0"/>
              </a:spcBef>
              <a:spcAft>
                <a:spcPct val="0"/>
              </a:spcAft>
              <a:buClrTx/>
              <a:buSzTx/>
              <a:buFontTx/>
              <a:buNone/>
              <a:tabLst/>
              <a:defRPr/>
            </a:pPr>
            <a:fld id="{F9F08466-AEA7-4FC0-9459-6A32F61DA297}" type="slidenum">
              <a:rPr kumimoji="0" lang="en-US" sz="1300" b="0" i="0" u="none" strike="noStrike" kern="1200" cap="none" spc="0" normalizeH="0" baseline="0" noProof="0" smtClean="0">
                <a:ln>
                  <a:noFill/>
                </a:ln>
                <a:solidFill>
                  <a:srgbClr val="000000"/>
                </a:solidFill>
                <a:effectLst/>
                <a:uLnTx/>
                <a:uFillTx/>
                <a:latin typeface="Arial" charset="0"/>
                <a:ea typeface="ＭＳ Ｐゴシック" pitchFamily="-106" charset="-128"/>
                <a:cs typeface="+mn-cs"/>
              </a:rPr>
              <a:pPr marL="0" marR="0" lvl="0" indent="0" algn="r" defTabSz="936625" rtl="0" eaLnBrk="1" fontAlgn="base" latinLnBrk="0" hangingPunct="1">
                <a:lnSpc>
                  <a:spcPct val="100000"/>
                </a:lnSpc>
                <a:spcBef>
                  <a:spcPct val="0"/>
                </a:spcBef>
                <a:spcAft>
                  <a:spcPct val="0"/>
                </a:spcAft>
                <a:buClrTx/>
                <a:buSzTx/>
                <a:buFontTx/>
                <a:buNone/>
                <a:tabLst/>
                <a:defRPr/>
              </a:pPr>
              <a:t>37</a:t>
            </a:fld>
            <a:endParaRPr kumimoji="0" lang="en-US" sz="1300" b="0" i="0" u="none" strike="noStrike" kern="1200" cap="none" spc="0" normalizeH="0" baseline="0" noProof="0" dirty="0">
              <a:ln>
                <a:noFill/>
              </a:ln>
              <a:solidFill>
                <a:srgbClr val="000000"/>
              </a:solidFill>
              <a:effectLst/>
              <a:uLnTx/>
              <a:uFillTx/>
              <a:latin typeface="Arial" charset="0"/>
              <a:ea typeface="ＭＳ Ｐゴシック" pitchFamily="-106" charset="-128"/>
              <a:cs typeface="+mn-cs"/>
            </a:endParaRPr>
          </a:p>
        </p:txBody>
      </p:sp>
    </p:spTree>
    <p:extLst>
      <p:ext uri="{BB962C8B-B14F-4D97-AF65-F5344CB8AC3E}">
        <p14:creationId xmlns:p14="http://schemas.microsoft.com/office/powerpoint/2010/main" val="24738554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6625" rtl="0" eaLnBrk="1" fontAlgn="base" latinLnBrk="0" hangingPunct="1">
              <a:lnSpc>
                <a:spcPct val="100000"/>
              </a:lnSpc>
              <a:spcBef>
                <a:spcPct val="0"/>
              </a:spcBef>
              <a:spcAft>
                <a:spcPct val="0"/>
              </a:spcAft>
              <a:buClrTx/>
              <a:buSzTx/>
              <a:buFontTx/>
              <a:buNone/>
              <a:tabLst/>
              <a:defRPr/>
            </a:pPr>
            <a:fld id="{F9F08466-AEA7-4FC0-9459-6A32F61DA297}" type="slidenum">
              <a:rPr kumimoji="0" lang="en-US" sz="1300" b="0" i="0" u="none" strike="noStrike" kern="1200" cap="none" spc="0" normalizeH="0" baseline="0" noProof="0" smtClean="0">
                <a:ln>
                  <a:noFill/>
                </a:ln>
                <a:solidFill>
                  <a:srgbClr val="000000"/>
                </a:solidFill>
                <a:effectLst/>
                <a:uLnTx/>
                <a:uFillTx/>
                <a:latin typeface="Arial" charset="0"/>
                <a:ea typeface="ＭＳ Ｐゴシック" pitchFamily="-106" charset="-128"/>
                <a:cs typeface="+mn-cs"/>
              </a:rPr>
              <a:pPr marL="0" marR="0" lvl="0" indent="0" algn="r" defTabSz="936625" rtl="0" eaLnBrk="1" fontAlgn="base" latinLnBrk="0" hangingPunct="1">
                <a:lnSpc>
                  <a:spcPct val="100000"/>
                </a:lnSpc>
                <a:spcBef>
                  <a:spcPct val="0"/>
                </a:spcBef>
                <a:spcAft>
                  <a:spcPct val="0"/>
                </a:spcAft>
                <a:buClrTx/>
                <a:buSzTx/>
                <a:buFontTx/>
                <a:buNone/>
                <a:tabLst/>
                <a:defRPr/>
              </a:pPr>
              <a:t>38</a:t>
            </a:fld>
            <a:endParaRPr kumimoji="0" lang="en-US" sz="1300" b="0" i="0" u="none" strike="noStrike" kern="1200" cap="none" spc="0" normalizeH="0" baseline="0" noProof="0" dirty="0">
              <a:ln>
                <a:noFill/>
              </a:ln>
              <a:solidFill>
                <a:srgbClr val="000000"/>
              </a:solidFill>
              <a:effectLst/>
              <a:uLnTx/>
              <a:uFillTx/>
              <a:latin typeface="Arial" charset="0"/>
              <a:ea typeface="ＭＳ Ｐゴシック" pitchFamily="-106" charset="-128"/>
              <a:cs typeface="+mn-cs"/>
            </a:endParaRPr>
          </a:p>
        </p:txBody>
      </p:sp>
    </p:spTree>
    <p:extLst>
      <p:ext uri="{BB962C8B-B14F-4D97-AF65-F5344CB8AC3E}">
        <p14:creationId xmlns:p14="http://schemas.microsoft.com/office/powerpoint/2010/main" val="2196099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alibri" panose="020F0502020204030204" pitchFamily="34" charset="0"/>
                <a:ea typeface="+mn-ea"/>
                <a:cs typeface="+mn-cs"/>
              </a:rPr>
              <a:t>Minnesota has shifted to a much wetter and warmer climate in the past several decades. Compared to 20th century averages, all but two years since 1970 have been some combination of wet and/or warm, </a:t>
            </a:r>
            <a:r>
              <a:rPr lang="en-US" sz="1200" b="1" kern="1200" dirty="0">
                <a:solidFill>
                  <a:schemeClr val="tx1"/>
                </a:solidFill>
                <a:effectLst/>
                <a:latin typeface="Calibri" panose="020F0502020204030204" pitchFamily="34" charset="0"/>
                <a:ea typeface="+mn-ea"/>
                <a:cs typeface="+mn-cs"/>
              </a:rPr>
              <a:t>and each of the ten combined wettest and warmest years on record all occurred from 1998 onward</a:t>
            </a:r>
            <a:r>
              <a:rPr lang="en-US" sz="1200" kern="1200" dirty="0">
                <a:solidFill>
                  <a:schemeClr val="tx1"/>
                </a:solidFill>
                <a:effectLst/>
                <a:latin typeface="Calibri" panose="020F0502020204030204" pitchFamily="34" charset="0"/>
                <a:ea typeface="+mn-ea"/>
                <a:cs typeface="+mn-cs"/>
              </a:rPr>
              <a:t>. Although the climate will to vary from year to year, with occasional cool or dry years, climate scientists expect these increases to continue through the 21</a:t>
            </a:r>
            <a:r>
              <a:rPr lang="en-US" sz="1200" kern="1200" baseline="30000" dirty="0">
                <a:solidFill>
                  <a:schemeClr val="tx1"/>
                </a:solidFill>
                <a:effectLst/>
                <a:latin typeface="Calibri" panose="020F0502020204030204" pitchFamily="34" charset="0"/>
                <a:ea typeface="+mn-ea"/>
                <a:cs typeface="+mn-cs"/>
              </a:rPr>
              <a:t>st</a:t>
            </a:r>
            <a:r>
              <a:rPr lang="en-US" sz="1200" kern="1200" dirty="0">
                <a:solidFill>
                  <a:schemeClr val="tx1"/>
                </a:solidFill>
                <a:effectLst/>
                <a:latin typeface="Calibri" panose="020F0502020204030204" pitchFamily="34" charset="0"/>
                <a:ea typeface="+mn-ea"/>
                <a:cs typeface="+mn-cs"/>
              </a:rPr>
              <a:t> century.</a:t>
            </a:r>
          </a:p>
          <a:p>
            <a:endParaRPr lang="en-US" dirty="0"/>
          </a:p>
        </p:txBody>
      </p:sp>
      <p:sp>
        <p:nvSpPr>
          <p:cNvPr id="4" name="Slide Number Placeholder 3"/>
          <p:cNvSpPr>
            <a:spLocks noGrp="1"/>
          </p:cNvSpPr>
          <p:nvPr>
            <p:ph type="sldNum" sz="quarter" idx="10"/>
          </p:nvPr>
        </p:nvSpPr>
        <p:spPr/>
        <p:txBody>
          <a:bodyPr/>
          <a:lstStyle/>
          <a:p>
            <a:pPr marL="0" marR="0" lvl="0" indent="0" algn="r" defTabSz="936625" rtl="0" eaLnBrk="1" fontAlgn="base" latinLnBrk="0" hangingPunct="1">
              <a:lnSpc>
                <a:spcPct val="100000"/>
              </a:lnSpc>
              <a:spcBef>
                <a:spcPct val="0"/>
              </a:spcBef>
              <a:spcAft>
                <a:spcPct val="0"/>
              </a:spcAft>
              <a:buClrTx/>
              <a:buSzTx/>
              <a:buFontTx/>
              <a:buNone/>
              <a:tabLst/>
              <a:defRPr/>
            </a:pPr>
            <a:fld id="{F9F08466-AEA7-4FC0-9459-6A32F61DA297}" type="slidenum">
              <a:rPr kumimoji="0" lang="en-US" sz="1300" b="0" i="0" u="none" strike="noStrike" kern="1200" cap="none" spc="0" normalizeH="0" baseline="0" noProof="0" smtClean="0">
                <a:ln>
                  <a:noFill/>
                </a:ln>
                <a:solidFill>
                  <a:srgbClr val="000000"/>
                </a:solidFill>
                <a:effectLst/>
                <a:uLnTx/>
                <a:uFillTx/>
                <a:latin typeface="Arial" charset="0"/>
                <a:ea typeface="ＭＳ Ｐゴシック" pitchFamily="-106" charset="-128"/>
                <a:cs typeface="+mn-cs"/>
              </a:rPr>
              <a:pPr marL="0" marR="0" lvl="0" indent="0" algn="r" defTabSz="936625" rtl="0" eaLnBrk="1" fontAlgn="base" latinLnBrk="0" hangingPunct="1">
                <a:lnSpc>
                  <a:spcPct val="100000"/>
                </a:lnSpc>
                <a:spcBef>
                  <a:spcPct val="0"/>
                </a:spcBef>
                <a:spcAft>
                  <a:spcPct val="0"/>
                </a:spcAft>
                <a:buClrTx/>
                <a:buSzTx/>
                <a:buFontTx/>
                <a:buNone/>
                <a:tabLst/>
                <a:defRPr/>
              </a:pPr>
              <a:t>39</a:t>
            </a:fld>
            <a:endParaRPr kumimoji="0" lang="en-US" sz="1300" b="0" i="0" u="none" strike="noStrike" kern="1200" cap="none" spc="0" normalizeH="0" baseline="0" noProof="0" dirty="0">
              <a:ln>
                <a:noFill/>
              </a:ln>
              <a:solidFill>
                <a:srgbClr val="000000"/>
              </a:solidFill>
              <a:effectLst/>
              <a:uLnTx/>
              <a:uFillTx/>
              <a:latin typeface="Arial" charset="0"/>
              <a:ea typeface="ＭＳ Ｐゴシック" pitchFamily="-106" charset="-128"/>
              <a:cs typeface="+mn-cs"/>
            </a:endParaRPr>
          </a:p>
        </p:txBody>
      </p:sp>
    </p:spTree>
    <p:extLst>
      <p:ext uri="{BB962C8B-B14F-4D97-AF65-F5344CB8AC3E}">
        <p14:creationId xmlns:p14="http://schemas.microsoft.com/office/powerpoint/2010/main" val="11690495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alibri" panose="020F0502020204030204" pitchFamily="34" charset="0"/>
                <a:ea typeface="+mn-ea"/>
                <a:cs typeface="+mn-cs"/>
              </a:rPr>
              <a:t>Minnesota has shifted to a much wetter and warmer climate in the past several decades. Compared to 20th century averages, all but two years since 1970 have been some combination of wet and/or warm, </a:t>
            </a:r>
            <a:r>
              <a:rPr lang="en-US" sz="1200" b="1" kern="1200" dirty="0">
                <a:solidFill>
                  <a:schemeClr val="tx1"/>
                </a:solidFill>
                <a:effectLst/>
                <a:latin typeface="Calibri" panose="020F0502020204030204" pitchFamily="34" charset="0"/>
                <a:ea typeface="+mn-ea"/>
                <a:cs typeface="+mn-cs"/>
              </a:rPr>
              <a:t>and each of the ten combined wettest and warmest years on record all occurred from 1998 onward</a:t>
            </a:r>
            <a:r>
              <a:rPr lang="en-US" sz="1200" kern="1200" dirty="0">
                <a:solidFill>
                  <a:schemeClr val="tx1"/>
                </a:solidFill>
                <a:effectLst/>
                <a:latin typeface="Calibri" panose="020F0502020204030204" pitchFamily="34" charset="0"/>
                <a:ea typeface="+mn-ea"/>
                <a:cs typeface="+mn-cs"/>
              </a:rPr>
              <a:t>. Although the climate will to vary from year to year, with occasional cool or dry years, climate scientists expect these increases to continue through the 21</a:t>
            </a:r>
            <a:r>
              <a:rPr lang="en-US" sz="1200" kern="1200" baseline="30000" dirty="0">
                <a:solidFill>
                  <a:schemeClr val="tx1"/>
                </a:solidFill>
                <a:effectLst/>
                <a:latin typeface="Calibri" panose="020F0502020204030204" pitchFamily="34" charset="0"/>
                <a:ea typeface="+mn-ea"/>
                <a:cs typeface="+mn-cs"/>
              </a:rPr>
              <a:t>st</a:t>
            </a:r>
            <a:r>
              <a:rPr lang="en-US" sz="1200" kern="1200" dirty="0">
                <a:solidFill>
                  <a:schemeClr val="tx1"/>
                </a:solidFill>
                <a:effectLst/>
                <a:latin typeface="Calibri" panose="020F0502020204030204" pitchFamily="34" charset="0"/>
                <a:ea typeface="+mn-ea"/>
                <a:cs typeface="+mn-cs"/>
              </a:rPr>
              <a:t> century.</a:t>
            </a:r>
          </a:p>
          <a:p>
            <a:endParaRPr lang="en-US" dirty="0"/>
          </a:p>
        </p:txBody>
      </p:sp>
      <p:sp>
        <p:nvSpPr>
          <p:cNvPr id="4" name="Slide Number Placeholder 3"/>
          <p:cNvSpPr>
            <a:spLocks noGrp="1"/>
          </p:cNvSpPr>
          <p:nvPr>
            <p:ph type="sldNum" sz="quarter" idx="10"/>
          </p:nvPr>
        </p:nvSpPr>
        <p:spPr/>
        <p:txBody>
          <a:bodyPr/>
          <a:lstStyle/>
          <a:p>
            <a:pPr marL="0" marR="0" lvl="0" indent="0" algn="r" defTabSz="936625" rtl="0" eaLnBrk="1" fontAlgn="base" latinLnBrk="0" hangingPunct="1">
              <a:lnSpc>
                <a:spcPct val="100000"/>
              </a:lnSpc>
              <a:spcBef>
                <a:spcPct val="0"/>
              </a:spcBef>
              <a:spcAft>
                <a:spcPct val="0"/>
              </a:spcAft>
              <a:buClrTx/>
              <a:buSzTx/>
              <a:buFontTx/>
              <a:buNone/>
              <a:tabLst/>
              <a:defRPr/>
            </a:pPr>
            <a:fld id="{F9F08466-AEA7-4FC0-9459-6A32F61DA297}" type="slidenum">
              <a:rPr kumimoji="0" lang="en-US" sz="1300" b="0" i="0" u="none" strike="noStrike" kern="1200" cap="none" spc="0" normalizeH="0" baseline="0" noProof="0" smtClean="0">
                <a:ln>
                  <a:noFill/>
                </a:ln>
                <a:solidFill>
                  <a:srgbClr val="000000"/>
                </a:solidFill>
                <a:effectLst/>
                <a:uLnTx/>
                <a:uFillTx/>
                <a:latin typeface="Arial" charset="0"/>
                <a:ea typeface="ＭＳ Ｐゴシック" pitchFamily="-106" charset="-128"/>
                <a:cs typeface="+mn-cs"/>
              </a:rPr>
              <a:pPr marL="0" marR="0" lvl="0" indent="0" algn="r" defTabSz="936625" rtl="0" eaLnBrk="1" fontAlgn="base" latinLnBrk="0" hangingPunct="1">
                <a:lnSpc>
                  <a:spcPct val="100000"/>
                </a:lnSpc>
                <a:spcBef>
                  <a:spcPct val="0"/>
                </a:spcBef>
                <a:spcAft>
                  <a:spcPct val="0"/>
                </a:spcAft>
                <a:buClrTx/>
                <a:buSzTx/>
                <a:buFontTx/>
                <a:buNone/>
                <a:tabLst/>
                <a:defRPr/>
              </a:pPr>
              <a:t>40</a:t>
            </a:fld>
            <a:endParaRPr kumimoji="0" lang="en-US" sz="1300" b="0" i="0" u="none" strike="noStrike" kern="1200" cap="none" spc="0" normalizeH="0" baseline="0" noProof="0" dirty="0">
              <a:ln>
                <a:noFill/>
              </a:ln>
              <a:solidFill>
                <a:srgbClr val="000000"/>
              </a:solidFill>
              <a:effectLst/>
              <a:uLnTx/>
              <a:uFillTx/>
              <a:latin typeface="Arial" charset="0"/>
              <a:ea typeface="ＭＳ Ｐゴシック" pitchFamily="-106" charset="-128"/>
              <a:cs typeface="+mn-cs"/>
            </a:endParaRPr>
          </a:p>
        </p:txBody>
      </p:sp>
    </p:spTree>
    <p:extLst>
      <p:ext uri="{BB962C8B-B14F-4D97-AF65-F5344CB8AC3E}">
        <p14:creationId xmlns:p14="http://schemas.microsoft.com/office/powerpoint/2010/main" val="18276917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alibri" panose="020F0502020204030204" pitchFamily="34" charset="0"/>
                <a:ea typeface="+mn-ea"/>
                <a:cs typeface="+mn-cs"/>
              </a:rPr>
              <a:t>Minnesota has shifted to a much wetter and warmer climate in the past several decades. Compared to 20th century averages, all but two years since 1970 have been some combination of wet and/or warm, </a:t>
            </a:r>
            <a:r>
              <a:rPr lang="en-US" sz="1200" b="1" kern="1200" dirty="0">
                <a:solidFill>
                  <a:schemeClr val="tx1"/>
                </a:solidFill>
                <a:effectLst/>
                <a:latin typeface="Calibri" panose="020F0502020204030204" pitchFamily="34" charset="0"/>
                <a:ea typeface="+mn-ea"/>
                <a:cs typeface="+mn-cs"/>
              </a:rPr>
              <a:t>and each of the ten combined wettest and warmest years on record all occurred from 1998 onward</a:t>
            </a:r>
            <a:r>
              <a:rPr lang="en-US" sz="1200" kern="1200" dirty="0">
                <a:solidFill>
                  <a:schemeClr val="tx1"/>
                </a:solidFill>
                <a:effectLst/>
                <a:latin typeface="Calibri" panose="020F0502020204030204" pitchFamily="34" charset="0"/>
                <a:ea typeface="+mn-ea"/>
                <a:cs typeface="+mn-cs"/>
              </a:rPr>
              <a:t>. Although the climate will to vary from year to year, with occasional cool or dry years, climate scientists expect these increases to continue through the 21</a:t>
            </a:r>
            <a:r>
              <a:rPr lang="en-US" sz="1200" kern="1200" baseline="30000" dirty="0">
                <a:solidFill>
                  <a:schemeClr val="tx1"/>
                </a:solidFill>
                <a:effectLst/>
                <a:latin typeface="Calibri" panose="020F0502020204030204" pitchFamily="34" charset="0"/>
                <a:ea typeface="+mn-ea"/>
                <a:cs typeface="+mn-cs"/>
              </a:rPr>
              <a:t>st</a:t>
            </a:r>
            <a:r>
              <a:rPr lang="en-US" sz="1200" kern="1200" dirty="0">
                <a:solidFill>
                  <a:schemeClr val="tx1"/>
                </a:solidFill>
                <a:effectLst/>
                <a:latin typeface="Calibri" panose="020F0502020204030204" pitchFamily="34" charset="0"/>
                <a:ea typeface="+mn-ea"/>
                <a:cs typeface="+mn-cs"/>
              </a:rPr>
              <a:t> century.</a:t>
            </a:r>
          </a:p>
          <a:p>
            <a:endParaRPr lang="en-US" dirty="0"/>
          </a:p>
        </p:txBody>
      </p:sp>
      <p:sp>
        <p:nvSpPr>
          <p:cNvPr id="4" name="Slide Number Placeholder 3"/>
          <p:cNvSpPr>
            <a:spLocks noGrp="1"/>
          </p:cNvSpPr>
          <p:nvPr>
            <p:ph type="sldNum" sz="quarter" idx="10"/>
          </p:nvPr>
        </p:nvSpPr>
        <p:spPr/>
        <p:txBody>
          <a:bodyPr/>
          <a:lstStyle/>
          <a:p>
            <a:pPr marL="0" marR="0" lvl="0" indent="0" algn="r" defTabSz="936625" rtl="0" eaLnBrk="1" fontAlgn="base" latinLnBrk="0" hangingPunct="1">
              <a:lnSpc>
                <a:spcPct val="100000"/>
              </a:lnSpc>
              <a:spcBef>
                <a:spcPct val="0"/>
              </a:spcBef>
              <a:spcAft>
                <a:spcPct val="0"/>
              </a:spcAft>
              <a:buClrTx/>
              <a:buSzTx/>
              <a:buFontTx/>
              <a:buNone/>
              <a:tabLst/>
              <a:defRPr/>
            </a:pPr>
            <a:fld id="{F9F08466-AEA7-4FC0-9459-6A32F61DA297}" type="slidenum">
              <a:rPr kumimoji="0" lang="en-US" sz="1300" b="0" i="0" u="none" strike="noStrike" kern="1200" cap="none" spc="0" normalizeH="0" baseline="0" noProof="0" smtClean="0">
                <a:ln>
                  <a:noFill/>
                </a:ln>
                <a:solidFill>
                  <a:srgbClr val="000000"/>
                </a:solidFill>
                <a:effectLst/>
                <a:uLnTx/>
                <a:uFillTx/>
                <a:latin typeface="Arial" charset="0"/>
                <a:ea typeface="ＭＳ Ｐゴシック" pitchFamily="-106" charset="-128"/>
                <a:cs typeface="+mn-cs"/>
              </a:rPr>
              <a:pPr marL="0" marR="0" lvl="0" indent="0" algn="r" defTabSz="936625" rtl="0" eaLnBrk="1" fontAlgn="base" latinLnBrk="0" hangingPunct="1">
                <a:lnSpc>
                  <a:spcPct val="100000"/>
                </a:lnSpc>
                <a:spcBef>
                  <a:spcPct val="0"/>
                </a:spcBef>
                <a:spcAft>
                  <a:spcPct val="0"/>
                </a:spcAft>
                <a:buClrTx/>
                <a:buSzTx/>
                <a:buFontTx/>
                <a:buNone/>
                <a:tabLst/>
                <a:defRPr/>
              </a:pPr>
              <a:t>41</a:t>
            </a:fld>
            <a:endParaRPr kumimoji="0" lang="en-US" sz="1300" b="0" i="0" u="none" strike="noStrike" kern="1200" cap="none" spc="0" normalizeH="0" baseline="0" noProof="0" dirty="0">
              <a:ln>
                <a:noFill/>
              </a:ln>
              <a:solidFill>
                <a:srgbClr val="000000"/>
              </a:solidFill>
              <a:effectLst/>
              <a:uLnTx/>
              <a:uFillTx/>
              <a:latin typeface="Arial" charset="0"/>
              <a:ea typeface="ＭＳ Ｐゴシック" pitchFamily="-106" charset="-128"/>
              <a:cs typeface="+mn-cs"/>
            </a:endParaRPr>
          </a:p>
        </p:txBody>
      </p:sp>
    </p:spTree>
    <p:extLst>
      <p:ext uri="{BB962C8B-B14F-4D97-AF65-F5344CB8AC3E}">
        <p14:creationId xmlns:p14="http://schemas.microsoft.com/office/powerpoint/2010/main" val="36038931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0B44874-2A36-465C-BD42-2596A1C5E946}" type="slidenum">
              <a:rPr lang="en-US" smtClean="0"/>
              <a:pPr>
                <a:defRPr/>
              </a:pPr>
              <a:t>43</a:t>
            </a:fld>
            <a:endParaRPr lang="en-US"/>
          </a:p>
        </p:txBody>
      </p:sp>
    </p:spTree>
    <p:extLst>
      <p:ext uri="{BB962C8B-B14F-4D97-AF65-F5344CB8AC3E}">
        <p14:creationId xmlns:p14="http://schemas.microsoft.com/office/powerpoint/2010/main" val="25941912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4BF4775-B3BC-49FF-BEBB-6A6856C9FE71}"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7121273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First</a:t>
            </a:r>
            <a:r>
              <a:rPr lang="en-US" baseline="0" dirty="0"/>
              <a:t> fall frost moving later in the year by roughly the same amount…..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36625" rtl="0" eaLnBrk="1" fontAlgn="base" latinLnBrk="0" hangingPunct="1">
              <a:lnSpc>
                <a:spcPct val="100000"/>
              </a:lnSpc>
              <a:spcBef>
                <a:spcPct val="0"/>
              </a:spcBef>
              <a:spcAft>
                <a:spcPct val="0"/>
              </a:spcAft>
              <a:buClrTx/>
              <a:buSzTx/>
              <a:buFontTx/>
              <a:buNone/>
              <a:tabLst/>
              <a:defRPr/>
            </a:pPr>
            <a:fld id="{44BF4775-B3BC-49FF-BEBB-6A6856C9FE71}" type="slidenum">
              <a:rPr kumimoji="0" lang="en-US" sz="1300" b="0" i="0" u="none" strike="noStrike" kern="1200" cap="none" spc="0" normalizeH="0" baseline="0" noProof="0" smtClean="0">
                <a:ln>
                  <a:noFill/>
                </a:ln>
                <a:solidFill>
                  <a:prstClr val="black"/>
                </a:solidFill>
                <a:effectLst/>
                <a:uLnTx/>
                <a:uFillTx/>
                <a:latin typeface="Arial" charset="0"/>
                <a:ea typeface="ＭＳ Ｐゴシック" pitchFamily="-106" charset="-128"/>
                <a:cs typeface="+mn-cs"/>
              </a:rPr>
              <a:pPr marL="0" marR="0" lvl="0" indent="0" algn="r" defTabSz="936625" rtl="0" eaLnBrk="1" fontAlgn="base" latinLnBrk="0" hangingPunct="1">
                <a:lnSpc>
                  <a:spcPct val="100000"/>
                </a:lnSpc>
                <a:spcBef>
                  <a:spcPct val="0"/>
                </a:spcBef>
                <a:spcAft>
                  <a:spcPct val="0"/>
                </a:spcAft>
                <a:buClrTx/>
                <a:buSzTx/>
                <a:buFontTx/>
                <a:buNone/>
                <a:tabLst/>
                <a:defRPr/>
              </a:pPr>
              <a:t>46</a:t>
            </a:fld>
            <a:endParaRPr kumimoji="0" lang="en-US" sz="1300" b="0" i="0" u="none" strike="noStrike" kern="1200" cap="none" spc="0" normalizeH="0" baseline="0" noProof="0">
              <a:ln>
                <a:noFill/>
              </a:ln>
              <a:solidFill>
                <a:prstClr val="black"/>
              </a:solidFill>
              <a:effectLst/>
              <a:uLnTx/>
              <a:uFillTx/>
              <a:latin typeface="Arial" charset="0"/>
              <a:ea typeface="ＭＳ Ｐゴシック" pitchFamily="-106" charset="-128"/>
              <a:cs typeface="+mn-cs"/>
            </a:endParaRPr>
          </a:p>
        </p:txBody>
      </p:sp>
    </p:spTree>
    <p:extLst>
      <p:ext uri="{BB962C8B-B14F-4D97-AF65-F5344CB8AC3E}">
        <p14:creationId xmlns:p14="http://schemas.microsoft.com/office/powerpoint/2010/main" val="4236885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Lake States: </a:t>
            </a:r>
          </a:p>
          <a:p>
            <a:pPr marL="171450" indent="-171450">
              <a:buFontTx/>
              <a:buChar char="-"/>
            </a:pPr>
            <a:r>
              <a:rPr lang="en-US" dirty="0"/>
              <a:t>we’re on the leading edge of climate change in many respects (our winters have the fastest rate of change in the lower 48) </a:t>
            </a:r>
          </a:p>
          <a:p>
            <a:pPr marL="171450" indent="-171450">
              <a:buFontTx/>
              <a:buChar char="-"/>
            </a:pPr>
            <a:r>
              <a:rPr lang="en-US" dirty="0"/>
              <a:t>We’re not on the “razors” edge” like some forested regions in the southwest, but we can look to those places for clear signals regarding the diverse ways that climate change can influence forest ecosystems</a:t>
            </a:r>
          </a:p>
          <a:p>
            <a:pPr marL="171450" indent="-171450">
              <a:buFontTx/>
              <a:buChar char="-"/>
            </a:pPr>
            <a:r>
              <a:rPr lang="en-US" dirty="0"/>
              <a:t>Our forest </a:t>
            </a:r>
            <a:r>
              <a:rPr lang="en-US" dirty="0" err="1"/>
              <a:t>ecossytems</a:t>
            </a:r>
            <a:r>
              <a:rPr lang="en-US" dirty="0"/>
              <a:t> evolved to tolerate and compete within a climate with 4 distinct seasons, cold and prolonged winters, etc. </a:t>
            </a:r>
          </a:p>
          <a:p>
            <a:pPr marL="171450" indent="-171450">
              <a:buFontTx/>
              <a:buChar char="-"/>
            </a:pPr>
            <a:r>
              <a:rPr lang="en-US" dirty="0" err="1"/>
              <a:t>Ongonig</a:t>
            </a:r>
            <a:r>
              <a:rPr lang="en-US" dirty="0"/>
              <a:t> and continued climate change will have numerous ecological effects</a:t>
            </a:r>
          </a:p>
          <a:p>
            <a:pPr marL="171450" indent="-171450">
              <a:buFontTx/>
              <a:buChar char="-"/>
            </a:pPr>
            <a:r>
              <a:rPr lang="en-US" dirty="0"/>
              <a:t>Climate change will also affect the way we conduct forest management, as the entire forest supply chain can be affected by swings and shifts in our seasonal conditions and episodic events. Add to this that some of our most valuable forest types (aspen, red pine) may be more vulnerable to climate change. </a:t>
            </a:r>
          </a:p>
          <a:p>
            <a:pPr marL="171450" indent="-171450">
              <a:buFontTx/>
              <a:buChar char="-"/>
            </a:pPr>
            <a:r>
              <a:rPr lang="en-US" dirty="0"/>
              <a:t>We also recognize that forests in our region are critical to sustaining numerous ecosystem services that people care about – wildlife habitat, clean water, recreational opportunity, cultural relationships, and (more recently) carbon storage</a:t>
            </a:r>
          </a:p>
          <a:p>
            <a:pPr marL="171450" indent="-171450">
              <a:buFontTx/>
              <a:buChar char="-"/>
            </a:pPr>
            <a:r>
              <a:rPr lang="en-US" dirty="0"/>
              <a:t> Certification standards! </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3FC32893-ACA5-4A3A-B8AC-A7E9C6A3DAFF}" type="slidenum">
              <a:rPr lang="en-US" smtClean="0"/>
              <a:t>3</a:t>
            </a:fld>
            <a:endParaRPr lang="en-US"/>
          </a:p>
        </p:txBody>
      </p:sp>
    </p:spTree>
    <p:extLst>
      <p:ext uri="{BB962C8B-B14F-4D97-AF65-F5344CB8AC3E}">
        <p14:creationId xmlns:p14="http://schemas.microsoft.com/office/powerpoint/2010/main" val="36806448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Notaro</a:t>
            </a:r>
            <a:r>
              <a:rPr lang="en-US" altLang="en-US" baseline="0" dirty="0"/>
              <a:t> RegCM4</a:t>
            </a:r>
          </a:p>
          <a:p>
            <a:endParaRPr lang="en-US" altLang="en-US" baseline="0" dirty="0"/>
          </a:p>
          <a:p>
            <a:r>
              <a:rPr lang="en-US" altLang="en-US" baseline="0" dirty="0"/>
              <a:t>25km grid size</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D9B89E0-01B3-4C5B-BDEB-A7FEA9CF349C}" type="slidenum">
              <a:rPr lang="en-US" altLang="en-US" smtClean="0">
                <a:solidFill>
                  <a:prstClr val="black"/>
                </a:solidFill>
              </a:rPr>
              <a:pPr/>
              <a:t>48</a:t>
            </a:fld>
            <a:endParaRPr lang="en-US" altLang="en-US">
              <a:solidFill>
                <a:prstClr val="black"/>
              </a:solidFill>
            </a:endParaRPr>
          </a:p>
        </p:txBody>
      </p:sp>
    </p:spTree>
    <p:extLst>
      <p:ext uri="{BB962C8B-B14F-4D97-AF65-F5344CB8AC3E}">
        <p14:creationId xmlns:p14="http://schemas.microsoft.com/office/powerpoint/2010/main" val="4616803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Tamarack – show species page, results maps, also combined results. TALK ABOUT HOW THE OUTLOOK IS BETTER </a:t>
            </a:r>
          </a:p>
        </p:txBody>
      </p:sp>
      <p:sp>
        <p:nvSpPr>
          <p:cNvPr id="4" name="Slide Number Placeholder 3"/>
          <p:cNvSpPr>
            <a:spLocks noGrp="1"/>
          </p:cNvSpPr>
          <p:nvPr>
            <p:ph type="sldNum" sz="quarter" idx="5"/>
          </p:nvPr>
        </p:nvSpPr>
        <p:spPr/>
        <p:txBody>
          <a:bodyPr/>
          <a:lstStyle/>
          <a:p>
            <a:pPr marL="0" marR="0" lvl="0" indent="0" algn="r" defTabSz="936625" rtl="0" eaLnBrk="1" fontAlgn="base" latinLnBrk="0" hangingPunct="1">
              <a:lnSpc>
                <a:spcPct val="100000"/>
              </a:lnSpc>
              <a:spcBef>
                <a:spcPct val="0"/>
              </a:spcBef>
              <a:spcAft>
                <a:spcPct val="0"/>
              </a:spcAft>
              <a:buClrTx/>
              <a:buSzTx/>
              <a:buFontTx/>
              <a:buNone/>
              <a:tabLst/>
              <a:defRPr/>
            </a:pPr>
            <a:fld id="{50B44874-2A36-465C-BD42-2596A1C5E946}" type="slidenum">
              <a:rPr kumimoji="0" lang="en-US" sz="1300" b="0" i="0" u="none" strike="noStrike" kern="1200" cap="none" spc="0" normalizeH="0" baseline="0" noProof="0" smtClean="0">
                <a:ln>
                  <a:noFill/>
                </a:ln>
                <a:solidFill>
                  <a:srgbClr val="000000"/>
                </a:solidFill>
                <a:effectLst/>
                <a:uLnTx/>
                <a:uFillTx/>
                <a:latin typeface="Arial" charset="0"/>
                <a:ea typeface="ＭＳ Ｐゴシック" pitchFamily="-106" charset="-128"/>
                <a:cs typeface="+mn-cs"/>
              </a:rPr>
              <a:pPr marL="0" marR="0" lvl="0" indent="0" algn="r" defTabSz="936625" rtl="0" eaLnBrk="1" fontAlgn="base" latinLnBrk="0" hangingPunct="1">
                <a:lnSpc>
                  <a:spcPct val="100000"/>
                </a:lnSpc>
                <a:spcBef>
                  <a:spcPct val="0"/>
                </a:spcBef>
                <a:spcAft>
                  <a:spcPct val="0"/>
                </a:spcAft>
                <a:buClrTx/>
                <a:buSzTx/>
                <a:buFontTx/>
                <a:buNone/>
                <a:tabLst/>
                <a:defRPr/>
              </a:pPr>
              <a:t>49</a:t>
            </a:fld>
            <a:endParaRPr kumimoji="0" lang="en-US" sz="1300" b="0" i="0" u="none" strike="noStrike" kern="1200" cap="none" spc="0" normalizeH="0" baseline="0" noProof="0">
              <a:ln>
                <a:noFill/>
              </a:ln>
              <a:solidFill>
                <a:srgbClr val="000000"/>
              </a:solidFill>
              <a:effectLst/>
              <a:uLnTx/>
              <a:uFillTx/>
              <a:latin typeface="Arial" charset="0"/>
              <a:ea typeface="ＭＳ Ｐゴシック" pitchFamily="-106" charset="-128"/>
              <a:cs typeface="+mn-cs"/>
            </a:endParaRPr>
          </a:p>
        </p:txBody>
      </p:sp>
    </p:spTree>
    <p:extLst>
      <p:ext uri="{BB962C8B-B14F-4D97-AF65-F5344CB8AC3E}">
        <p14:creationId xmlns:p14="http://schemas.microsoft.com/office/powerpoint/2010/main" val="23965759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Tamarack – show species page, results maps, also combined results. TALK ABOUT HOW THE OUTLOOK IS BETTER </a:t>
            </a:r>
          </a:p>
        </p:txBody>
      </p:sp>
      <p:sp>
        <p:nvSpPr>
          <p:cNvPr id="4" name="Slide Number Placeholder 3"/>
          <p:cNvSpPr>
            <a:spLocks noGrp="1"/>
          </p:cNvSpPr>
          <p:nvPr>
            <p:ph type="sldNum" sz="quarter" idx="5"/>
          </p:nvPr>
        </p:nvSpPr>
        <p:spPr/>
        <p:txBody>
          <a:bodyPr/>
          <a:lstStyle/>
          <a:p>
            <a:pPr marL="0" marR="0" lvl="0" indent="0" algn="r" defTabSz="936625" rtl="0" eaLnBrk="1" fontAlgn="base" latinLnBrk="0" hangingPunct="1">
              <a:lnSpc>
                <a:spcPct val="100000"/>
              </a:lnSpc>
              <a:spcBef>
                <a:spcPct val="0"/>
              </a:spcBef>
              <a:spcAft>
                <a:spcPct val="0"/>
              </a:spcAft>
              <a:buClrTx/>
              <a:buSzTx/>
              <a:buFontTx/>
              <a:buNone/>
              <a:tabLst/>
              <a:defRPr/>
            </a:pPr>
            <a:fld id="{50B44874-2A36-465C-BD42-2596A1C5E946}" type="slidenum">
              <a:rPr kumimoji="0" lang="en-US" sz="1300" b="0" i="0" u="none" strike="noStrike" kern="1200" cap="none" spc="0" normalizeH="0" baseline="0" noProof="0" smtClean="0">
                <a:ln>
                  <a:noFill/>
                </a:ln>
                <a:solidFill>
                  <a:srgbClr val="000000"/>
                </a:solidFill>
                <a:effectLst/>
                <a:uLnTx/>
                <a:uFillTx/>
                <a:latin typeface="Arial" charset="0"/>
                <a:ea typeface="ＭＳ Ｐゴシック" pitchFamily="-106" charset="-128"/>
                <a:cs typeface="+mn-cs"/>
              </a:rPr>
              <a:pPr marL="0" marR="0" lvl="0" indent="0" algn="r" defTabSz="936625" rtl="0" eaLnBrk="1" fontAlgn="base" latinLnBrk="0" hangingPunct="1">
                <a:lnSpc>
                  <a:spcPct val="100000"/>
                </a:lnSpc>
                <a:spcBef>
                  <a:spcPct val="0"/>
                </a:spcBef>
                <a:spcAft>
                  <a:spcPct val="0"/>
                </a:spcAft>
                <a:buClrTx/>
                <a:buSzTx/>
                <a:buFontTx/>
                <a:buNone/>
                <a:tabLst/>
                <a:defRPr/>
              </a:pPr>
              <a:t>50</a:t>
            </a:fld>
            <a:endParaRPr kumimoji="0" lang="en-US" sz="1300" b="0" i="0" u="none" strike="noStrike" kern="1200" cap="none" spc="0" normalizeH="0" baseline="0" noProof="0">
              <a:ln>
                <a:noFill/>
              </a:ln>
              <a:solidFill>
                <a:srgbClr val="000000"/>
              </a:solidFill>
              <a:effectLst/>
              <a:uLnTx/>
              <a:uFillTx/>
              <a:latin typeface="Arial" charset="0"/>
              <a:ea typeface="ＭＳ Ｐゴシック" pitchFamily="-106" charset="-128"/>
              <a:cs typeface="+mn-cs"/>
            </a:endParaRPr>
          </a:p>
        </p:txBody>
      </p:sp>
    </p:spTree>
    <p:extLst>
      <p:ext uri="{BB962C8B-B14F-4D97-AF65-F5344CB8AC3E}">
        <p14:creationId xmlns:p14="http://schemas.microsoft.com/office/powerpoint/2010/main" val="20339566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5: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83" name="Google Shape;483;p2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26: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01" name="Google Shape;501;p2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FIGURE CAPTION: </a:t>
            </a:r>
            <a:r>
              <a:rPr lang="en-US" sz="1200" kern="1200" dirty="0">
                <a:solidFill>
                  <a:schemeClr val="tx1"/>
                </a:solidFill>
                <a:effectLst/>
                <a:latin typeface="+mn-lt"/>
                <a:ea typeface="+mn-ea"/>
                <a:cs typeface="+mn-cs"/>
              </a:rPr>
              <a:t>Impacts of projected changes to vapor pressure deficit (VPD) on the drying effect of air on plants and soils. (A) Cooler air can hold less moisture than (B) warmer air. At the same relative humidity (e.g., 50% air saturation), warmer air has more demand on leaf water from the greater deficit in water vapor in air. (C) Change in the moisture deficit of the air based on projected maximum five-day VPD by the late 21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Century for low and high emissions.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36625" rtl="0" eaLnBrk="1" fontAlgn="base" latinLnBrk="0" hangingPunct="1">
              <a:lnSpc>
                <a:spcPct val="100000"/>
              </a:lnSpc>
              <a:spcBef>
                <a:spcPct val="0"/>
              </a:spcBef>
              <a:spcAft>
                <a:spcPct val="0"/>
              </a:spcAft>
              <a:buClrTx/>
              <a:buSzTx/>
              <a:buFontTx/>
              <a:buNone/>
              <a:tabLst/>
              <a:defRPr/>
            </a:pPr>
            <a:fld id="{44BF4775-B3BC-49FF-BEBB-6A6856C9FE71}" type="slidenum">
              <a:rPr kumimoji="0" lang="en-US" sz="1300" b="0" i="0" u="none" strike="noStrike" kern="1200" cap="none" spc="0" normalizeH="0" baseline="0" noProof="0" smtClean="0">
                <a:ln>
                  <a:noFill/>
                </a:ln>
                <a:solidFill>
                  <a:prstClr val="black"/>
                </a:solidFill>
                <a:effectLst/>
                <a:uLnTx/>
                <a:uFillTx/>
                <a:latin typeface="Arial" charset="0"/>
                <a:ea typeface="ＭＳ Ｐゴシック" pitchFamily="-106" charset="-128"/>
                <a:cs typeface="+mn-cs"/>
              </a:rPr>
              <a:pPr marL="0" marR="0" lvl="0" indent="0" algn="r" defTabSz="936625" rtl="0" eaLnBrk="1" fontAlgn="base" latinLnBrk="0" hangingPunct="1">
                <a:lnSpc>
                  <a:spcPct val="100000"/>
                </a:lnSpc>
                <a:spcBef>
                  <a:spcPct val="0"/>
                </a:spcBef>
                <a:spcAft>
                  <a:spcPct val="0"/>
                </a:spcAft>
                <a:buClrTx/>
                <a:buSzTx/>
                <a:buFontTx/>
                <a:buNone/>
                <a:tabLst/>
                <a:defRPr/>
              </a:pPr>
              <a:t>56</a:t>
            </a:fld>
            <a:endParaRPr kumimoji="0" lang="en-US" sz="1300" b="0" i="0" u="none" strike="noStrike" kern="1200" cap="none" spc="0" normalizeH="0" baseline="0" noProof="0">
              <a:ln>
                <a:noFill/>
              </a:ln>
              <a:solidFill>
                <a:prstClr val="black"/>
              </a:solidFill>
              <a:effectLst/>
              <a:uLnTx/>
              <a:uFillTx/>
              <a:latin typeface="Arial" charset="0"/>
              <a:ea typeface="ＭＳ Ｐゴシック" pitchFamily="-106" charset="-128"/>
              <a:cs typeface="+mn-cs"/>
            </a:endParaRPr>
          </a:p>
        </p:txBody>
      </p:sp>
    </p:spTree>
    <p:extLst>
      <p:ext uri="{BB962C8B-B14F-4D97-AF65-F5344CB8AC3E}">
        <p14:creationId xmlns:p14="http://schemas.microsoft.com/office/powerpoint/2010/main" val="2794768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6625" rtl="0" eaLnBrk="1" fontAlgn="base" latinLnBrk="0" hangingPunct="1">
              <a:lnSpc>
                <a:spcPct val="100000"/>
              </a:lnSpc>
              <a:spcBef>
                <a:spcPct val="0"/>
              </a:spcBef>
              <a:spcAft>
                <a:spcPct val="0"/>
              </a:spcAft>
              <a:buClrTx/>
              <a:buSzTx/>
              <a:buFontTx/>
              <a:buNone/>
              <a:tabLst/>
              <a:defRPr/>
            </a:pPr>
            <a:fld id="{44BF4775-B3BC-49FF-BEBB-6A6856C9FE71}" type="slidenum">
              <a:rPr kumimoji="0" lang="en-US" sz="1300" b="0" i="0" u="none" strike="noStrike" kern="1200" cap="none" spc="0" normalizeH="0" baseline="0" noProof="0" smtClean="0">
                <a:ln>
                  <a:noFill/>
                </a:ln>
                <a:solidFill>
                  <a:prstClr val="black"/>
                </a:solidFill>
                <a:effectLst/>
                <a:uLnTx/>
                <a:uFillTx/>
                <a:latin typeface="Arial" charset="0"/>
                <a:ea typeface="ＭＳ Ｐゴシック" pitchFamily="-106" charset="-128"/>
                <a:cs typeface="+mn-cs"/>
              </a:rPr>
              <a:pPr marL="0" marR="0" lvl="0" indent="0" algn="r" defTabSz="936625" rtl="0" eaLnBrk="1" fontAlgn="base" latinLnBrk="0" hangingPunct="1">
                <a:lnSpc>
                  <a:spcPct val="100000"/>
                </a:lnSpc>
                <a:spcBef>
                  <a:spcPct val="0"/>
                </a:spcBef>
                <a:spcAft>
                  <a:spcPct val="0"/>
                </a:spcAft>
                <a:buClrTx/>
                <a:buSzTx/>
                <a:buFontTx/>
                <a:buNone/>
                <a:tabLst/>
                <a:defRPr/>
              </a:pPr>
              <a:t>58</a:t>
            </a:fld>
            <a:endParaRPr kumimoji="0" lang="en-US" sz="1300" b="0" i="0" u="none" strike="noStrike" kern="1200" cap="none" spc="0" normalizeH="0" baseline="0" noProof="0">
              <a:ln>
                <a:noFill/>
              </a:ln>
              <a:solidFill>
                <a:prstClr val="black"/>
              </a:solidFill>
              <a:effectLst/>
              <a:uLnTx/>
              <a:uFillTx/>
              <a:latin typeface="Arial" charset="0"/>
              <a:ea typeface="ＭＳ Ｐゴシック" pitchFamily="-106" charset="-128"/>
              <a:cs typeface="+mn-cs"/>
            </a:endParaRPr>
          </a:p>
        </p:txBody>
      </p:sp>
    </p:spTree>
    <p:extLst>
      <p:ext uri="{BB962C8B-B14F-4D97-AF65-F5344CB8AC3E}">
        <p14:creationId xmlns:p14="http://schemas.microsoft.com/office/powerpoint/2010/main" val="42774130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6625" rtl="0" eaLnBrk="1" fontAlgn="base" latinLnBrk="0" hangingPunct="1">
              <a:lnSpc>
                <a:spcPct val="100000"/>
              </a:lnSpc>
              <a:spcBef>
                <a:spcPct val="0"/>
              </a:spcBef>
              <a:spcAft>
                <a:spcPct val="0"/>
              </a:spcAft>
              <a:buClrTx/>
              <a:buSzTx/>
              <a:buFontTx/>
              <a:buNone/>
              <a:tabLst/>
              <a:defRPr/>
            </a:pPr>
            <a:fld id="{44BF4775-B3BC-49FF-BEBB-6A6856C9FE71}" type="slidenum">
              <a:rPr kumimoji="0" lang="en-US" sz="1300" b="0" i="0" u="none" strike="noStrike" kern="1200" cap="none" spc="0" normalizeH="0" baseline="0" noProof="0" smtClean="0">
                <a:ln>
                  <a:noFill/>
                </a:ln>
                <a:solidFill>
                  <a:prstClr val="black"/>
                </a:solidFill>
                <a:effectLst/>
                <a:uLnTx/>
                <a:uFillTx/>
                <a:latin typeface="Arial" charset="0"/>
                <a:ea typeface="ＭＳ Ｐゴシック" pitchFamily="-106" charset="-128"/>
                <a:cs typeface="+mn-cs"/>
              </a:rPr>
              <a:pPr marL="0" marR="0" lvl="0" indent="0" algn="r" defTabSz="936625" rtl="0" eaLnBrk="1" fontAlgn="base" latinLnBrk="0" hangingPunct="1">
                <a:lnSpc>
                  <a:spcPct val="100000"/>
                </a:lnSpc>
                <a:spcBef>
                  <a:spcPct val="0"/>
                </a:spcBef>
                <a:spcAft>
                  <a:spcPct val="0"/>
                </a:spcAft>
                <a:buClrTx/>
                <a:buSzTx/>
                <a:buFontTx/>
                <a:buNone/>
                <a:tabLst/>
                <a:defRPr/>
              </a:pPr>
              <a:t>59</a:t>
            </a:fld>
            <a:endParaRPr kumimoji="0" lang="en-US" sz="1300" b="0" i="0" u="none" strike="noStrike" kern="1200" cap="none" spc="0" normalizeH="0" baseline="0" noProof="0">
              <a:ln>
                <a:noFill/>
              </a:ln>
              <a:solidFill>
                <a:prstClr val="black"/>
              </a:solidFill>
              <a:effectLst/>
              <a:uLnTx/>
              <a:uFillTx/>
              <a:latin typeface="Arial" charset="0"/>
              <a:ea typeface="ＭＳ Ｐゴシック" pitchFamily="-106" charset="-128"/>
              <a:cs typeface="+mn-cs"/>
            </a:endParaRPr>
          </a:p>
        </p:txBody>
      </p:sp>
    </p:spTree>
    <p:extLst>
      <p:ext uri="{BB962C8B-B14F-4D97-AF65-F5344CB8AC3E}">
        <p14:creationId xmlns:p14="http://schemas.microsoft.com/office/powerpoint/2010/main" val="41755007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BF4775-B3BC-49FF-BEBB-6A6856C9FE71}"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26938210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A0F2D8-D8A0-4E93-825F-23A5004837AC}" type="slidenum">
              <a:rPr lang="en-US" smtClean="0"/>
              <a:t>67</a:t>
            </a:fld>
            <a:endParaRPr lang="en-US"/>
          </a:p>
        </p:txBody>
      </p:sp>
    </p:spTree>
    <p:extLst>
      <p:ext uri="{BB962C8B-B14F-4D97-AF65-F5344CB8AC3E}">
        <p14:creationId xmlns:p14="http://schemas.microsoft.com/office/powerpoint/2010/main" val="3883864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Before we dive into the course, let’s start by defining ADAPTATION (read slide)</a:t>
            </a:r>
          </a:p>
          <a:p>
            <a:endParaRPr lang="en-US" dirty="0"/>
          </a:p>
          <a:p>
            <a:r>
              <a:rPr lang="en-US" dirty="0"/>
              <a:t>the adaptation activities will build upon sustainable forest</a:t>
            </a:r>
            <a:r>
              <a:rPr lang="en-US" baseline="0" dirty="0"/>
              <a:t> management and conservation IN MOST CASES.  Much of what we’re already doing also makes good sense as a response to climate change. </a:t>
            </a: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latin typeface="Calibri"/>
              <a:cs typeface="Calibri"/>
              <a:sym typeface="Calibri"/>
            </a:endParaRPr>
          </a:p>
        </p:txBody>
      </p:sp>
      <p:sp>
        <p:nvSpPr>
          <p:cNvPr id="446" name="Google Shape;44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6"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sz="1200" b="0" i="0" u="none" strike="noStrike" kern="1200" cap="none" spc="0" normalizeH="0" baseline="0" noProof="0">
              <a:ln>
                <a:noFill/>
              </a:ln>
              <a:solidFill>
                <a:prstClr val="black"/>
              </a:solidFill>
              <a:effectLst/>
              <a:uLnTx/>
              <a:uFillTx/>
              <a:latin typeface="Calibri" panose="020F0502020204030204"/>
              <a:ea typeface="ＭＳ Ｐゴシック" pitchFamily="-106" charset="-128"/>
              <a:cs typeface="+mn-cs"/>
            </a:endParaRPr>
          </a:p>
        </p:txBody>
      </p:sp>
    </p:spTree>
    <p:extLst>
      <p:ext uri="{BB962C8B-B14F-4D97-AF65-F5344CB8AC3E}">
        <p14:creationId xmlns:p14="http://schemas.microsoft.com/office/powerpoint/2010/main" val="22299845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702974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50-120% more runoff in winter compared to baseline conditions! </a:t>
            </a:r>
          </a:p>
          <a:p>
            <a:r>
              <a:rPr lang="en-US" dirty="0"/>
              <a:t>Christiansen – Jan and Feb</a:t>
            </a:r>
            <a:r>
              <a:rPr lang="en-US" baseline="0" dirty="0"/>
              <a:t> and March flows higher than baseline,  (combined flow into lake Michigan)</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Christiansen - April May June July flows lower than baseline</a:t>
            </a:r>
            <a:endParaRPr lang="en-US" dirty="0"/>
          </a:p>
          <a:p>
            <a:endParaRPr lang="en-US" dirty="0"/>
          </a:p>
        </p:txBody>
      </p:sp>
      <p:sp>
        <p:nvSpPr>
          <p:cNvPr id="4" name="Slide Number Placeholder 3"/>
          <p:cNvSpPr>
            <a:spLocks noGrp="1"/>
          </p:cNvSpPr>
          <p:nvPr>
            <p:ph type="sldNum" sz="quarter" idx="10"/>
          </p:nvPr>
        </p:nvSpPr>
        <p:spPr/>
        <p:txBody>
          <a:bodyPr/>
          <a:lstStyle/>
          <a:p>
            <a:fld id="{44BF4775-B3BC-49FF-BEBB-6A6856C9FE71}"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39658335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0B44874-2A36-465C-BD42-2596A1C5E946}" type="slidenum">
              <a:rPr lang="en-US" smtClean="0"/>
              <a:pPr>
                <a:defRPr/>
              </a:pPr>
              <a:t>71</a:t>
            </a:fld>
            <a:endParaRPr lang="en-US"/>
          </a:p>
        </p:txBody>
      </p:sp>
    </p:spTree>
    <p:extLst>
      <p:ext uri="{BB962C8B-B14F-4D97-AF65-F5344CB8AC3E}">
        <p14:creationId xmlns:p14="http://schemas.microsoft.com/office/powerpoint/2010/main" val="41213157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Mood vs. Personality</a:t>
            </a:r>
          </a:p>
        </p:txBody>
      </p:sp>
      <p:sp>
        <p:nvSpPr>
          <p:cNvPr id="4" name="Slide Number Placeholder 3"/>
          <p:cNvSpPr>
            <a:spLocks noGrp="1"/>
          </p:cNvSpPr>
          <p:nvPr>
            <p:ph type="sldNum" sz="quarter" idx="10"/>
          </p:nvPr>
        </p:nvSpPr>
        <p:spPr/>
        <p:txBody>
          <a:bodyPr/>
          <a:lstStyle/>
          <a:p>
            <a:fld id="{66051A82-7C68-4913-A9B9-3C4B9548AEB8}" type="slidenum">
              <a:rPr lang="en-US" smtClean="0"/>
              <a:t>72</a:t>
            </a:fld>
            <a:endParaRPr lang="en-US"/>
          </a:p>
        </p:txBody>
      </p:sp>
    </p:spTree>
    <p:extLst>
      <p:ext uri="{BB962C8B-B14F-4D97-AF65-F5344CB8AC3E}">
        <p14:creationId xmlns:p14="http://schemas.microsoft.com/office/powerpoint/2010/main" val="10190550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ALSO*** - FSC and SFI are both including updates in their standards to better recognize the rights and perspectives of indigenous people. </a:t>
            </a:r>
          </a:p>
        </p:txBody>
      </p:sp>
      <p:sp>
        <p:nvSpPr>
          <p:cNvPr id="4" name="Slide Number Placeholder 3"/>
          <p:cNvSpPr>
            <a:spLocks noGrp="1"/>
          </p:cNvSpPr>
          <p:nvPr>
            <p:ph type="sldNum" sz="quarter" idx="5"/>
          </p:nvPr>
        </p:nvSpPr>
        <p:spPr/>
        <p:txBody>
          <a:bodyPr/>
          <a:lstStyle/>
          <a:p>
            <a:pPr>
              <a:defRPr/>
            </a:pPr>
            <a:fld id="{6B054E64-003A-4870-856F-DA72290870EF}" type="slidenum">
              <a:rPr lang="en-US" smtClean="0">
                <a:solidFill>
                  <a:prstClr val="black"/>
                </a:solidFill>
              </a:rPr>
              <a:pPr>
                <a:defRPr/>
              </a:pPr>
              <a:t>74</a:t>
            </a:fld>
            <a:endParaRPr lang="en-US">
              <a:solidFill>
                <a:prstClr val="black"/>
              </a:solidFill>
            </a:endParaRPr>
          </a:p>
        </p:txBody>
      </p:sp>
    </p:spTree>
    <p:extLst>
      <p:ext uri="{BB962C8B-B14F-4D97-AF65-F5344CB8AC3E}">
        <p14:creationId xmlns:p14="http://schemas.microsoft.com/office/powerpoint/2010/main" val="19858410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a:solidFill>
                  <a:schemeClr val="tx1"/>
                </a:solidFill>
                <a:effectLst/>
                <a:latin typeface="Arial" pitchFamily="-106" charset="0"/>
                <a:ea typeface="ＭＳ Ｐゴシック" pitchFamily="-106" charset="-128"/>
                <a:cs typeface="+mn-cs"/>
              </a:rPr>
              <a:t>Brian and others made the case last week, ecologically. From management perspective, there has already been interest and actions being pursued in an ad hoc manner. We want to make decisions in an informed, coordinated manner. Not too much burden on individuals. </a:t>
            </a:r>
          </a:p>
          <a:p>
            <a:pPr marL="228600" indent="-228600">
              <a:buAutoNum type="arabicPeriod"/>
            </a:pPr>
            <a:r>
              <a:rPr lang="en-US" baseline="0" dirty="0"/>
              <a:t>Talking about trees, not herbaceous plants. Also differentiate between types and what is acceptable. This relates to Brian’s presentation and the different risks associated with different tactics—planting existing species from more southerly sources, expanding range of uncommon species, assisted colonization—species from far outside their range. </a:t>
            </a:r>
          </a:p>
          <a:p>
            <a:pPr marL="228600" indent="-228600">
              <a:buAutoNum type="arabicPeriod"/>
            </a:pPr>
            <a:r>
              <a:rPr lang="en-US" baseline="0" dirty="0"/>
              <a:t>Internal guidance document. H</a:t>
            </a:r>
            <a:r>
              <a:rPr lang="en-US" sz="1200" kern="1200" dirty="0">
                <a:solidFill>
                  <a:schemeClr val="tx1"/>
                </a:solidFill>
                <a:effectLst/>
                <a:latin typeface="Arial" pitchFamily="-106" charset="0"/>
                <a:ea typeface="ＭＳ Ｐゴシック" pitchFamily="-106" charset="-128"/>
                <a:cs typeface="+mn-cs"/>
              </a:rPr>
              <a:t>ope the info is relevant and applicable across agencies and organizations in northeastern Minnesota and that process/template can be used nationally.</a:t>
            </a:r>
          </a:p>
          <a:p>
            <a:endParaRPr lang="en-US" dirty="0"/>
          </a:p>
        </p:txBody>
      </p:sp>
      <p:sp>
        <p:nvSpPr>
          <p:cNvPr id="4" name="Slide Number Placeholder 3"/>
          <p:cNvSpPr>
            <a:spLocks noGrp="1"/>
          </p:cNvSpPr>
          <p:nvPr>
            <p:ph type="sldNum" sz="quarter" idx="5"/>
          </p:nvPr>
        </p:nvSpPr>
        <p:spPr/>
        <p:txBody>
          <a:bodyPr/>
          <a:lstStyle/>
          <a:p>
            <a:pPr marL="0" marR="0" lvl="0" indent="0" algn="r" defTabSz="936625" rtl="0" eaLnBrk="1" fontAlgn="base" latinLnBrk="0" hangingPunct="1">
              <a:lnSpc>
                <a:spcPct val="100000"/>
              </a:lnSpc>
              <a:spcBef>
                <a:spcPct val="0"/>
              </a:spcBef>
              <a:spcAft>
                <a:spcPct val="0"/>
              </a:spcAft>
              <a:buClrTx/>
              <a:buSzTx/>
              <a:buFontTx/>
              <a:buNone/>
              <a:tabLst/>
              <a:defRPr/>
            </a:pPr>
            <a:fld id="{50B44874-2A36-465C-BD42-2596A1C5E946}" type="slidenum">
              <a:rPr kumimoji="0" lang="en-US" sz="1300" b="0" i="0" u="none" strike="noStrike" kern="1200" cap="none" spc="0" normalizeH="0" baseline="0" noProof="0" smtClean="0">
                <a:ln>
                  <a:noFill/>
                </a:ln>
                <a:solidFill>
                  <a:srgbClr val="000000"/>
                </a:solidFill>
                <a:effectLst/>
                <a:uLnTx/>
                <a:uFillTx/>
                <a:latin typeface="Arial" charset="0"/>
                <a:ea typeface="ＭＳ Ｐゴシック" pitchFamily="-106" charset="-128"/>
                <a:cs typeface="+mn-cs"/>
              </a:rPr>
              <a:pPr marL="0" marR="0" lvl="0" indent="0" algn="r" defTabSz="936625" rtl="0" eaLnBrk="1" fontAlgn="base" latinLnBrk="0" hangingPunct="1">
                <a:lnSpc>
                  <a:spcPct val="100000"/>
                </a:lnSpc>
                <a:spcBef>
                  <a:spcPct val="0"/>
                </a:spcBef>
                <a:spcAft>
                  <a:spcPct val="0"/>
                </a:spcAft>
                <a:buClrTx/>
                <a:buSzTx/>
                <a:buFontTx/>
                <a:buNone/>
                <a:tabLst/>
                <a:defRPr/>
              </a:pPr>
              <a:t>75</a:t>
            </a:fld>
            <a:endParaRPr kumimoji="0" lang="en-US" sz="1300" b="0" i="0" u="none" strike="noStrike" kern="1200" cap="none" spc="0" normalizeH="0" baseline="0" noProof="0">
              <a:ln>
                <a:noFill/>
              </a:ln>
              <a:solidFill>
                <a:srgbClr val="000000"/>
              </a:solidFill>
              <a:effectLst/>
              <a:uLnTx/>
              <a:uFillTx/>
              <a:latin typeface="Arial" charset="0"/>
              <a:ea typeface="ＭＳ Ｐゴシック" pitchFamily="-106" charset="-128"/>
              <a:cs typeface="+mn-cs"/>
            </a:endParaRPr>
          </a:p>
        </p:txBody>
      </p:sp>
    </p:spTree>
    <p:extLst>
      <p:ext uri="{BB962C8B-B14F-4D97-AF65-F5344CB8AC3E}">
        <p14:creationId xmlns:p14="http://schemas.microsoft.com/office/powerpoint/2010/main" val="29097132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a:solidFill>
                  <a:schemeClr val="tx1"/>
                </a:solidFill>
                <a:effectLst/>
                <a:latin typeface="Arial" pitchFamily="-106" charset="0"/>
                <a:ea typeface="ＭＳ Ｐゴシック" pitchFamily="-106" charset="-128"/>
                <a:cs typeface="+mn-cs"/>
              </a:rPr>
              <a:t>Brian and others made the case last week, ecologically. From management perspective, there has already been interest and actions being pursued in an ad hoc manner. We want to make decisions in an informed, coordinated manner. Not too much burden on individuals. </a:t>
            </a:r>
          </a:p>
          <a:p>
            <a:pPr marL="228600" indent="-228600">
              <a:buAutoNum type="arabicPeriod"/>
            </a:pPr>
            <a:r>
              <a:rPr lang="en-US" baseline="0" dirty="0"/>
              <a:t>Talking about trees, not herbaceous plants. Also differentiate between types and what is acceptable. This relates to Brian’s presentation and the different risks associated with different tactics—planting existing species from more southerly sources, expanding range of uncommon species, assisted colonization—species from far outside their range. </a:t>
            </a:r>
          </a:p>
          <a:p>
            <a:pPr marL="228600" indent="-228600">
              <a:buAutoNum type="arabicPeriod"/>
            </a:pPr>
            <a:r>
              <a:rPr lang="en-US" baseline="0" dirty="0"/>
              <a:t>Internal guidance document. H</a:t>
            </a:r>
            <a:r>
              <a:rPr lang="en-US" sz="1200" kern="1200" dirty="0">
                <a:solidFill>
                  <a:schemeClr val="tx1"/>
                </a:solidFill>
                <a:effectLst/>
                <a:latin typeface="Arial" pitchFamily="-106" charset="0"/>
                <a:ea typeface="ＭＳ Ｐゴシック" pitchFamily="-106" charset="-128"/>
                <a:cs typeface="+mn-cs"/>
              </a:rPr>
              <a:t>ope the info is relevant and applicable across agencies and organizations in northeastern Minnesota and that process/template can be used nationally.</a:t>
            </a:r>
          </a:p>
          <a:p>
            <a:endParaRPr lang="en-US" dirty="0"/>
          </a:p>
        </p:txBody>
      </p:sp>
      <p:sp>
        <p:nvSpPr>
          <p:cNvPr id="4" name="Slide Number Placeholder 3"/>
          <p:cNvSpPr>
            <a:spLocks noGrp="1"/>
          </p:cNvSpPr>
          <p:nvPr>
            <p:ph type="sldNum" sz="quarter" idx="5"/>
          </p:nvPr>
        </p:nvSpPr>
        <p:spPr/>
        <p:txBody>
          <a:bodyPr/>
          <a:lstStyle/>
          <a:p>
            <a:pPr marL="0" marR="0" lvl="0" indent="0" algn="r" defTabSz="936625" rtl="0" eaLnBrk="1" fontAlgn="base" latinLnBrk="0" hangingPunct="1">
              <a:lnSpc>
                <a:spcPct val="100000"/>
              </a:lnSpc>
              <a:spcBef>
                <a:spcPct val="0"/>
              </a:spcBef>
              <a:spcAft>
                <a:spcPct val="0"/>
              </a:spcAft>
              <a:buClrTx/>
              <a:buSzTx/>
              <a:buFontTx/>
              <a:buNone/>
              <a:tabLst/>
              <a:defRPr/>
            </a:pPr>
            <a:fld id="{50B44874-2A36-465C-BD42-2596A1C5E946}" type="slidenum">
              <a:rPr kumimoji="0" lang="en-US" sz="1300" b="0" i="0" u="none" strike="noStrike" kern="1200" cap="none" spc="0" normalizeH="0" baseline="0" noProof="0" smtClean="0">
                <a:ln>
                  <a:noFill/>
                </a:ln>
                <a:solidFill>
                  <a:srgbClr val="000000"/>
                </a:solidFill>
                <a:effectLst/>
                <a:uLnTx/>
                <a:uFillTx/>
                <a:latin typeface="Arial" charset="0"/>
                <a:ea typeface="ＭＳ Ｐゴシック" pitchFamily="-106" charset="-128"/>
                <a:cs typeface="+mn-cs"/>
              </a:rPr>
              <a:pPr marL="0" marR="0" lvl="0" indent="0" algn="r" defTabSz="936625" rtl="0" eaLnBrk="1" fontAlgn="base" latinLnBrk="0" hangingPunct="1">
                <a:lnSpc>
                  <a:spcPct val="100000"/>
                </a:lnSpc>
                <a:spcBef>
                  <a:spcPct val="0"/>
                </a:spcBef>
                <a:spcAft>
                  <a:spcPct val="0"/>
                </a:spcAft>
                <a:buClrTx/>
                <a:buSzTx/>
                <a:buFontTx/>
                <a:buNone/>
                <a:tabLst/>
                <a:defRPr/>
              </a:pPr>
              <a:t>76</a:t>
            </a:fld>
            <a:endParaRPr kumimoji="0" lang="en-US" sz="1300" b="0" i="0" u="none" strike="noStrike" kern="1200" cap="none" spc="0" normalizeH="0" baseline="0" noProof="0">
              <a:ln>
                <a:noFill/>
              </a:ln>
              <a:solidFill>
                <a:srgbClr val="000000"/>
              </a:solidFill>
              <a:effectLst/>
              <a:uLnTx/>
              <a:uFillTx/>
              <a:latin typeface="Arial" charset="0"/>
              <a:ea typeface="ＭＳ Ｐゴシック" pitchFamily="-106" charset="-128"/>
              <a:cs typeface="+mn-cs"/>
            </a:endParaRPr>
          </a:p>
        </p:txBody>
      </p:sp>
    </p:spTree>
    <p:extLst>
      <p:ext uri="{BB962C8B-B14F-4D97-AF65-F5344CB8AC3E}">
        <p14:creationId xmlns:p14="http://schemas.microsoft.com/office/powerpoint/2010/main" val="39036370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a:solidFill>
                  <a:schemeClr val="tx1"/>
                </a:solidFill>
                <a:effectLst/>
                <a:latin typeface="Arial" pitchFamily="-106" charset="0"/>
                <a:ea typeface="ＭＳ Ｐゴシック" pitchFamily="-106" charset="-128"/>
                <a:cs typeface="+mn-cs"/>
              </a:rPr>
              <a:t>Brian and others made the case last week, ecologically. From management perspective, there has already been interest and actions being pursued in an ad hoc manner. We want to make decisions in an informed, coordinated manner. Not too much burden on individuals. </a:t>
            </a:r>
          </a:p>
          <a:p>
            <a:pPr marL="228600" indent="-228600">
              <a:buAutoNum type="arabicPeriod"/>
            </a:pPr>
            <a:r>
              <a:rPr lang="en-US" baseline="0" dirty="0"/>
              <a:t>Talking about trees, not herbaceous plants. Also differentiate between types and what is acceptable. This relates to Brian’s presentation and the different risks associated with different tactics—planting existing species from more southerly sources, expanding range of uncommon species, assisted colonization—species from far outside their range. </a:t>
            </a:r>
          </a:p>
          <a:p>
            <a:pPr marL="228600" indent="-228600">
              <a:buAutoNum type="arabicPeriod"/>
            </a:pPr>
            <a:r>
              <a:rPr lang="en-US" baseline="0" dirty="0"/>
              <a:t>Internal guidance document. H</a:t>
            </a:r>
            <a:r>
              <a:rPr lang="en-US" sz="1200" kern="1200" dirty="0">
                <a:solidFill>
                  <a:schemeClr val="tx1"/>
                </a:solidFill>
                <a:effectLst/>
                <a:latin typeface="Arial" pitchFamily="-106" charset="0"/>
                <a:ea typeface="ＭＳ Ｐゴシック" pitchFamily="-106" charset="-128"/>
                <a:cs typeface="+mn-cs"/>
              </a:rPr>
              <a:t>ope the info is relevant and applicable across agencies and organizations in northeastern Minnesota and that process/template can be used nationally.</a:t>
            </a:r>
          </a:p>
          <a:p>
            <a:endParaRPr lang="en-US" dirty="0"/>
          </a:p>
        </p:txBody>
      </p:sp>
      <p:sp>
        <p:nvSpPr>
          <p:cNvPr id="4" name="Slide Number Placeholder 3"/>
          <p:cNvSpPr>
            <a:spLocks noGrp="1"/>
          </p:cNvSpPr>
          <p:nvPr>
            <p:ph type="sldNum" sz="quarter" idx="5"/>
          </p:nvPr>
        </p:nvSpPr>
        <p:spPr/>
        <p:txBody>
          <a:bodyPr/>
          <a:lstStyle/>
          <a:p>
            <a:pPr marL="0" marR="0" lvl="0" indent="0" algn="r" defTabSz="936625" rtl="0" eaLnBrk="1" fontAlgn="base" latinLnBrk="0" hangingPunct="1">
              <a:lnSpc>
                <a:spcPct val="100000"/>
              </a:lnSpc>
              <a:spcBef>
                <a:spcPct val="0"/>
              </a:spcBef>
              <a:spcAft>
                <a:spcPct val="0"/>
              </a:spcAft>
              <a:buClrTx/>
              <a:buSzTx/>
              <a:buFontTx/>
              <a:buNone/>
              <a:tabLst/>
              <a:defRPr/>
            </a:pPr>
            <a:fld id="{50B44874-2A36-465C-BD42-2596A1C5E946}" type="slidenum">
              <a:rPr kumimoji="0" lang="en-US" sz="1300" b="0" i="0" u="none" strike="noStrike" kern="1200" cap="none" spc="0" normalizeH="0" baseline="0" noProof="0" smtClean="0">
                <a:ln>
                  <a:noFill/>
                </a:ln>
                <a:solidFill>
                  <a:srgbClr val="000000"/>
                </a:solidFill>
                <a:effectLst/>
                <a:uLnTx/>
                <a:uFillTx/>
                <a:latin typeface="Arial" charset="0"/>
                <a:ea typeface="ＭＳ Ｐゴシック" pitchFamily="-106" charset="-128"/>
                <a:cs typeface="+mn-cs"/>
              </a:rPr>
              <a:pPr marL="0" marR="0" lvl="0" indent="0" algn="r" defTabSz="936625" rtl="0" eaLnBrk="1" fontAlgn="base" latinLnBrk="0" hangingPunct="1">
                <a:lnSpc>
                  <a:spcPct val="100000"/>
                </a:lnSpc>
                <a:spcBef>
                  <a:spcPct val="0"/>
                </a:spcBef>
                <a:spcAft>
                  <a:spcPct val="0"/>
                </a:spcAft>
                <a:buClrTx/>
                <a:buSzTx/>
                <a:buFontTx/>
                <a:buNone/>
                <a:tabLst/>
                <a:defRPr/>
              </a:pPr>
              <a:t>77</a:t>
            </a:fld>
            <a:endParaRPr kumimoji="0" lang="en-US" sz="1300" b="0" i="0" u="none" strike="noStrike" kern="1200" cap="none" spc="0" normalizeH="0" baseline="0" noProof="0">
              <a:ln>
                <a:noFill/>
              </a:ln>
              <a:solidFill>
                <a:srgbClr val="000000"/>
              </a:solidFill>
              <a:effectLst/>
              <a:uLnTx/>
              <a:uFillTx/>
              <a:latin typeface="Arial" charset="0"/>
              <a:ea typeface="ＭＳ Ｐゴシック" pitchFamily="-106" charset="-128"/>
              <a:cs typeface="+mn-cs"/>
            </a:endParaRPr>
          </a:p>
        </p:txBody>
      </p:sp>
    </p:spTree>
    <p:extLst>
      <p:ext uri="{BB962C8B-B14F-4D97-AF65-F5344CB8AC3E}">
        <p14:creationId xmlns:p14="http://schemas.microsoft.com/office/powerpoint/2010/main" val="8410816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a:solidFill>
                  <a:schemeClr val="tx1"/>
                </a:solidFill>
                <a:effectLst/>
                <a:latin typeface="Arial" pitchFamily="-106" charset="0"/>
                <a:ea typeface="ＭＳ Ｐゴシック" pitchFamily="-106" charset="-128"/>
                <a:cs typeface="+mn-cs"/>
              </a:rPr>
              <a:t>Brian and others made the case last week, ecologically. From management perspective, there has already been interest and actions being pursued in an ad hoc manner. We want to make decisions in an informed, coordinated manner. Not too much burden on individuals. </a:t>
            </a:r>
          </a:p>
          <a:p>
            <a:pPr marL="228600" indent="-228600">
              <a:buAutoNum type="arabicPeriod"/>
            </a:pPr>
            <a:r>
              <a:rPr lang="en-US" baseline="0" dirty="0"/>
              <a:t>Talking about trees, not herbaceous plants. Also differentiate between types and what is acceptable. This relates to Brian’s presentation and the different risks associated with different tactics—planting existing species from more southerly sources, expanding range of uncommon species, assisted colonization—species from far outside their range. </a:t>
            </a:r>
          </a:p>
          <a:p>
            <a:pPr marL="228600" indent="-228600">
              <a:buAutoNum type="arabicPeriod"/>
            </a:pPr>
            <a:r>
              <a:rPr lang="en-US" baseline="0" dirty="0"/>
              <a:t>Internal guidance document. H</a:t>
            </a:r>
            <a:r>
              <a:rPr lang="en-US" sz="1200" kern="1200" dirty="0">
                <a:solidFill>
                  <a:schemeClr val="tx1"/>
                </a:solidFill>
                <a:effectLst/>
                <a:latin typeface="Arial" pitchFamily="-106" charset="0"/>
                <a:ea typeface="ＭＳ Ｐゴシック" pitchFamily="-106" charset="-128"/>
                <a:cs typeface="+mn-cs"/>
              </a:rPr>
              <a:t>ope the info is relevant and applicable across agencies and organizations in northeastern Minnesota and that process/template can be used nationally.</a:t>
            </a:r>
          </a:p>
          <a:p>
            <a:endParaRPr lang="en-US" dirty="0"/>
          </a:p>
        </p:txBody>
      </p:sp>
      <p:sp>
        <p:nvSpPr>
          <p:cNvPr id="4" name="Slide Number Placeholder 3"/>
          <p:cNvSpPr>
            <a:spLocks noGrp="1"/>
          </p:cNvSpPr>
          <p:nvPr>
            <p:ph type="sldNum" sz="quarter" idx="5"/>
          </p:nvPr>
        </p:nvSpPr>
        <p:spPr/>
        <p:txBody>
          <a:bodyPr/>
          <a:lstStyle/>
          <a:p>
            <a:pPr marL="0" marR="0" lvl="0" indent="0" algn="r" defTabSz="936625" rtl="0" eaLnBrk="1" fontAlgn="base" latinLnBrk="0" hangingPunct="1">
              <a:lnSpc>
                <a:spcPct val="100000"/>
              </a:lnSpc>
              <a:spcBef>
                <a:spcPct val="0"/>
              </a:spcBef>
              <a:spcAft>
                <a:spcPct val="0"/>
              </a:spcAft>
              <a:buClrTx/>
              <a:buSzTx/>
              <a:buFontTx/>
              <a:buNone/>
              <a:tabLst/>
              <a:defRPr/>
            </a:pPr>
            <a:fld id="{50B44874-2A36-465C-BD42-2596A1C5E946}" type="slidenum">
              <a:rPr kumimoji="0" lang="en-US" sz="1300" b="0" i="0" u="none" strike="noStrike" kern="1200" cap="none" spc="0" normalizeH="0" baseline="0" noProof="0" smtClean="0">
                <a:ln>
                  <a:noFill/>
                </a:ln>
                <a:solidFill>
                  <a:srgbClr val="000000"/>
                </a:solidFill>
                <a:effectLst/>
                <a:uLnTx/>
                <a:uFillTx/>
                <a:latin typeface="Arial" charset="0"/>
                <a:ea typeface="ＭＳ Ｐゴシック" pitchFamily="-106" charset="-128"/>
                <a:cs typeface="+mn-cs"/>
              </a:rPr>
              <a:pPr marL="0" marR="0" lvl="0" indent="0" algn="r" defTabSz="936625" rtl="0" eaLnBrk="1" fontAlgn="base" latinLnBrk="0" hangingPunct="1">
                <a:lnSpc>
                  <a:spcPct val="100000"/>
                </a:lnSpc>
                <a:spcBef>
                  <a:spcPct val="0"/>
                </a:spcBef>
                <a:spcAft>
                  <a:spcPct val="0"/>
                </a:spcAft>
                <a:buClrTx/>
                <a:buSzTx/>
                <a:buFontTx/>
                <a:buNone/>
                <a:tabLst/>
                <a:defRPr/>
              </a:pPr>
              <a:t>78</a:t>
            </a:fld>
            <a:endParaRPr kumimoji="0" lang="en-US" sz="1300" b="0" i="0" u="none" strike="noStrike" kern="1200" cap="none" spc="0" normalizeH="0" baseline="0" noProof="0">
              <a:ln>
                <a:noFill/>
              </a:ln>
              <a:solidFill>
                <a:srgbClr val="000000"/>
              </a:solidFill>
              <a:effectLst/>
              <a:uLnTx/>
              <a:uFillTx/>
              <a:latin typeface="Arial" charset="0"/>
              <a:ea typeface="ＭＳ Ｐゴシック" pitchFamily="-106" charset="-128"/>
              <a:cs typeface="+mn-cs"/>
            </a:endParaRPr>
          </a:p>
        </p:txBody>
      </p:sp>
    </p:spTree>
    <p:extLst>
      <p:ext uri="{BB962C8B-B14F-4D97-AF65-F5344CB8AC3E}">
        <p14:creationId xmlns:p14="http://schemas.microsoft.com/office/powerpoint/2010/main" val="2265971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Before we dive into the course, let’s start by defining ADAPTATION (read slide)</a:t>
            </a:r>
          </a:p>
          <a:p>
            <a:endParaRPr lang="en-US" dirty="0"/>
          </a:p>
          <a:p>
            <a:r>
              <a:rPr lang="en-US" dirty="0"/>
              <a:t>the adaptation activities will build upon sustainable forest</a:t>
            </a:r>
            <a:r>
              <a:rPr lang="en-US" baseline="0" dirty="0"/>
              <a:t> management and conservation IN MOST CASES.  Much of what we’re already doing also makes good sense as a response to climate change. </a:t>
            </a: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latin typeface="Calibri"/>
              <a:cs typeface="Calibri"/>
              <a:sym typeface="Calibri"/>
            </a:endParaRPr>
          </a:p>
        </p:txBody>
      </p:sp>
      <p:sp>
        <p:nvSpPr>
          <p:cNvPr id="446" name="Google Shape;44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6"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sz="1200" b="0" i="0" u="none" strike="noStrike" kern="1200" cap="none" spc="0" normalizeH="0" baseline="0" noProof="0">
              <a:ln>
                <a:noFill/>
              </a:ln>
              <a:solidFill>
                <a:prstClr val="black"/>
              </a:solidFill>
              <a:effectLst/>
              <a:uLnTx/>
              <a:uFillTx/>
              <a:latin typeface="Calibri" panose="020F0502020204030204"/>
              <a:ea typeface="ＭＳ Ｐゴシック" pitchFamily="-106" charset="-128"/>
              <a:cs typeface="+mn-cs"/>
            </a:endParaRPr>
          </a:p>
        </p:txBody>
      </p:sp>
    </p:spTree>
    <p:extLst>
      <p:ext uri="{BB962C8B-B14F-4D97-AF65-F5344CB8AC3E}">
        <p14:creationId xmlns:p14="http://schemas.microsoft.com/office/powerpoint/2010/main" val="4342394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a:solidFill>
                  <a:schemeClr val="tx1"/>
                </a:solidFill>
                <a:effectLst/>
                <a:latin typeface="Arial" pitchFamily="-106" charset="0"/>
                <a:ea typeface="ＭＳ Ｐゴシック" pitchFamily="-106" charset="-128"/>
                <a:cs typeface="+mn-cs"/>
              </a:rPr>
              <a:t>Brian and others made the case last week, ecologically. From management perspective, there has already been interest and actions being pursued in an ad hoc manner. We want to make decisions in an informed, coordinated manner. Not too much burden on individuals. </a:t>
            </a:r>
          </a:p>
          <a:p>
            <a:pPr marL="228600" indent="-228600">
              <a:buAutoNum type="arabicPeriod"/>
            </a:pPr>
            <a:r>
              <a:rPr lang="en-US" baseline="0" dirty="0"/>
              <a:t>Talking about trees, not herbaceous plants. Also differentiate between types and what is acceptable. This relates to Brian’s presentation and the different risks associated with different tactics—planting existing species from more southerly sources, expanding range of uncommon species, assisted colonization—species from far outside their range. </a:t>
            </a:r>
          </a:p>
          <a:p>
            <a:pPr marL="228600" indent="-228600">
              <a:buAutoNum type="arabicPeriod"/>
            </a:pPr>
            <a:r>
              <a:rPr lang="en-US" baseline="0" dirty="0"/>
              <a:t>Internal guidance document. H</a:t>
            </a:r>
            <a:r>
              <a:rPr lang="en-US" sz="1200" kern="1200" dirty="0">
                <a:solidFill>
                  <a:schemeClr val="tx1"/>
                </a:solidFill>
                <a:effectLst/>
                <a:latin typeface="Arial" pitchFamily="-106" charset="0"/>
                <a:ea typeface="ＭＳ Ｐゴシック" pitchFamily="-106" charset="-128"/>
                <a:cs typeface="+mn-cs"/>
              </a:rPr>
              <a:t>ope the info is relevant and applicable across agencies and organizations in northeastern Minnesota and that process/template can be used nationally.</a:t>
            </a:r>
          </a:p>
          <a:p>
            <a:endParaRPr lang="en-US" dirty="0"/>
          </a:p>
        </p:txBody>
      </p:sp>
      <p:sp>
        <p:nvSpPr>
          <p:cNvPr id="4" name="Slide Number Placeholder 3"/>
          <p:cNvSpPr>
            <a:spLocks noGrp="1"/>
          </p:cNvSpPr>
          <p:nvPr>
            <p:ph type="sldNum" sz="quarter" idx="5"/>
          </p:nvPr>
        </p:nvSpPr>
        <p:spPr/>
        <p:txBody>
          <a:bodyPr/>
          <a:lstStyle/>
          <a:p>
            <a:pPr marL="0" marR="0" lvl="0" indent="0" algn="r" defTabSz="936625" rtl="0" eaLnBrk="1" fontAlgn="base" latinLnBrk="0" hangingPunct="1">
              <a:lnSpc>
                <a:spcPct val="100000"/>
              </a:lnSpc>
              <a:spcBef>
                <a:spcPct val="0"/>
              </a:spcBef>
              <a:spcAft>
                <a:spcPct val="0"/>
              </a:spcAft>
              <a:buClrTx/>
              <a:buSzTx/>
              <a:buFontTx/>
              <a:buNone/>
              <a:tabLst/>
              <a:defRPr/>
            </a:pPr>
            <a:fld id="{50B44874-2A36-465C-BD42-2596A1C5E946}" type="slidenum">
              <a:rPr kumimoji="0" lang="en-US" sz="1300" b="0" i="0" u="none" strike="noStrike" kern="1200" cap="none" spc="0" normalizeH="0" baseline="0" noProof="0" smtClean="0">
                <a:ln>
                  <a:noFill/>
                </a:ln>
                <a:solidFill>
                  <a:srgbClr val="000000"/>
                </a:solidFill>
                <a:effectLst/>
                <a:uLnTx/>
                <a:uFillTx/>
                <a:latin typeface="Arial" charset="0"/>
                <a:ea typeface="ＭＳ Ｐゴシック" pitchFamily="-106" charset="-128"/>
                <a:cs typeface="+mn-cs"/>
              </a:rPr>
              <a:pPr marL="0" marR="0" lvl="0" indent="0" algn="r" defTabSz="936625" rtl="0" eaLnBrk="1" fontAlgn="base" latinLnBrk="0" hangingPunct="1">
                <a:lnSpc>
                  <a:spcPct val="100000"/>
                </a:lnSpc>
                <a:spcBef>
                  <a:spcPct val="0"/>
                </a:spcBef>
                <a:spcAft>
                  <a:spcPct val="0"/>
                </a:spcAft>
                <a:buClrTx/>
                <a:buSzTx/>
                <a:buFontTx/>
                <a:buNone/>
                <a:tabLst/>
                <a:defRPr/>
              </a:pPr>
              <a:t>79</a:t>
            </a:fld>
            <a:endParaRPr kumimoji="0" lang="en-US" sz="1300" b="0" i="0" u="none" strike="noStrike" kern="1200" cap="none" spc="0" normalizeH="0" baseline="0" noProof="0">
              <a:ln>
                <a:noFill/>
              </a:ln>
              <a:solidFill>
                <a:srgbClr val="000000"/>
              </a:solidFill>
              <a:effectLst/>
              <a:uLnTx/>
              <a:uFillTx/>
              <a:latin typeface="Arial" charset="0"/>
              <a:ea typeface="ＭＳ Ｐゴシック" pitchFamily="-106" charset="-128"/>
              <a:cs typeface="+mn-cs"/>
            </a:endParaRPr>
          </a:p>
        </p:txBody>
      </p:sp>
    </p:spTree>
    <p:extLst>
      <p:ext uri="{BB962C8B-B14F-4D97-AF65-F5344CB8AC3E}">
        <p14:creationId xmlns:p14="http://schemas.microsoft.com/office/powerpoint/2010/main" val="8014072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a:solidFill>
                  <a:schemeClr val="tx1"/>
                </a:solidFill>
                <a:effectLst/>
                <a:latin typeface="Arial" pitchFamily="-106" charset="0"/>
                <a:ea typeface="ＭＳ Ｐゴシック" pitchFamily="-106" charset="-128"/>
                <a:cs typeface="+mn-cs"/>
              </a:rPr>
              <a:t>Brian and others made the case last week, ecologically. From management perspective, there has already been interest and actions being pursued in an ad hoc manner. We want to make decisions in an informed, coordinated manner. Not too much burden on individuals. </a:t>
            </a:r>
          </a:p>
          <a:p>
            <a:pPr marL="228600" indent="-228600">
              <a:buAutoNum type="arabicPeriod"/>
            </a:pPr>
            <a:r>
              <a:rPr lang="en-US" baseline="0" dirty="0"/>
              <a:t>Talking about trees, not herbaceous plants. Also differentiate between types and what is acceptable. This relates to Brian’s presentation and the different risks associated with different tactics—planting existing species from more southerly sources, expanding range of uncommon species, assisted colonization—species from far outside their range. </a:t>
            </a:r>
          </a:p>
          <a:p>
            <a:pPr marL="228600" indent="-228600">
              <a:buAutoNum type="arabicPeriod"/>
            </a:pPr>
            <a:r>
              <a:rPr lang="en-US" baseline="0" dirty="0"/>
              <a:t>Internal guidance document. H</a:t>
            </a:r>
            <a:r>
              <a:rPr lang="en-US" sz="1200" kern="1200" dirty="0">
                <a:solidFill>
                  <a:schemeClr val="tx1"/>
                </a:solidFill>
                <a:effectLst/>
                <a:latin typeface="Arial" pitchFamily="-106" charset="0"/>
                <a:ea typeface="ＭＳ Ｐゴシック" pitchFamily="-106" charset="-128"/>
                <a:cs typeface="+mn-cs"/>
              </a:rPr>
              <a:t>ope the info is relevant and applicable across agencies and organizations in northeastern Minnesota and that process/template can be used nationally.</a:t>
            </a:r>
          </a:p>
          <a:p>
            <a:endParaRPr lang="en-US" dirty="0"/>
          </a:p>
        </p:txBody>
      </p:sp>
      <p:sp>
        <p:nvSpPr>
          <p:cNvPr id="4" name="Slide Number Placeholder 3"/>
          <p:cNvSpPr>
            <a:spLocks noGrp="1"/>
          </p:cNvSpPr>
          <p:nvPr>
            <p:ph type="sldNum" sz="quarter" idx="5"/>
          </p:nvPr>
        </p:nvSpPr>
        <p:spPr/>
        <p:txBody>
          <a:bodyPr/>
          <a:lstStyle/>
          <a:p>
            <a:pPr marL="0" marR="0" lvl="0" indent="0" algn="r" defTabSz="936625" rtl="0" eaLnBrk="1" fontAlgn="base" latinLnBrk="0" hangingPunct="1">
              <a:lnSpc>
                <a:spcPct val="100000"/>
              </a:lnSpc>
              <a:spcBef>
                <a:spcPct val="0"/>
              </a:spcBef>
              <a:spcAft>
                <a:spcPct val="0"/>
              </a:spcAft>
              <a:buClrTx/>
              <a:buSzTx/>
              <a:buFontTx/>
              <a:buNone/>
              <a:tabLst/>
              <a:defRPr/>
            </a:pPr>
            <a:fld id="{50B44874-2A36-465C-BD42-2596A1C5E946}" type="slidenum">
              <a:rPr kumimoji="0" lang="en-US" sz="1300" b="0" i="0" u="none" strike="noStrike" kern="1200" cap="none" spc="0" normalizeH="0" baseline="0" noProof="0" smtClean="0">
                <a:ln>
                  <a:noFill/>
                </a:ln>
                <a:solidFill>
                  <a:srgbClr val="000000"/>
                </a:solidFill>
                <a:effectLst/>
                <a:uLnTx/>
                <a:uFillTx/>
                <a:latin typeface="Arial" charset="0"/>
                <a:ea typeface="ＭＳ Ｐゴシック" pitchFamily="-106" charset="-128"/>
                <a:cs typeface="+mn-cs"/>
              </a:rPr>
              <a:pPr marL="0" marR="0" lvl="0" indent="0" algn="r" defTabSz="936625" rtl="0" eaLnBrk="1" fontAlgn="base" latinLnBrk="0" hangingPunct="1">
                <a:lnSpc>
                  <a:spcPct val="100000"/>
                </a:lnSpc>
                <a:spcBef>
                  <a:spcPct val="0"/>
                </a:spcBef>
                <a:spcAft>
                  <a:spcPct val="0"/>
                </a:spcAft>
                <a:buClrTx/>
                <a:buSzTx/>
                <a:buFontTx/>
                <a:buNone/>
                <a:tabLst/>
                <a:defRPr/>
              </a:pPr>
              <a:t>80</a:t>
            </a:fld>
            <a:endParaRPr kumimoji="0" lang="en-US" sz="1300" b="0" i="0" u="none" strike="noStrike" kern="1200" cap="none" spc="0" normalizeH="0" baseline="0" noProof="0">
              <a:ln>
                <a:noFill/>
              </a:ln>
              <a:solidFill>
                <a:srgbClr val="000000"/>
              </a:solidFill>
              <a:effectLst/>
              <a:uLnTx/>
              <a:uFillTx/>
              <a:latin typeface="Arial" charset="0"/>
              <a:ea typeface="ＭＳ Ｐゴシック" pitchFamily="-106" charset="-128"/>
              <a:cs typeface="+mn-cs"/>
            </a:endParaRPr>
          </a:p>
        </p:txBody>
      </p:sp>
    </p:spTree>
    <p:extLst>
      <p:ext uri="{BB962C8B-B14F-4D97-AF65-F5344CB8AC3E}">
        <p14:creationId xmlns:p14="http://schemas.microsoft.com/office/powerpoint/2010/main" val="19472681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Before we dive into the course, let’s start by defining ADAPTATION (read slide)</a:t>
            </a:r>
          </a:p>
          <a:p>
            <a:endParaRPr lang="en-US" dirty="0"/>
          </a:p>
          <a:p>
            <a:r>
              <a:rPr lang="en-US" dirty="0"/>
              <a:t>the adaptation activities will build upon sustainable forest</a:t>
            </a:r>
            <a:r>
              <a:rPr lang="en-US" baseline="0" dirty="0"/>
              <a:t> management and conservation IN MOST CASES.  Much of what we’re already doing also makes good sense as a response to climate change. </a:t>
            </a: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latin typeface="Calibri"/>
              <a:cs typeface="Calibri"/>
              <a:sym typeface="Calibri"/>
            </a:endParaRPr>
          </a:p>
        </p:txBody>
      </p:sp>
      <p:sp>
        <p:nvSpPr>
          <p:cNvPr id="446" name="Google Shape;44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9845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Adaptation will be driven by individual goals, forest conditions, and site characteristics</a:t>
            </a:r>
          </a:p>
          <a:p>
            <a:r>
              <a:rPr lang="en-US" dirty="0"/>
              <a:t>It’s the first step of the process</a:t>
            </a:r>
          </a:p>
          <a:p>
            <a:endParaRPr lang="en-US" dirty="0"/>
          </a:p>
          <a:p>
            <a:r>
              <a:rPr lang="en-US" dirty="0"/>
              <a:t>One of the benefits – putting the whole thought process together. Documentation AND opportunities to be creative, identify win-win opportunities</a:t>
            </a:r>
            <a:r>
              <a:rPr lang="en-US" baseline="0" dirty="0"/>
              <a:t> as well as new ideas on adaptation. </a:t>
            </a:r>
            <a:endParaRPr lang="en-US" dirty="0"/>
          </a:p>
        </p:txBody>
      </p:sp>
      <p:sp>
        <p:nvSpPr>
          <p:cNvPr id="4" name="Slide Number Placeholder 3"/>
          <p:cNvSpPr>
            <a:spLocks noGrp="1"/>
          </p:cNvSpPr>
          <p:nvPr>
            <p:ph type="sldNum" sz="quarter" idx="10"/>
          </p:nvPr>
        </p:nvSpPr>
        <p:spPr/>
        <p:txBody>
          <a:bodyPr/>
          <a:lstStyle/>
          <a:p>
            <a:fld id="{66051A82-7C68-4913-A9B9-3C4B9548AEB8}" type="slidenum">
              <a:rPr lang="en-US" smtClean="0">
                <a:solidFill>
                  <a:prstClr val="black"/>
                </a:solidFill>
              </a:rPr>
              <a:pPr/>
              <a:t>82</a:t>
            </a:fld>
            <a:endParaRPr lang="en-US">
              <a:solidFill>
                <a:prstClr val="black"/>
              </a:solidFill>
            </a:endParaRPr>
          </a:p>
        </p:txBody>
      </p:sp>
    </p:spTree>
    <p:extLst>
      <p:ext uri="{BB962C8B-B14F-4D97-AF65-F5344CB8AC3E}">
        <p14:creationId xmlns:p14="http://schemas.microsoft.com/office/powerpoint/2010/main" val="38083224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6B054E64-003A-4870-856F-DA72290870EF}" type="slidenum">
              <a:rPr lang="en-US" smtClean="0">
                <a:solidFill>
                  <a:prstClr val="black"/>
                </a:solidFill>
              </a:rPr>
              <a:pPr>
                <a:defRPr/>
              </a:pPr>
              <a:t>83</a:t>
            </a:fld>
            <a:endParaRPr lang="en-US">
              <a:solidFill>
                <a:prstClr val="black"/>
              </a:solidFill>
            </a:endParaRPr>
          </a:p>
        </p:txBody>
      </p:sp>
    </p:spTree>
    <p:extLst>
      <p:ext uri="{BB962C8B-B14F-4D97-AF65-F5344CB8AC3E}">
        <p14:creationId xmlns:p14="http://schemas.microsoft.com/office/powerpoint/2010/main" val="15163285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6B054E64-003A-4870-856F-DA72290870EF}" type="slidenum">
              <a:rPr lang="en-US" smtClean="0">
                <a:solidFill>
                  <a:prstClr val="black"/>
                </a:solidFill>
              </a:rPr>
              <a:pPr>
                <a:defRPr/>
              </a:pPr>
              <a:t>84</a:t>
            </a:fld>
            <a:endParaRPr lang="en-US">
              <a:solidFill>
                <a:prstClr val="black"/>
              </a:solidFill>
            </a:endParaRPr>
          </a:p>
        </p:txBody>
      </p:sp>
    </p:spTree>
    <p:extLst>
      <p:ext uri="{BB962C8B-B14F-4D97-AF65-F5344CB8AC3E}">
        <p14:creationId xmlns:p14="http://schemas.microsoft.com/office/powerpoint/2010/main" val="39593874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6B054E64-003A-4870-856F-DA72290870EF}" type="slidenum">
              <a:rPr lang="en-US" smtClean="0">
                <a:solidFill>
                  <a:prstClr val="black"/>
                </a:solidFill>
              </a:rPr>
              <a:pPr>
                <a:defRPr/>
              </a:pPr>
              <a:t>85</a:t>
            </a:fld>
            <a:endParaRPr lang="en-US">
              <a:solidFill>
                <a:prstClr val="black"/>
              </a:solidFill>
            </a:endParaRPr>
          </a:p>
        </p:txBody>
      </p:sp>
    </p:spTree>
    <p:extLst>
      <p:ext uri="{BB962C8B-B14F-4D97-AF65-F5344CB8AC3E}">
        <p14:creationId xmlns:p14="http://schemas.microsoft.com/office/powerpoint/2010/main" val="16892492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6B054E64-003A-4870-856F-DA72290870EF}" type="slidenum">
              <a:rPr lang="en-US" smtClean="0">
                <a:solidFill>
                  <a:prstClr val="black"/>
                </a:solidFill>
              </a:rPr>
              <a:pPr>
                <a:defRPr/>
              </a:pPr>
              <a:t>86</a:t>
            </a:fld>
            <a:endParaRPr lang="en-US">
              <a:solidFill>
                <a:prstClr val="black"/>
              </a:solidFill>
            </a:endParaRPr>
          </a:p>
        </p:txBody>
      </p:sp>
    </p:spTree>
    <p:extLst>
      <p:ext uri="{BB962C8B-B14F-4D97-AF65-F5344CB8AC3E}">
        <p14:creationId xmlns:p14="http://schemas.microsoft.com/office/powerpoint/2010/main" val="24889949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6B054E64-003A-4870-856F-DA72290870EF}" type="slidenum">
              <a:rPr lang="en-US" smtClean="0">
                <a:solidFill>
                  <a:prstClr val="black"/>
                </a:solidFill>
              </a:rPr>
              <a:pPr>
                <a:defRPr/>
              </a:pPr>
              <a:t>87</a:t>
            </a:fld>
            <a:endParaRPr lang="en-US">
              <a:solidFill>
                <a:prstClr val="black"/>
              </a:solidFill>
            </a:endParaRPr>
          </a:p>
        </p:txBody>
      </p:sp>
    </p:spTree>
    <p:extLst>
      <p:ext uri="{BB962C8B-B14F-4D97-AF65-F5344CB8AC3E}">
        <p14:creationId xmlns:p14="http://schemas.microsoft.com/office/powerpoint/2010/main" val="23439802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6B054E64-003A-4870-856F-DA72290870EF}" type="slidenum">
              <a:rPr lang="en-US" smtClean="0">
                <a:solidFill>
                  <a:prstClr val="black"/>
                </a:solidFill>
              </a:rPr>
              <a:pPr>
                <a:defRPr/>
              </a:pPr>
              <a:t>88</a:t>
            </a:fld>
            <a:endParaRPr lang="en-US">
              <a:solidFill>
                <a:prstClr val="black"/>
              </a:solidFill>
            </a:endParaRPr>
          </a:p>
        </p:txBody>
      </p:sp>
    </p:spTree>
    <p:extLst>
      <p:ext uri="{BB962C8B-B14F-4D97-AF65-F5344CB8AC3E}">
        <p14:creationId xmlns:p14="http://schemas.microsoft.com/office/powerpoint/2010/main" val="3297731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Climate change is real and we are already living with the effects.  There is, and always will be, uncertainty about the future.  But we know enough now to begin preparing.  Climate change might not be the biggest threat to our forests, but it’s something that we all should stop and consider as we do our jobs and manage our woods. </a:t>
            </a:r>
            <a:endParaRPr lang="en-US" baseline="0" dirty="0"/>
          </a:p>
        </p:txBody>
      </p:sp>
      <p:sp>
        <p:nvSpPr>
          <p:cNvPr id="4" name="Slide Number Placeholder 3"/>
          <p:cNvSpPr>
            <a:spLocks noGrp="1"/>
          </p:cNvSpPr>
          <p:nvPr>
            <p:ph type="sldNum" sz="quarter" idx="10"/>
          </p:nvPr>
        </p:nvSpPr>
        <p:spPr/>
        <p:txBody>
          <a:bodyPr/>
          <a:lstStyle/>
          <a:p>
            <a:fld id="{44BF4775-B3BC-49FF-BEBB-6A6856C9FE71}"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2151158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6B054E64-003A-4870-856F-DA72290870EF}" type="slidenum">
              <a:rPr lang="en-US" smtClean="0">
                <a:solidFill>
                  <a:prstClr val="black"/>
                </a:solidFill>
              </a:rPr>
              <a:pPr>
                <a:defRPr/>
              </a:pPr>
              <a:t>89</a:t>
            </a:fld>
            <a:endParaRPr lang="en-US">
              <a:solidFill>
                <a:prstClr val="black"/>
              </a:solidFill>
            </a:endParaRPr>
          </a:p>
        </p:txBody>
      </p:sp>
    </p:spTree>
    <p:extLst>
      <p:ext uri="{BB962C8B-B14F-4D97-AF65-F5344CB8AC3E}">
        <p14:creationId xmlns:p14="http://schemas.microsoft.com/office/powerpoint/2010/main" val="37927261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6B054E64-003A-4870-856F-DA72290870EF}" type="slidenum">
              <a:rPr lang="en-US" smtClean="0">
                <a:solidFill>
                  <a:prstClr val="black"/>
                </a:solidFill>
              </a:rPr>
              <a:pPr>
                <a:defRPr/>
              </a:pPr>
              <a:t>90</a:t>
            </a:fld>
            <a:endParaRPr lang="en-US">
              <a:solidFill>
                <a:prstClr val="black"/>
              </a:solidFill>
            </a:endParaRPr>
          </a:p>
        </p:txBody>
      </p:sp>
    </p:spTree>
    <p:extLst>
      <p:ext uri="{BB962C8B-B14F-4D97-AF65-F5344CB8AC3E}">
        <p14:creationId xmlns:p14="http://schemas.microsoft.com/office/powerpoint/2010/main" val="19346161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6B054E64-003A-4870-856F-DA72290870EF}" type="slidenum">
              <a:rPr lang="en-US" smtClean="0">
                <a:solidFill>
                  <a:prstClr val="black"/>
                </a:solidFill>
              </a:rPr>
              <a:pPr>
                <a:defRPr/>
              </a:pPr>
              <a:t>91</a:t>
            </a:fld>
            <a:endParaRPr lang="en-US">
              <a:solidFill>
                <a:prstClr val="black"/>
              </a:solidFill>
            </a:endParaRPr>
          </a:p>
        </p:txBody>
      </p:sp>
    </p:spTree>
    <p:extLst>
      <p:ext uri="{BB962C8B-B14F-4D97-AF65-F5344CB8AC3E}">
        <p14:creationId xmlns:p14="http://schemas.microsoft.com/office/powerpoint/2010/main" val="18806708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6B054E64-003A-4870-856F-DA72290870EF}" type="slidenum">
              <a:rPr lang="en-US" smtClean="0">
                <a:solidFill>
                  <a:prstClr val="black"/>
                </a:solidFill>
              </a:rPr>
              <a:pPr>
                <a:defRPr/>
              </a:pPr>
              <a:t>92</a:t>
            </a:fld>
            <a:endParaRPr lang="en-US">
              <a:solidFill>
                <a:prstClr val="black"/>
              </a:solidFill>
            </a:endParaRPr>
          </a:p>
        </p:txBody>
      </p:sp>
    </p:spTree>
    <p:extLst>
      <p:ext uri="{BB962C8B-B14F-4D97-AF65-F5344CB8AC3E}">
        <p14:creationId xmlns:p14="http://schemas.microsoft.com/office/powerpoint/2010/main" val="24245129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ALSO*** - FSC and SFI are both including updates in their standards to better recognize the rights and perspectives of indigenous people. </a:t>
            </a:r>
          </a:p>
        </p:txBody>
      </p:sp>
      <p:sp>
        <p:nvSpPr>
          <p:cNvPr id="4" name="Slide Number Placeholder 3"/>
          <p:cNvSpPr>
            <a:spLocks noGrp="1"/>
          </p:cNvSpPr>
          <p:nvPr>
            <p:ph type="sldNum" sz="quarter" idx="5"/>
          </p:nvPr>
        </p:nvSpPr>
        <p:spPr/>
        <p:txBody>
          <a:bodyPr/>
          <a:lstStyle/>
          <a:p>
            <a:pPr>
              <a:defRPr/>
            </a:pPr>
            <a:fld id="{6B054E64-003A-4870-856F-DA72290870EF}" type="slidenum">
              <a:rPr lang="en-US" smtClean="0">
                <a:solidFill>
                  <a:prstClr val="black"/>
                </a:solidFill>
              </a:rPr>
              <a:pPr>
                <a:defRPr/>
              </a:pPr>
              <a:t>93</a:t>
            </a:fld>
            <a:endParaRPr lang="en-US">
              <a:solidFill>
                <a:prstClr val="black"/>
              </a:solidFill>
            </a:endParaRPr>
          </a:p>
        </p:txBody>
      </p:sp>
    </p:spTree>
    <p:extLst>
      <p:ext uri="{BB962C8B-B14F-4D97-AF65-F5344CB8AC3E}">
        <p14:creationId xmlns:p14="http://schemas.microsoft.com/office/powerpoint/2010/main" val="757288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The Adaptation</a:t>
            </a:r>
            <a:r>
              <a:rPr lang="en-US" baseline="0" dirty="0"/>
              <a:t> Workbook is described in another document here. </a:t>
            </a:r>
          </a:p>
          <a:p>
            <a:r>
              <a:rPr lang="en-US" baseline="0" dirty="0"/>
              <a:t>Again, this is not a set of recommendations about how everyone should respond.  </a:t>
            </a:r>
          </a:p>
          <a:p>
            <a:endParaRPr lang="en-US" baseline="0" dirty="0"/>
          </a:p>
          <a:p>
            <a:r>
              <a:rPr lang="en-US" baseline="0" dirty="0"/>
              <a:t>It’s more like a set of key questions and a thought process that can lead to totally flexible, customized actions for climate adaptation. </a:t>
            </a:r>
            <a:endParaRPr lang="en-US" dirty="0"/>
          </a:p>
        </p:txBody>
      </p:sp>
      <p:sp>
        <p:nvSpPr>
          <p:cNvPr id="4" name="Slide Number Placeholder 3"/>
          <p:cNvSpPr>
            <a:spLocks noGrp="1"/>
          </p:cNvSpPr>
          <p:nvPr>
            <p:ph type="sldNum" sz="quarter" idx="5"/>
          </p:nvPr>
        </p:nvSpPr>
        <p:spPr/>
        <p:txBody>
          <a:bodyPr/>
          <a:lstStyle/>
          <a:p>
            <a:pPr>
              <a:defRPr/>
            </a:pPr>
            <a:fld id="{6B054E64-003A-4870-856F-DA72290870EF}"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3700374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Adaptation will be driven by individual goals, forest conditions, and site characteristics</a:t>
            </a:r>
          </a:p>
          <a:p>
            <a:r>
              <a:rPr lang="en-US" dirty="0"/>
              <a:t>It’s the first step of the process</a:t>
            </a:r>
          </a:p>
          <a:p>
            <a:endParaRPr lang="en-US" dirty="0"/>
          </a:p>
          <a:p>
            <a:r>
              <a:rPr lang="en-US" dirty="0"/>
              <a:t>One of the benefits – putting the whole thought process together. Documentation AND opportunities to be creative, identify win-win opportunities</a:t>
            </a:r>
            <a:r>
              <a:rPr lang="en-US" baseline="0" dirty="0"/>
              <a:t> as well as new ideas on adaptation. </a:t>
            </a:r>
            <a:endParaRPr lang="en-US" dirty="0"/>
          </a:p>
        </p:txBody>
      </p:sp>
      <p:sp>
        <p:nvSpPr>
          <p:cNvPr id="4" name="Slide Number Placeholder 3"/>
          <p:cNvSpPr>
            <a:spLocks noGrp="1"/>
          </p:cNvSpPr>
          <p:nvPr>
            <p:ph type="sldNum" sz="quarter" idx="10"/>
          </p:nvPr>
        </p:nvSpPr>
        <p:spPr/>
        <p:txBody>
          <a:bodyPr/>
          <a:lstStyle/>
          <a:p>
            <a:fld id="{66051A82-7C68-4913-A9B9-3C4B9548AEB8}"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126949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Adaptation will be driven by individual goals, forest conditions, and site characteristics</a:t>
            </a:r>
          </a:p>
          <a:p>
            <a:r>
              <a:rPr lang="en-US" dirty="0"/>
              <a:t>It’s the first step of the process</a:t>
            </a:r>
          </a:p>
          <a:p>
            <a:endParaRPr lang="en-US" dirty="0"/>
          </a:p>
          <a:p>
            <a:r>
              <a:rPr lang="en-US" dirty="0"/>
              <a:t>One of the benefits – putting the whole thought process together. Documentation AND opportunities to be creative, identify win-win opportunities</a:t>
            </a:r>
            <a:r>
              <a:rPr lang="en-US" baseline="0" dirty="0"/>
              <a:t> as well as new ideas on adaptation. </a:t>
            </a:r>
            <a:endParaRPr lang="en-US" dirty="0"/>
          </a:p>
        </p:txBody>
      </p:sp>
      <p:sp>
        <p:nvSpPr>
          <p:cNvPr id="4" name="Slide Number Placeholder 3"/>
          <p:cNvSpPr>
            <a:spLocks noGrp="1"/>
          </p:cNvSpPr>
          <p:nvPr>
            <p:ph type="sldNum" sz="quarter" idx="10"/>
          </p:nvPr>
        </p:nvSpPr>
        <p:spPr/>
        <p:txBody>
          <a:bodyPr/>
          <a:lstStyle/>
          <a:p>
            <a:fld id="{66051A82-7C68-4913-A9B9-3C4B9548AEB8}"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095445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371603"/>
            <a:ext cx="12192000" cy="1927225"/>
          </a:xfrm>
        </p:spPr>
        <p:txBody>
          <a:bodyPr anchor="b">
            <a:noAutofit/>
          </a:bodyPr>
          <a:lstStyle>
            <a:lvl1pPr>
              <a:defRPr sz="4050" cap="small" baseline="0">
                <a:solidFill>
                  <a:schemeClr val="accent1"/>
                </a:solidFill>
                <a:latin typeface="+mn-lt"/>
                <a:cs typeface="Calibri Light" panose="020F0302020204030204" pitchFamily="34" charset="0"/>
              </a:defRPr>
            </a:lvl1pPr>
          </a:lstStyle>
          <a:p>
            <a:r>
              <a:rPr lang="en-US" dirty="0"/>
              <a:t>Click to edit Master title style</a:t>
            </a:r>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0091950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359616"/>
            <a:ext cx="12192000" cy="990600"/>
          </a:xfrm>
        </p:spPr>
        <p:txBody>
          <a:bodyPr/>
          <a:lstStyle>
            <a:lvl1pPr>
              <a:defRPr>
                <a:solidFill>
                  <a:schemeClr val="accent1">
                    <a:lumMod val="75000"/>
                  </a:schemeClr>
                </a:solidFill>
              </a:defRPr>
            </a:lvl1pPr>
          </a:lstStyle>
          <a:p>
            <a:r>
              <a:rPr lang="en-US" dirty="0"/>
              <a:t>Click to edit Master title style</a:t>
            </a:r>
          </a:p>
        </p:txBody>
      </p:sp>
      <p:sp>
        <p:nvSpPr>
          <p:cNvPr id="3" name="Text Placeholder 2"/>
          <p:cNvSpPr>
            <a:spLocks noGrp="1"/>
          </p:cNvSpPr>
          <p:nvPr>
            <p:ph type="body" idx="1"/>
          </p:nvPr>
        </p:nvSpPr>
        <p:spPr>
          <a:xfrm>
            <a:off x="609600" y="1359545"/>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accent5">
                    <a:lumMod val="75000"/>
                  </a:schemeClr>
                </a:solidFill>
                <a:latin typeface="Hind SemiBold" panose="02000000000000000000" pitchFamily="2" charset="0"/>
                <a:cs typeface="Hind SemiBold"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81886"/>
            <a:ext cx="5242560" cy="4207803"/>
          </a:xfrm>
        </p:spPr>
        <p:txBody>
          <a:bodyPr>
            <a:normAutofit/>
          </a:bodyPr>
          <a:lstStyle>
            <a:lvl1pPr>
              <a:buClr>
                <a:schemeClr val="accent2"/>
              </a:buClr>
              <a:defRPr sz="2000"/>
            </a:lvl1pPr>
            <a:lvl2pPr>
              <a:buClr>
                <a:schemeClr val="accent2"/>
              </a:buClr>
              <a:defRPr sz="1800"/>
            </a:lvl2pPr>
            <a:lvl3pPr>
              <a:buClr>
                <a:schemeClr val="accent2"/>
              </a:buClr>
              <a:defRPr sz="1600"/>
            </a:lvl3pPr>
            <a:lvl4pPr>
              <a:buClr>
                <a:schemeClr val="accent2"/>
              </a:buClr>
              <a:defRPr sz="1400"/>
            </a:lvl4pPr>
            <a:lvl5pPr>
              <a:buClr>
                <a:schemeClr val="accent2"/>
              </a:buCl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39840" y="1359545"/>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accent5">
                    <a:lumMod val="75000"/>
                  </a:schemeClr>
                </a:solidFill>
                <a:latin typeface="Hind SemiBold" panose="02000000000000000000" pitchFamily="2" charset="0"/>
                <a:ea typeface="+mn-ea"/>
                <a:cs typeface="Hind SemiBold"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39840" y="2181886"/>
            <a:ext cx="5242560" cy="4207803"/>
          </a:xfrm>
        </p:spPr>
        <p:txBody>
          <a:bodyPr>
            <a:normAutofit/>
          </a:bodyPr>
          <a:lstStyle>
            <a:lvl1pPr>
              <a:buClr>
                <a:schemeClr val="accent2"/>
              </a:buClr>
              <a:defRPr sz="2000"/>
            </a:lvl1pPr>
            <a:lvl2pPr>
              <a:buClr>
                <a:schemeClr val="accent2"/>
              </a:buClr>
              <a:defRPr sz="1800"/>
            </a:lvl2pPr>
            <a:lvl3pPr>
              <a:buClr>
                <a:schemeClr val="accent2"/>
              </a:buClr>
              <a:defRPr sz="1600"/>
            </a:lvl3pPr>
            <a:lvl4pPr>
              <a:buClr>
                <a:schemeClr val="accent2"/>
              </a:buClr>
              <a:defRPr sz="1400"/>
            </a:lvl4pPr>
            <a:lvl5pPr>
              <a:buClr>
                <a:schemeClr val="accent2"/>
              </a:buCl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352356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59616"/>
            <a:ext cx="12192000" cy="990600"/>
          </a:xfrm>
        </p:spPr>
        <p:txBody>
          <a:bodyPr/>
          <a:lstStyle>
            <a:lvl1pPr>
              <a:defRPr>
                <a:solidFill>
                  <a:schemeClr val="accent1">
                    <a:lumMod val="75000"/>
                  </a:schemeClr>
                </a:solidFill>
              </a:defRPr>
            </a:lvl1pPr>
          </a:lstStyle>
          <a:p>
            <a:r>
              <a:rPr lang="en-US" dirty="0"/>
              <a:t>Click to edit Master title style</a:t>
            </a:r>
          </a:p>
        </p:txBody>
      </p:sp>
    </p:spTree>
    <p:extLst>
      <p:ext uri="{BB962C8B-B14F-4D97-AF65-F5344CB8AC3E}">
        <p14:creationId xmlns:p14="http://schemas.microsoft.com/office/powerpoint/2010/main" val="22325190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99888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818832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lang="en-US" dirty="0"/>
              <a:t>Click to edit Master title style</a:t>
            </a:r>
          </a:p>
        </p:txBody>
      </p:sp>
      <p:sp>
        <p:nvSpPr>
          <p:cNvPr id="3" name="Content Placeholder 2"/>
          <p:cNvSpPr>
            <a:spLocks noGrp="1"/>
          </p:cNvSpPr>
          <p:nvPr>
            <p:ph idx="1"/>
          </p:nvPr>
        </p:nvSpPr>
        <p:spPr/>
        <p:txBody>
          <a:bodyPr>
            <a:normAutofit/>
          </a:bodyPr>
          <a:lstStyle>
            <a:lvl1pPr>
              <a:lnSpc>
                <a:spcPct val="100000"/>
              </a:lnSpc>
              <a:spcBef>
                <a:spcPts val="600"/>
              </a:spcBef>
              <a:spcAft>
                <a:spcPts val="600"/>
              </a:spcAft>
              <a:defRPr sz="3200"/>
            </a:lvl1pPr>
            <a:lvl2pPr marL="685800" indent="-228600">
              <a:lnSpc>
                <a:spcPct val="100000"/>
              </a:lnSpc>
              <a:spcBef>
                <a:spcPts val="600"/>
              </a:spcBef>
              <a:spcAft>
                <a:spcPts val="600"/>
              </a:spcAft>
              <a:buFont typeface="Arial" panose="020B0604020202020204" pitchFamily="34" charset="0"/>
              <a:buChar char="•"/>
              <a:defRPr sz="2800"/>
            </a:lvl2pPr>
            <a:lvl3pPr>
              <a:lnSpc>
                <a:spcPct val="100000"/>
              </a:lnSpc>
              <a:spcBef>
                <a:spcPts val="600"/>
              </a:spcBef>
              <a:spcAft>
                <a:spcPts val="600"/>
              </a:spcAft>
              <a:defRPr sz="2400"/>
            </a:lvl3pPr>
            <a:lvl4pPr>
              <a:lnSpc>
                <a:spcPct val="100000"/>
              </a:lnSpc>
              <a:spcBef>
                <a:spcPts val="600"/>
              </a:spcBef>
              <a:spcAft>
                <a:spcPts val="600"/>
              </a:spcAft>
              <a:defRPr sz="2000"/>
            </a:lvl4pPr>
            <a:lvl5pPr>
              <a:lnSpc>
                <a:spcPct val="100000"/>
              </a:lnSpc>
              <a:spcBef>
                <a:spcPts val="600"/>
              </a:spcBef>
              <a:spcAft>
                <a:spcPts val="600"/>
              </a:spcAft>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5594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2971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24451"/>
            <a:ext cx="10515600" cy="914400"/>
          </a:xfrm>
        </p:spPr>
        <p:txBody>
          <a:bodyPr>
            <a:normAutofit/>
          </a:bodyPr>
          <a:lstStyle>
            <a:lvl1pPr>
              <a:defRPr sz="4800"/>
            </a:lvl1pPr>
          </a:lstStyle>
          <a:p>
            <a:r>
              <a:rPr lang="en-US" dirty="0"/>
              <a:t>Click to edit Master title style</a:t>
            </a:r>
          </a:p>
        </p:txBody>
      </p:sp>
      <p:sp>
        <p:nvSpPr>
          <p:cNvPr id="3" name="Content Placeholder 2"/>
          <p:cNvSpPr>
            <a:spLocks noGrp="1"/>
          </p:cNvSpPr>
          <p:nvPr>
            <p:ph sz="half" idx="1"/>
          </p:nvPr>
        </p:nvSpPr>
        <p:spPr>
          <a:xfrm>
            <a:off x="838200" y="1371601"/>
            <a:ext cx="5181600" cy="4805363"/>
          </a:xfrm>
        </p:spPr>
        <p:txBody>
          <a:bodyPr>
            <a:normAutofit/>
          </a:bodyPr>
          <a:lstStyle>
            <a:lvl1pPr>
              <a:lnSpc>
                <a:spcPct val="100000"/>
              </a:lnSpc>
              <a:spcBef>
                <a:spcPts val="600"/>
              </a:spcBef>
              <a:spcAft>
                <a:spcPts val="600"/>
              </a:spcAft>
              <a:defRPr sz="3200"/>
            </a:lvl1pPr>
            <a:lvl2pPr>
              <a:lnSpc>
                <a:spcPct val="100000"/>
              </a:lnSpc>
              <a:spcBef>
                <a:spcPts val="600"/>
              </a:spcBef>
              <a:spcAft>
                <a:spcPts val="600"/>
              </a:spcAft>
              <a:defRPr sz="2800"/>
            </a:lvl2pPr>
            <a:lvl3pPr>
              <a:lnSpc>
                <a:spcPct val="100000"/>
              </a:lnSpc>
              <a:spcBef>
                <a:spcPts val="600"/>
              </a:spcBef>
              <a:spcAft>
                <a:spcPts val="600"/>
              </a:spcAft>
              <a:defRPr sz="2400"/>
            </a:lvl3pPr>
            <a:lvl4pPr>
              <a:lnSpc>
                <a:spcPct val="100000"/>
              </a:lnSpc>
              <a:spcBef>
                <a:spcPts val="600"/>
              </a:spcBef>
              <a:spcAft>
                <a:spcPts val="600"/>
              </a:spcAft>
              <a:defRPr sz="2000"/>
            </a:lvl4pPr>
            <a:lvl5pPr>
              <a:lnSpc>
                <a:spcPct val="100000"/>
              </a:lnSpc>
              <a:spcBef>
                <a:spcPts val="600"/>
              </a:spcBef>
              <a:spcAft>
                <a:spcPts val="600"/>
              </a:spcAft>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371601"/>
            <a:ext cx="5181600" cy="4805363"/>
          </a:xfrm>
        </p:spPr>
        <p:txBody>
          <a:bodyPr>
            <a:normAutofit/>
          </a:bodyPr>
          <a:lstStyle>
            <a:lvl1pPr>
              <a:lnSpc>
                <a:spcPct val="100000"/>
              </a:lnSpc>
              <a:spcBef>
                <a:spcPts val="600"/>
              </a:spcBef>
              <a:spcAft>
                <a:spcPts val="600"/>
              </a:spcAft>
              <a:defRPr sz="3200"/>
            </a:lvl1pPr>
            <a:lvl2pPr>
              <a:lnSpc>
                <a:spcPct val="100000"/>
              </a:lnSpc>
              <a:spcBef>
                <a:spcPts val="600"/>
              </a:spcBef>
              <a:spcAft>
                <a:spcPts val="600"/>
              </a:spcAft>
              <a:defRPr sz="2800"/>
            </a:lvl2pPr>
            <a:lvl3pPr>
              <a:lnSpc>
                <a:spcPct val="100000"/>
              </a:lnSpc>
              <a:spcBef>
                <a:spcPts val="600"/>
              </a:spcBef>
              <a:spcAft>
                <a:spcPts val="600"/>
              </a:spcAft>
              <a:defRPr sz="2400"/>
            </a:lvl3pPr>
            <a:lvl4pPr>
              <a:lnSpc>
                <a:spcPct val="100000"/>
              </a:lnSpc>
              <a:spcBef>
                <a:spcPts val="600"/>
              </a:spcBef>
              <a:spcAft>
                <a:spcPts val="600"/>
              </a:spcAft>
              <a:defRPr sz="2000"/>
            </a:lvl4pPr>
            <a:lvl5pPr>
              <a:lnSpc>
                <a:spcPct val="100000"/>
              </a:lnSpc>
              <a:spcBef>
                <a:spcPts val="600"/>
              </a:spcBef>
              <a:spcAft>
                <a:spcPts val="600"/>
              </a:spcAft>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81700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228600"/>
            <a:ext cx="10515600" cy="914400"/>
          </a:xfrm>
        </p:spPr>
        <p:txBody>
          <a:bodyPr>
            <a:normAutofit/>
          </a:bodyPr>
          <a:lstStyle>
            <a:lvl1pPr>
              <a:defRPr sz="4800"/>
            </a:lvl1pPr>
          </a:lstStyle>
          <a:p>
            <a:r>
              <a:rPr lang="en-US" dirty="0"/>
              <a:t>Click to edit Master title style</a:t>
            </a:r>
          </a:p>
        </p:txBody>
      </p:sp>
      <p:sp>
        <p:nvSpPr>
          <p:cNvPr id="3" name="Text Placeholder 2"/>
          <p:cNvSpPr>
            <a:spLocks noGrp="1"/>
          </p:cNvSpPr>
          <p:nvPr>
            <p:ph type="body" idx="1"/>
          </p:nvPr>
        </p:nvSpPr>
        <p:spPr>
          <a:xfrm>
            <a:off x="839788" y="1412082"/>
            <a:ext cx="5157787" cy="823912"/>
          </a:xfrm>
        </p:spPr>
        <p:txBody>
          <a:bodyPr anchor="b">
            <a:noAutofit/>
          </a:bodyPr>
          <a:lstStyle>
            <a:lvl1pPr marL="0" indent="0" algn="ctr">
              <a:buNone/>
              <a:defRPr sz="3200" b="0">
                <a:solidFill>
                  <a:schemeClr val="accent2"/>
                </a:solidFill>
                <a:latin typeface="Franklin Gothic Medium Cond" panose="020B06060304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235995"/>
            <a:ext cx="5157787" cy="3953669"/>
          </a:xfrm>
        </p:spPr>
        <p:txBody>
          <a:bodyPr>
            <a:normAutofit/>
          </a:bodyPr>
          <a:lstStyle>
            <a:lvl1pPr>
              <a:lnSpc>
                <a:spcPct val="100000"/>
              </a:lnSpc>
              <a:spcBef>
                <a:spcPts val="600"/>
              </a:spcBef>
              <a:spcAft>
                <a:spcPts val="600"/>
              </a:spcAft>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199" y="1412082"/>
            <a:ext cx="5183188" cy="823912"/>
          </a:xfrm>
        </p:spPr>
        <p:txBody>
          <a:bodyPr anchor="b">
            <a:noAutofit/>
          </a:bodyPr>
          <a:lstStyle>
            <a:lvl1pPr marL="0" indent="0" algn="ctr">
              <a:buNone/>
              <a:defRPr sz="3200" b="0">
                <a:solidFill>
                  <a:schemeClr val="accent2"/>
                </a:solidFill>
                <a:latin typeface="Franklin Gothic Medium Cond" panose="020B06060304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1" y="2235995"/>
            <a:ext cx="5183188" cy="3953669"/>
          </a:xfrm>
        </p:spPr>
        <p:txBody>
          <a:bodyPr>
            <a:normAutofit/>
          </a:bodyPr>
          <a:lstStyle>
            <a:lvl1pPr>
              <a:lnSpc>
                <a:spcPct val="100000"/>
              </a:lnSpc>
              <a:spcBef>
                <a:spcPts val="600"/>
              </a:spcBef>
              <a:spcAft>
                <a:spcPts val="600"/>
              </a:spcAft>
              <a:defRPr sz="3200"/>
            </a:lvl1pPr>
            <a:lvl2pPr>
              <a:lnSpc>
                <a:spcPct val="100000"/>
              </a:lnSpc>
              <a:spcBef>
                <a:spcPts val="600"/>
              </a:spcBef>
              <a:spcAft>
                <a:spcPts val="600"/>
              </a:spcAft>
              <a:defRPr sz="2800"/>
            </a:lvl2pPr>
            <a:lvl3pPr>
              <a:lnSpc>
                <a:spcPct val="100000"/>
              </a:lnSpc>
              <a:spcBef>
                <a:spcPts val="600"/>
              </a:spcBef>
              <a:spcAft>
                <a:spcPts val="600"/>
              </a:spcAft>
              <a:defRPr sz="2400"/>
            </a:lvl3pPr>
            <a:lvl4pPr>
              <a:lnSpc>
                <a:spcPct val="100000"/>
              </a:lnSpc>
              <a:spcBef>
                <a:spcPts val="600"/>
              </a:spcBef>
              <a:spcAft>
                <a:spcPts val="600"/>
              </a:spcAft>
              <a:defRPr sz="2000"/>
            </a:lvl4pPr>
            <a:lvl5pPr>
              <a:lnSpc>
                <a:spcPct val="100000"/>
              </a:lnSpc>
              <a:spcBef>
                <a:spcPts val="600"/>
              </a:spcBef>
              <a:spcAft>
                <a:spcPts val="600"/>
              </a:spcAft>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0900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lang="en-US"/>
              <a:t>Click to edit Master title style</a:t>
            </a:r>
            <a:endParaRPr lang="en-US" dirty="0"/>
          </a:p>
        </p:txBody>
      </p:sp>
    </p:spTree>
    <p:extLst>
      <p:ext uri="{BB962C8B-B14F-4D97-AF65-F5344CB8AC3E}">
        <p14:creationId xmlns:p14="http://schemas.microsoft.com/office/powerpoint/2010/main" val="2997637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2252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 y="357498"/>
            <a:ext cx="12192001" cy="990600"/>
          </a:xfrm>
          <a:prstGeom prst="rect">
            <a:avLst/>
          </a:prstGeom>
          <a:noFill/>
          <a:ln w="38100">
            <a:noFill/>
          </a:ln>
        </p:spPr>
        <p:txBody>
          <a:bodyPr>
            <a:normAutofit/>
          </a:bodyPr>
          <a:lstStyle>
            <a:lvl1pPr algn="ctr">
              <a:defRPr sz="4050" b="0" cap="none" baseline="0">
                <a:solidFill>
                  <a:schemeClr val="accent1"/>
                </a:solidFill>
                <a:latin typeface="+mn-lt"/>
                <a:ea typeface="Tahoma" pitchFamily="34" charset="0"/>
                <a:cs typeface="Calibri Light" panose="020F03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buClr>
                <a:schemeClr val="accent6">
                  <a:lumMod val="75000"/>
                </a:schemeClr>
              </a:buClr>
              <a:defRPr sz="2400"/>
            </a:lvl1pPr>
            <a:lvl2pPr>
              <a:buClr>
                <a:schemeClr val="accent6">
                  <a:lumMod val="75000"/>
                </a:schemeClr>
              </a:buClr>
              <a:defRPr sz="2100"/>
            </a:lvl2pPr>
            <a:lvl3pPr>
              <a:buClr>
                <a:schemeClr val="accent3">
                  <a:lumMod val="50000"/>
                </a:schemeClr>
              </a:buClr>
              <a:defRPr sz="1800"/>
            </a:lvl3pPr>
            <a:lvl4pPr>
              <a:buClr>
                <a:schemeClr val="accent3">
                  <a:lumMod val="50000"/>
                </a:schemeClr>
              </a:buClr>
              <a:defRPr sz="1500"/>
            </a:lvl4pPr>
            <a:lvl5pPr>
              <a:buClr>
                <a:schemeClr val="accent3">
                  <a:lumMod val="50000"/>
                </a:schemeClr>
              </a:buCl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12728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334862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48319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AEF0C1AA-B1DA-482D-82F7-C1B308EB916E}" type="datetimeFigureOut">
              <a:rPr lang="en-US" smtClean="0"/>
              <a:t>5/5/2022</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ED0CE437-C82A-4A06-B516-6FE492FEF7E7}" type="slidenum">
              <a:rPr lang="en-US" smtClean="0"/>
              <a:t>‹#›</a:t>
            </a:fld>
            <a:endParaRPr lang="en-US"/>
          </a:p>
        </p:txBody>
      </p:sp>
    </p:spTree>
    <p:extLst>
      <p:ext uri="{BB962C8B-B14F-4D97-AF65-F5344CB8AC3E}">
        <p14:creationId xmlns:p14="http://schemas.microsoft.com/office/powerpoint/2010/main" val="19088159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AEF0C1AA-B1DA-482D-82F7-C1B308EB916E}" type="datetimeFigureOut">
              <a:rPr lang="en-US" smtClean="0"/>
              <a:t>5/5/2022</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ED0CE437-C82A-4A06-B516-6FE492FEF7E7}" type="slidenum">
              <a:rPr lang="en-US" smtClean="0"/>
              <a:t>‹#›</a:t>
            </a:fld>
            <a:endParaRPr lang="en-US"/>
          </a:p>
        </p:txBody>
      </p:sp>
    </p:spTree>
    <p:extLst>
      <p:ext uri="{BB962C8B-B14F-4D97-AF65-F5344CB8AC3E}">
        <p14:creationId xmlns:p14="http://schemas.microsoft.com/office/powerpoint/2010/main" val="12763091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Shape 12"/>
        <p:cNvGrpSpPr/>
        <p:nvPr/>
      </p:nvGrpSpPr>
      <p:grpSpPr>
        <a:xfrm>
          <a:off x="0" y="0"/>
          <a:ext cx="0" cy="0"/>
          <a:chOff x="0" y="0"/>
          <a:chExt cx="0" cy="0"/>
        </a:xfrm>
      </p:grpSpPr>
      <p:sp>
        <p:nvSpPr>
          <p:cNvPr id="13" name="Shape 13"/>
          <p:cNvSpPr txBox="1">
            <a:spLocks noGrp="1"/>
          </p:cNvSpPr>
          <p:nvPr>
            <p:ph type="ctrTitle"/>
          </p:nvPr>
        </p:nvSpPr>
        <p:spPr>
          <a:xfrm>
            <a:off x="914400" y="1371601"/>
            <a:ext cx="10464800" cy="1927225"/>
          </a:xfrm>
          <a:prstGeom prst="rect">
            <a:avLst/>
          </a:prstGeom>
          <a:noFill/>
          <a:ln>
            <a:noFill/>
          </a:ln>
        </p:spPr>
        <p:txBody>
          <a:bodyPr wrap="square" lIns="91425" tIns="91425" rIns="91425" bIns="91425" anchor="b" anchorCtr="0"/>
          <a:lstStyle>
            <a:lvl1pPr marL="0" marR="0" lvl="0" indent="0" algn="ctr" rtl="0">
              <a:spcBef>
                <a:spcPts val="0"/>
              </a:spcBef>
              <a:buClr>
                <a:schemeClr val="accent5"/>
              </a:buClr>
              <a:buFont typeface="Candara"/>
              <a:buNone/>
              <a:defRPr sz="5400" b="0" i="0" u="none" strike="noStrike" cap="small">
                <a:solidFill>
                  <a:schemeClr val="accent1"/>
                </a:solidFill>
                <a:latin typeface="Franklin Gothic Medium Cond" panose="020B0606030402020204" pitchFamily="34" charset="0"/>
                <a:ea typeface="Franklin Gothic Medium Cond" panose="020B0606030402020204" pitchFamily="34" charset="0"/>
                <a:cs typeface="Franklin Gothic Medium Cond" panose="020B0606030402020204" pitchFamily="34" charset="0"/>
                <a:sym typeface="Candar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extLst>
      <p:ext uri="{BB962C8B-B14F-4D97-AF65-F5344CB8AC3E}">
        <p14:creationId xmlns:p14="http://schemas.microsoft.com/office/powerpoint/2010/main" val="25204787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Shape 12"/>
        <p:cNvGrpSpPr/>
        <p:nvPr/>
      </p:nvGrpSpPr>
      <p:grpSpPr>
        <a:xfrm>
          <a:off x="0" y="0"/>
          <a:ext cx="0" cy="0"/>
          <a:chOff x="0" y="0"/>
          <a:chExt cx="0" cy="0"/>
        </a:xfrm>
      </p:grpSpPr>
      <p:sp>
        <p:nvSpPr>
          <p:cNvPr id="13" name="Shape 13"/>
          <p:cNvSpPr txBox="1">
            <a:spLocks noGrp="1"/>
          </p:cNvSpPr>
          <p:nvPr>
            <p:ph type="ctrTitle"/>
          </p:nvPr>
        </p:nvSpPr>
        <p:spPr>
          <a:xfrm>
            <a:off x="914400" y="1371601"/>
            <a:ext cx="10464800" cy="1927225"/>
          </a:xfrm>
          <a:prstGeom prst="rect">
            <a:avLst/>
          </a:prstGeom>
          <a:noFill/>
          <a:ln>
            <a:noFill/>
          </a:ln>
        </p:spPr>
        <p:txBody>
          <a:bodyPr wrap="square" lIns="91425" tIns="91425" rIns="91425" bIns="91425" anchor="b" anchorCtr="0"/>
          <a:lstStyle>
            <a:lvl1pPr marL="0" marR="0" lvl="0" indent="0" algn="ctr" rtl="0">
              <a:spcBef>
                <a:spcPts val="0"/>
              </a:spcBef>
              <a:buClr>
                <a:schemeClr val="accent5"/>
              </a:buClr>
              <a:buFont typeface="Candara"/>
              <a:buNone/>
              <a:defRPr sz="5400" b="0" i="0" u="none" strike="noStrike" cap="small">
                <a:solidFill>
                  <a:schemeClr val="accent1"/>
                </a:solidFill>
                <a:latin typeface="Franklin Gothic Medium Cond" panose="020B0606030402020204" pitchFamily="34" charset="0"/>
                <a:ea typeface="Franklin Gothic Medium Cond" panose="020B0606030402020204" pitchFamily="34" charset="0"/>
                <a:cs typeface="Franklin Gothic Medium Cond" panose="020B0606030402020204" pitchFamily="34" charset="0"/>
                <a:sym typeface="Candar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extLst>
      <p:ext uri="{BB962C8B-B14F-4D97-AF65-F5344CB8AC3E}">
        <p14:creationId xmlns:p14="http://schemas.microsoft.com/office/powerpoint/2010/main" val="14627148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D1B6986-2CB8-4CD2-B866-99A047CE3E77}" type="datetimeFigureOut">
              <a:rPr lang="en-US" smtClean="0">
                <a:solidFill>
                  <a:srgbClr val="2F2B20"/>
                </a:solidFill>
              </a:rPr>
              <a:pPr/>
              <a:t>5/5/2022</a:t>
            </a:fld>
            <a:endParaRPr lang="en-US">
              <a:solidFill>
                <a:srgbClr val="2F2B20"/>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srgbClr val="2F2B20"/>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26DCA43-75A2-4F21-A534-9A0A34A8BB0E}" type="slidenum">
              <a:rPr lang="en-US" smtClean="0">
                <a:solidFill>
                  <a:srgbClr val="2F2B20"/>
                </a:solidFill>
              </a:rPr>
              <a:pPr/>
              <a:t>‹#›</a:t>
            </a:fld>
            <a:endParaRPr lang="en-US">
              <a:solidFill>
                <a:srgbClr val="2F2B20"/>
              </a:solidFill>
            </a:endParaRPr>
          </a:p>
        </p:txBody>
      </p:sp>
    </p:spTree>
    <p:extLst>
      <p:ext uri="{BB962C8B-B14F-4D97-AF65-F5344CB8AC3E}">
        <p14:creationId xmlns:p14="http://schemas.microsoft.com/office/powerpoint/2010/main" val="9178697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4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D1B6986-2CB8-4CD2-B866-99A047CE3E77}" type="datetimeFigureOut">
              <a:rPr lang="en-US" smtClean="0">
                <a:solidFill>
                  <a:srgbClr val="2F2B20"/>
                </a:solidFill>
              </a:rPr>
              <a:pPr/>
              <a:t>5/5/2022</a:t>
            </a:fld>
            <a:endParaRPr lang="en-US">
              <a:solidFill>
                <a:srgbClr val="2F2B20"/>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srgbClr val="2F2B20"/>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26DCA43-75A2-4F21-A534-9A0A34A8BB0E}" type="slidenum">
              <a:rPr lang="en-US" smtClean="0">
                <a:solidFill>
                  <a:srgbClr val="2F2B20"/>
                </a:solidFill>
              </a:rPr>
              <a:pPr/>
              <a:t>‹#›</a:t>
            </a:fld>
            <a:endParaRPr lang="en-US">
              <a:solidFill>
                <a:srgbClr val="2F2B20"/>
              </a:solidFill>
            </a:endParaRPr>
          </a:p>
        </p:txBody>
      </p:sp>
      <p:sp>
        <p:nvSpPr>
          <p:cNvPr id="7" name="Rectangle 6"/>
          <p:cNvSpPr/>
          <p:nvPr userDrawn="1"/>
        </p:nvSpPr>
        <p:spPr>
          <a:xfrm>
            <a:off x="0" y="6492240"/>
            <a:ext cx="12192000" cy="365760"/>
          </a:xfrm>
          <a:prstGeom prst="rect">
            <a:avLst/>
          </a:prstGeom>
          <a:solidFill>
            <a:srgbClr val="302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2576190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D1B6986-2CB8-4CD2-B866-99A047CE3E77}" type="datetimeFigureOut">
              <a:rPr lang="en-US" smtClean="0">
                <a:solidFill>
                  <a:srgbClr val="2F2B20"/>
                </a:solidFill>
              </a:rPr>
              <a:pPr/>
              <a:t>5/5/2022</a:t>
            </a:fld>
            <a:endParaRPr lang="en-US">
              <a:solidFill>
                <a:srgbClr val="2F2B20"/>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srgbClr val="2F2B20"/>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26DCA43-75A2-4F21-A534-9A0A34A8BB0E}" type="slidenum">
              <a:rPr lang="en-US" smtClean="0">
                <a:solidFill>
                  <a:srgbClr val="2F2B20"/>
                </a:solidFill>
              </a:rPr>
              <a:pPr/>
              <a:t>‹#›</a:t>
            </a:fld>
            <a:endParaRPr lang="en-US">
              <a:solidFill>
                <a:srgbClr val="2F2B20"/>
              </a:solidFill>
            </a:endParaRPr>
          </a:p>
        </p:txBody>
      </p:sp>
    </p:spTree>
    <p:extLst>
      <p:ext uri="{BB962C8B-B14F-4D97-AF65-F5344CB8AC3E}">
        <p14:creationId xmlns:p14="http://schemas.microsoft.com/office/powerpoint/2010/main" val="16785565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D1B6986-2CB8-4CD2-B866-99A047CE3E77}" type="datetimeFigureOut">
              <a:rPr lang="en-US" smtClean="0">
                <a:solidFill>
                  <a:srgbClr val="2F2B20"/>
                </a:solidFill>
              </a:rPr>
              <a:pPr/>
              <a:t>5/5/2022</a:t>
            </a:fld>
            <a:endParaRPr lang="en-US">
              <a:solidFill>
                <a:srgbClr val="2F2B20"/>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srgbClr val="2F2B20"/>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26DCA43-75A2-4F21-A534-9A0A34A8BB0E}" type="slidenum">
              <a:rPr lang="en-US" smtClean="0">
                <a:solidFill>
                  <a:srgbClr val="2F2B20"/>
                </a:solidFill>
              </a:rPr>
              <a:pPr/>
              <a:t>‹#›</a:t>
            </a:fld>
            <a:endParaRPr lang="en-US">
              <a:solidFill>
                <a:srgbClr val="2F2B20"/>
              </a:solidFill>
            </a:endParaRPr>
          </a:p>
        </p:txBody>
      </p:sp>
      <p:sp>
        <p:nvSpPr>
          <p:cNvPr id="8" name="Rectangle 7"/>
          <p:cNvSpPr/>
          <p:nvPr userDrawn="1"/>
        </p:nvSpPr>
        <p:spPr>
          <a:xfrm>
            <a:off x="0" y="6492240"/>
            <a:ext cx="12192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968952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 y="359616"/>
            <a:ext cx="12204699" cy="990600"/>
          </a:xfrm>
        </p:spPr>
        <p:txBody>
          <a:bodyPr/>
          <a:lstStyle>
            <a:lvl1pPr>
              <a:defRPr>
                <a:solidFill>
                  <a:schemeClr val="accent1">
                    <a:lumMod val="75000"/>
                  </a:schemeClr>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09600" y="1350216"/>
            <a:ext cx="5384800" cy="504144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350216"/>
            <a:ext cx="5384800" cy="504144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944201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FD1B6986-2CB8-4CD2-B866-99A047CE3E77}" type="datetimeFigureOut">
              <a:rPr lang="en-US" smtClean="0">
                <a:solidFill>
                  <a:srgbClr val="2F2B20"/>
                </a:solidFill>
              </a:rPr>
              <a:pPr/>
              <a:t>5/5/2022</a:t>
            </a:fld>
            <a:endParaRPr lang="en-US">
              <a:solidFill>
                <a:srgbClr val="2F2B20"/>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solidFill>
                <a:srgbClr val="2F2B20"/>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B26DCA43-75A2-4F21-A534-9A0A34A8BB0E}" type="slidenum">
              <a:rPr lang="en-US" smtClean="0">
                <a:solidFill>
                  <a:srgbClr val="2F2B20"/>
                </a:solidFill>
              </a:rPr>
              <a:pPr/>
              <a:t>‹#›</a:t>
            </a:fld>
            <a:endParaRPr lang="en-US">
              <a:solidFill>
                <a:srgbClr val="2F2B20"/>
              </a:solidFill>
            </a:endParaRPr>
          </a:p>
        </p:txBody>
      </p:sp>
    </p:spTree>
    <p:extLst>
      <p:ext uri="{BB962C8B-B14F-4D97-AF65-F5344CB8AC3E}">
        <p14:creationId xmlns:p14="http://schemas.microsoft.com/office/powerpoint/2010/main" val="6554568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FD1B6986-2CB8-4CD2-B866-99A047CE3E77}" type="datetimeFigureOut">
              <a:rPr lang="en-US" smtClean="0">
                <a:solidFill>
                  <a:srgbClr val="2F2B20"/>
                </a:solidFill>
              </a:rPr>
              <a:pPr/>
              <a:t>5/5/2022</a:t>
            </a:fld>
            <a:endParaRPr lang="en-US">
              <a:solidFill>
                <a:srgbClr val="2F2B20"/>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srgbClr val="2F2B20"/>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B26DCA43-75A2-4F21-A534-9A0A34A8BB0E}" type="slidenum">
              <a:rPr lang="en-US" smtClean="0">
                <a:solidFill>
                  <a:srgbClr val="2F2B20"/>
                </a:solidFill>
              </a:rPr>
              <a:pPr/>
              <a:t>‹#›</a:t>
            </a:fld>
            <a:endParaRPr lang="en-US">
              <a:solidFill>
                <a:srgbClr val="2F2B20"/>
              </a:solidFill>
            </a:endParaRPr>
          </a:p>
        </p:txBody>
      </p:sp>
      <p:sp>
        <p:nvSpPr>
          <p:cNvPr id="6" name="Rectangle 5"/>
          <p:cNvSpPr/>
          <p:nvPr userDrawn="1"/>
        </p:nvSpPr>
        <p:spPr>
          <a:xfrm>
            <a:off x="0" y="6492240"/>
            <a:ext cx="1219200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7676917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FD1B6986-2CB8-4CD2-B866-99A047CE3E77}" type="datetimeFigureOut">
              <a:rPr lang="en-US" smtClean="0">
                <a:solidFill>
                  <a:srgbClr val="2F2B20"/>
                </a:solidFill>
              </a:rPr>
              <a:pPr/>
              <a:t>5/5/2022</a:t>
            </a:fld>
            <a:endParaRPr lang="en-US">
              <a:solidFill>
                <a:srgbClr val="2F2B20"/>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srgbClr val="2F2B20"/>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B26DCA43-75A2-4F21-A534-9A0A34A8BB0E}" type="slidenum">
              <a:rPr lang="en-US" smtClean="0">
                <a:solidFill>
                  <a:srgbClr val="2F2B20"/>
                </a:solidFill>
              </a:rPr>
              <a:pPr/>
              <a:t>‹#›</a:t>
            </a:fld>
            <a:endParaRPr lang="en-US">
              <a:solidFill>
                <a:srgbClr val="2F2B20"/>
              </a:solidFill>
            </a:endParaRPr>
          </a:p>
        </p:txBody>
      </p:sp>
    </p:spTree>
    <p:extLst>
      <p:ext uri="{BB962C8B-B14F-4D97-AF65-F5344CB8AC3E}">
        <p14:creationId xmlns:p14="http://schemas.microsoft.com/office/powerpoint/2010/main" val="27083112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D1B6986-2CB8-4CD2-B866-99A047CE3E77}" type="datetimeFigureOut">
              <a:rPr lang="en-US" smtClean="0">
                <a:solidFill>
                  <a:srgbClr val="2F2B20"/>
                </a:solidFill>
              </a:rPr>
              <a:pPr/>
              <a:t>5/5/2022</a:t>
            </a:fld>
            <a:endParaRPr lang="en-US">
              <a:solidFill>
                <a:srgbClr val="2F2B20"/>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srgbClr val="2F2B20"/>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26DCA43-75A2-4F21-A534-9A0A34A8BB0E}" type="slidenum">
              <a:rPr lang="en-US" smtClean="0">
                <a:solidFill>
                  <a:srgbClr val="2F2B20"/>
                </a:solidFill>
              </a:rPr>
              <a:pPr/>
              <a:t>‹#›</a:t>
            </a:fld>
            <a:endParaRPr lang="en-US">
              <a:solidFill>
                <a:srgbClr val="2F2B20"/>
              </a:solidFill>
            </a:endParaRPr>
          </a:p>
        </p:txBody>
      </p:sp>
    </p:spTree>
    <p:extLst>
      <p:ext uri="{BB962C8B-B14F-4D97-AF65-F5344CB8AC3E}">
        <p14:creationId xmlns:p14="http://schemas.microsoft.com/office/powerpoint/2010/main" val="5787317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D1B6986-2CB8-4CD2-B866-99A047CE3E77}" type="datetimeFigureOut">
              <a:rPr lang="en-US" smtClean="0">
                <a:solidFill>
                  <a:srgbClr val="2F2B20"/>
                </a:solidFill>
              </a:rPr>
              <a:pPr/>
              <a:t>5/5/2022</a:t>
            </a:fld>
            <a:endParaRPr lang="en-US">
              <a:solidFill>
                <a:srgbClr val="2F2B20"/>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srgbClr val="2F2B20"/>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26DCA43-75A2-4F21-A534-9A0A34A8BB0E}" type="slidenum">
              <a:rPr lang="en-US" smtClean="0">
                <a:solidFill>
                  <a:srgbClr val="2F2B20"/>
                </a:solidFill>
              </a:rPr>
              <a:pPr/>
              <a:t>‹#›</a:t>
            </a:fld>
            <a:endParaRPr lang="en-US">
              <a:solidFill>
                <a:srgbClr val="2F2B20"/>
              </a:solidFill>
            </a:endParaRPr>
          </a:p>
        </p:txBody>
      </p:sp>
    </p:spTree>
    <p:extLst>
      <p:ext uri="{BB962C8B-B14F-4D97-AF65-F5344CB8AC3E}">
        <p14:creationId xmlns:p14="http://schemas.microsoft.com/office/powerpoint/2010/main" val="24872204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D1B6986-2CB8-4CD2-B866-99A047CE3E77}" type="datetimeFigureOut">
              <a:rPr lang="en-US" smtClean="0">
                <a:solidFill>
                  <a:srgbClr val="2F2B20"/>
                </a:solidFill>
              </a:rPr>
              <a:pPr/>
              <a:t>5/5/2022</a:t>
            </a:fld>
            <a:endParaRPr lang="en-US">
              <a:solidFill>
                <a:srgbClr val="2F2B20"/>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srgbClr val="2F2B20"/>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26DCA43-75A2-4F21-A534-9A0A34A8BB0E}" type="slidenum">
              <a:rPr lang="en-US" smtClean="0">
                <a:solidFill>
                  <a:srgbClr val="2F2B20"/>
                </a:solidFill>
              </a:rPr>
              <a:pPr/>
              <a:t>‹#›</a:t>
            </a:fld>
            <a:endParaRPr lang="en-US">
              <a:solidFill>
                <a:srgbClr val="2F2B20"/>
              </a:solidFill>
            </a:endParaRPr>
          </a:p>
        </p:txBody>
      </p:sp>
    </p:spTree>
    <p:extLst>
      <p:ext uri="{BB962C8B-B14F-4D97-AF65-F5344CB8AC3E}">
        <p14:creationId xmlns:p14="http://schemas.microsoft.com/office/powerpoint/2010/main" val="15119008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D1B6986-2CB8-4CD2-B866-99A047CE3E77}" type="datetimeFigureOut">
              <a:rPr lang="en-US" smtClean="0">
                <a:solidFill>
                  <a:srgbClr val="2F2B20"/>
                </a:solidFill>
              </a:rPr>
              <a:pPr/>
              <a:t>5/5/2022</a:t>
            </a:fld>
            <a:endParaRPr lang="en-US">
              <a:solidFill>
                <a:srgbClr val="2F2B20"/>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srgbClr val="2F2B20"/>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26DCA43-75A2-4F21-A534-9A0A34A8BB0E}" type="slidenum">
              <a:rPr lang="en-US" smtClean="0">
                <a:solidFill>
                  <a:srgbClr val="2F2B20"/>
                </a:solidFill>
              </a:rPr>
              <a:pPr/>
              <a:t>‹#›</a:t>
            </a:fld>
            <a:endParaRPr lang="en-US">
              <a:solidFill>
                <a:srgbClr val="2F2B20"/>
              </a:solidFill>
            </a:endParaRPr>
          </a:p>
        </p:txBody>
      </p:sp>
    </p:spTree>
    <p:extLst>
      <p:ext uri="{BB962C8B-B14F-4D97-AF65-F5344CB8AC3E}">
        <p14:creationId xmlns:p14="http://schemas.microsoft.com/office/powerpoint/2010/main" val="17945166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2"/>
        <p:cNvGrpSpPr/>
        <p:nvPr/>
      </p:nvGrpSpPr>
      <p:grpSpPr>
        <a:xfrm>
          <a:off x="0" y="0"/>
          <a:ext cx="0" cy="0"/>
          <a:chOff x="0" y="0"/>
          <a:chExt cx="0" cy="0"/>
        </a:xfrm>
      </p:grpSpPr>
      <p:sp>
        <p:nvSpPr>
          <p:cNvPr id="13" name="Google Shape;13;p31"/>
          <p:cNvSpPr txBox="1">
            <a:spLocks noGrp="1"/>
          </p:cNvSpPr>
          <p:nvPr>
            <p:ph type="title"/>
          </p:nvPr>
        </p:nvSpPr>
        <p:spPr>
          <a:xfrm>
            <a:off x="838200" y="224451"/>
            <a:ext cx="10515600" cy="9144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1"/>
              </a:buClr>
              <a:buSzPts val="4800"/>
              <a:buFont typeface="Libre Franklin Thin"/>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1"/>
          <p:cNvSpPr txBox="1">
            <a:spLocks noGrp="1"/>
          </p:cNvSpPr>
          <p:nvPr>
            <p:ph type="body" idx="1"/>
          </p:nvPr>
        </p:nvSpPr>
        <p:spPr>
          <a:xfrm>
            <a:off x="838200" y="1371601"/>
            <a:ext cx="10515600" cy="4805363"/>
          </a:xfrm>
          <a:prstGeom prst="rect">
            <a:avLst/>
          </a:prstGeom>
          <a:noFill/>
          <a:ln>
            <a:noFill/>
          </a:ln>
        </p:spPr>
        <p:txBody>
          <a:bodyPr spcFirstLastPara="1" wrap="square" lIns="91425" tIns="45700" rIns="91425" bIns="45700" anchor="t" anchorCtr="0">
            <a:normAutofit/>
          </a:bodyPr>
          <a:lstStyle>
            <a:lvl1pPr marL="457200" lvl="0" indent="-411480" algn="l">
              <a:lnSpc>
                <a:spcPct val="100000"/>
              </a:lnSpc>
              <a:spcBef>
                <a:spcPts val="600"/>
              </a:spcBef>
              <a:spcAft>
                <a:spcPts val="0"/>
              </a:spcAft>
              <a:buSzPts val="2880"/>
              <a:buChar char="▪"/>
              <a:defRPr sz="3200"/>
            </a:lvl1pPr>
            <a:lvl2pPr marL="914400" lvl="1" indent="-388619" algn="l">
              <a:lnSpc>
                <a:spcPct val="100000"/>
              </a:lnSpc>
              <a:spcBef>
                <a:spcPts val="600"/>
              </a:spcBef>
              <a:spcAft>
                <a:spcPts val="0"/>
              </a:spcAft>
              <a:buSzPts val="2520"/>
              <a:buFont typeface="Arial"/>
              <a:buChar char="•"/>
              <a:defRPr sz="2800"/>
            </a:lvl2pPr>
            <a:lvl3pPr marL="1371600" lvl="2" indent="-365760" algn="l">
              <a:lnSpc>
                <a:spcPct val="100000"/>
              </a:lnSpc>
              <a:spcBef>
                <a:spcPts val="600"/>
              </a:spcBef>
              <a:spcAft>
                <a:spcPts val="0"/>
              </a:spcAft>
              <a:buSzPts val="2160"/>
              <a:buChar char="▪"/>
              <a:defRPr sz="2400"/>
            </a:lvl3pPr>
            <a:lvl4pPr marL="1828800" lvl="3" indent="-342900" algn="l">
              <a:lnSpc>
                <a:spcPct val="100000"/>
              </a:lnSpc>
              <a:spcBef>
                <a:spcPts val="600"/>
              </a:spcBef>
              <a:spcAft>
                <a:spcPts val="0"/>
              </a:spcAft>
              <a:buSzPts val="1800"/>
              <a:buChar char="▪"/>
              <a:defRPr sz="2000"/>
            </a:lvl4pPr>
            <a:lvl5pPr marL="2286000" lvl="4" indent="-342900" algn="l">
              <a:lnSpc>
                <a:spcPct val="100000"/>
              </a:lnSpc>
              <a:spcBef>
                <a:spcPts val="600"/>
              </a:spcBef>
              <a:spcAft>
                <a:spcPts val="0"/>
              </a:spcAft>
              <a:buSzPts val="1800"/>
              <a:buChar char="▪"/>
              <a:defRPr sz="20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7685891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5"/>
        <p:cNvGrpSpPr/>
        <p:nvPr/>
      </p:nvGrpSpPr>
      <p:grpSpPr>
        <a:xfrm>
          <a:off x="0" y="0"/>
          <a:ext cx="0" cy="0"/>
          <a:chOff x="0" y="0"/>
          <a:chExt cx="0" cy="0"/>
        </a:xfrm>
      </p:grpSpPr>
      <p:sp>
        <p:nvSpPr>
          <p:cNvPr id="16" name="Google Shape;16;p32"/>
          <p:cNvSpPr txBox="1">
            <a:spLocks noGrp="1"/>
          </p:cNvSpPr>
          <p:nvPr>
            <p:ph type="title"/>
          </p:nvPr>
        </p:nvSpPr>
        <p:spPr>
          <a:xfrm>
            <a:off x="838200" y="224451"/>
            <a:ext cx="10515600" cy="9144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1"/>
              </a:buClr>
              <a:buSzPts val="4800"/>
              <a:buFont typeface="Libre Franklin Thin"/>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2"/>
          <p:cNvSpPr txBox="1">
            <a:spLocks noGrp="1"/>
          </p:cNvSpPr>
          <p:nvPr>
            <p:ph type="body" idx="1"/>
          </p:nvPr>
        </p:nvSpPr>
        <p:spPr>
          <a:xfrm>
            <a:off x="838200" y="1371601"/>
            <a:ext cx="5181600" cy="4805363"/>
          </a:xfrm>
          <a:prstGeom prst="rect">
            <a:avLst/>
          </a:prstGeom>
          <a:noFill/>
          <a:ln>
            <a:noFill/>
          </a:ln>
        </p:spPr>
        <p:txBody>
          <a:bodyPr spcFirstLastPara="1" wrap="square" lIns="91425" tIns="45700" rIns="91425" bIns="45700" anchor="t" anchorCtr="0">
            <a:normAutofit/>
          </a:bodyPr>
          <a:lstStyle>
            <a:lvl1pPr marL="457200" lvl="0" indent="-388620" algn="l">
              <a:lnSpc>
                <a:spcPct val="100000"/>
              </a:lnSpc>
              <a:spcBef>
                <a:spcPts val="600"/>
              </a:spcBef>
              <a:spcAft>
                <a:spcPts val="0"/>
              </a:spcAft>
              <a:buSzPts val="2520"/>
              <a:buChar char="▪"/>
              <a:defRPr sz="2800"/>
            </a:lvl1pPr>
            <a:lvl2pPr marL="914400" lvl="1" indent="-365760" algn="l">
              <a:lnSpc>
                <a:spcPct val="100000"/>
              </a:lnSpc>
              <a:spcBef>
                <a:spcPts val="600"/>
              </a:spcBef>
              <a:spcAft>
                <a:spcPts val="0"/>
              </a:spcAft>
              <a:buSzPts val="2160"/>
              <a:buChar char="▪"/>
              <a:defRPr sz="2400"/>
            </a:lvl2pPr>
            <a:lvl3pPr marL="1371600" lvl="2" indent="-342900" algn="l">
              <a:lnSpc>
                <a:spcPct val="100000"/>
              </a:lnSpc>
              <a:spcBef>
                <a:spcPts val="600"/>
              </a:spcBef>
              <a:spcAft>
                <a:spcPts val="0"/>
              </a:spcAft>
              <a:buSzPts val="1800"/>
              <a:buChar char="▪"/>
              <a:defRPr sz="2000"/>
            </a:lvl3pPr>
            <a:lvl4pPr marL="1828800" lvl="3" indent="-331469" algn="l">
              <a:lnSpc>
                <a:spcPct val="100000"/>
              </a:lnSpc>
              <a:spcBef>
                <a:spcPts val="600"/>
              </a:spcBef>
              <a:spcAft>
                <a:spcPts val="0"/>
              </a:spcAft>
              <a:buSzPts val="1620"/>
              <a:buChar char="▪"/>
              <a:defRPr sz="1800"/>
            </a:lvl4pPr>
            <a:lvl5pPr marL="2286000" lvl="4" indent="-331470" algn="l">
              <a:lnSpc>
                <a:spcPct val="100000"/>
              </a:lnSpc>
              <a:spcBef>
                <a:spcPts val="600"/>
              </a:spcBef>
              <a:spcAft>
                <a:spcPts val="0"/>
              </a:spcAft>
              <a:buSzPts val="16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32"/>
          <p:cNvSpPr txBox="1">
            <a:spLocks noGrp="1"/>
          </p:cNvSpPr>
          <p:nvPr>
            <p:ph type="body" idx="2"/>
          </p:nvPr>
        </p:nvSpPr>
        <p:spPr>
          <a:xfrm>
            <a:off x="6172200" y="1371601"/>
            <a:ext cx="5181600" cy="4805363"/>
          </a:xfrm>
          <a:prstGeom prst="rect">
            <a:avLst/>
          </a:prstGeom>
          <a:noFill/>
          <a:ln>
            <a:noFill/>
          </a:ln>
        </p:spPr>
        <p:txBody>
          <a:bodyPr spcFirstLastPara="1" wrap="square" lIns="91425" tIns="45700" rIns="91425" bIns="45700" anchor="t" anchorCtr="0">
            <a:normAutofit/>
          </a:bodyPr>
          <a:lstStyle>
            <a:lvl1pPr marL="457200" lvl="0" indent="-388620" algn="l">
              <a:lnSpc>
                <a:spcPct val="100000"/>
              </a:lnSpc>
              <a:spcBef>
                <a:spcPts val="600"/>
              </a:spcBef>
              <a:spcAft>
                <a:spcPts val="0"/>
              </a:spcAft>
              <a:buSzPts val="2520"/>
              <a:buChar char="▪"/>
              <a:defRPr sz="2800"/>
            </a:lvl1pPr>
            <a:lvl2pPr marL="914400" lvl="1" indent="-365760" algn="l">
              <a:lnSpc>
                <a:spcPct val="100000"/>
              </a:lnSpc>
              <a:spcBef>
                <a:spcPts val="600"/>
              </a:spcBef>
              <a:spcAft>
                <a:spcPts val="0"/>
              </a:spcAft>
              <a:buSzPts val="2160"/>
              <a:buChar char="▪"/>
              <a:defRPr sz="2400"/>
            </a:lvl2pPr>
            <a:lvl3pPr marL="1371600" lvl="2" indent="-342900" algn="l">
              <a:lnSpc>
                <a:spcPct val="100000"/>
              </a:lnSpc>
              <a:spcBef>
                <a:spcPts val="600"/>
              </a:spcBef>
              <a:spcAft>
                <a:spcPts val="0"/>
              </a:spcAft>
              <a:buSzPts val="1800"/>
              <a:buChar char="▪"/>
              <a:defRPr sz="2000"/>
            </a:lvl3pPr>
            <a:lvl4pPr marL="1828800" lvl="3" indent="-331469" algn="l">
              <a:lnSpc>
                <a:spcPct val="100000"/>
              </a:lnSpc>
              <a:spcBef>
                <a:spcPts val="600"/>
              </a:spcBef>
              <a:spcAft>
                <a:spcPts val="0"/>
              </a:spcAft>
              <a:buSzPts val="1620"/>
              <a:buChar char="▪"/>
              <a:defRPr sz="1800"/>
            </a:lvl4pPr>
            <a:lvl5pPr marL="2286000" lvl="4" indent="-331470" algn="l">
              <a:lnSpc>
                <a:spcPct val="100000"/>
              </a:lnSpc>
              <a:spcBef>
                <a:spcPts val="600"/>
              </a:spcBef>
              <a:spcAft>
                <a:spcPts val="0"/>
              </a:spcAft>
              <a:buSzPts val="16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710262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
        <p:cNvGrpSpPr/>
        <p:nvPr/>
      </p:nvGrpSpPr>
      <p:grpSpPr>
        <a:xfrm>
          <a:off x="0" y="0"/>
          <a:ext cx="0" cy="0"/>
          <a:chOff x="0" y="0"/>
          <a:chExt cx="0" cy="0"/>
        </a:xfrm>
      </p:grpSpPr>
      <p:sp>
        <p:nvSpPr>
          <p:cNvPr id="20" name="Google Shape;20;p33"/>
          <p:cNvSpPr txBox="1">
            <a:spLocks noGrp="1"/>
          </p:cNvSpPr>
          <p:nvPr>
            <p:ph type="title"/>
          </p:nvPr>
        </p:nvSpPr>
        <p:spPr>
          <a:xfrm>
            <a:off x="838200" y="224451"/>
            <a:ext cx="10515600" cy="9144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1"/>
              </a:buClr>
              <a:buSzPts val="4800"/>
              <a:buFont typeface="Libre Franklin Thin"/>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592204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359616"/>
            <a:ext cx="12192000" cy="990600"/>
          </a:xfrm>
        </p:spPr>
        <p:txBody>
          <a:bodyPr/>
          <a:lstStyle>
            <a:lvl1pPr>
              <a:defRPr>
                <a:solidFill>
                  <a:schemeClr val="accent1">
                    <a:lumMod val="7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0" y="1359545"/>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400" b="0">
                <a:solidFill>
                  <a:schemeClr val="accent4">
                    <a:lumMod val="75000"/>
                  </a:schemeClr>
                </a:solidFill>
                <a:latin typeface="+mn-lt"/>
                <a:cs typeface="Calibri Light" panose="020F030202020403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609600" y="2181888"/>
            <a:ext cx="5242560" cy="420780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359545"/>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400" b="0" kern="1200" dirty="0" smtClean="0">
                <a:solidFill>
                  <a:schemeClr val="accent4">
                    <a:lumMod val="75000"/>
                  </a:schemeClr>
                </a:solidFill>
                <a:latin typeface="+mn-lt"/>
                <a:ea typeface="+mn-ea"/>
                <a:cs typeface="Calibri Light" panose="020F030202020403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339840" y="2181888"/>
            <a:ext cx="5242560" cy="420780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p:cNvCxnSpPr>
            <a:stCxn id="2" idx="2"/>
          </p:cNvCxnSpPr>
          <p:nvPr/>
        </p:nvCxnSpPr>
        <p:spPr>
          <a:xfrm>
            <a:off x="6096000" y="1350216"/>
            <a:ext cx="0" cy="5050584"/>
          </a:xfrm>
          <a:prstGeom prst="line">
            <a:avLst/>
          </a:prstGeom>
          <a:ln w="19050">
            <a:solidFill>
              <a:srgbClr val="04889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27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21"/>
        <p:cNvGrpSpPr/>
        <p:nvPr/>
      </p:nvGrpSpPr>
      <p:grpSpPr>
        <a:xfrm>
          <a:off x="0" y="0"/>
          <a:ext cx="0" cy="0"/>
          <a:chOff x="0" y="0"/>
          <a:chExt cx="0" cy="0"/>
        </a:xfrm>
      </p:grpSpPr>
      <p:sp>
        <p:nvSpPr>
          <p:cNvPr id="22" name="Google Shape;22;p34"/>
          <p:cNvSpPr txBox="1">
            <a:spLocks noGrp="1"/>
          </p:cNvSpPr>
          <p:nvPr>
            <p:ph type="ctrTitle"/>
          </p:nvPr>
        </p:nvSpPr>
        <p:spPr>
          <a:xfrm>
            <a:off x="914400" y="1371601"/>
            <a:ext cx="10464800" cy="1927225"/>
          </a:xfrm>
          <a:prstGeom prst="rect">
            <a:avLst/>
          </a:prstGeom>
          <a:noFill/>
          <a:ln>
            <a:noFill/>
          </a:ln>
        </p:spPr>
        <p:txBody>
          <a:bodyPr spcFirstLastPara="1" wrap="square" lIns="91425" tIns="91425" rIns="91425" bIns="91425" anchor="b" anchorCtr="0">
            <a:normAutofit/>
          </a:bodyPr>
          <a:lstStyle>
            <a:lvl1pPr marR="0" lvl="0" algn="ctr">
              <a:lnSpc>
                <a:spcPct val="90000"/>
              </a:lnSpc>
              <a:spcBef>
                <a:spcPts val="0"/>
              </a:spcBef>
              <a:spcAft>
                <a:spcPts val="0"/>
              </a:spcAft>
              <a:buClr>
                <a:schemeClr val="accent5"/>
              </a:buClr>
              <a:buSzPts val="5400"/>
              <a:buFont typeface="Candara"/>
              <a:buNone/>
              <a:defRPr sz="5400" b="0" i="0" u="none" strike="noStrike" cap="small">
                <a:solidFill>
                  <a:schemeClr val="accent1"/>
                </a:solidFill>
                <a:latin typeface="Libre Franklin Thin"/>
                <a:ea typeface="Libre Franklin Thin"/>
                <a:cs typeface="Libre Franklin Thin"/>
                <a:sym typeface="Libre Franklin Thin"/>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extLst>
      <p:ext uri="{BB962C8B-B14F-4D97-AF65-F5344CB8AC3E}">
        <p14:creationId xmlns:p14="http://schemas.microsoft.com/office/powerpoint/2010/main" val="8867546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3"/>
        <p:cNvGrpSpPr/>
        <p:nvPr/>
      </p:nvGrpSpPr>
      <p:grpSpPr>
        <a:xfrm>
          <a:off x="0" y="0"/>
          <a:ext cx="0" cy="0"/>
          <a:chOff x="0" y="0"/>
          <a:chExt cx="0" cy="0"/>
        </a:xfrm>
      </p:grpSpPr>
      <p:sp>
        <p:nvSpPr>
          <p:cNvPr id="24" name="Google Shape;24;p35"/>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6000"/>
              <a:buFont typeface="Libre Franklin Thin"/>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160"/>
              <a:buNone/>
              <a:defRPr sz="2400"/>
            </a:lvl1pPr>
            <a:lvl2pPr lvl="1" algn="ctr">
              <a:lnSpc>
                <a:spcPct val="90000"/>
              </a:lnSpc>
              <a:spcBef>
                <a:spcPts val="500"/>
              </a:spcBef>
              <a:spcAft>
                <a:spcPts val="0"/>
              </a:spcAft>
              <a:buSzPts val="1800"/>
              <a:buNone/>
              <a:defRPr sz="2000"/>
            </a:lvl2pPr>
            <a:lvl3pPr lvl="2" algn="ctr">
              <a:lnSpc>
                <a:spcPct val="90000"/>
              </a:lnSpc>
              <a:spcBef>
                <a:spcPts val="500"/>
              </a:spcBef>
              <a:spcAft>
                <a:spcPts val="0"/>
              </a:spcAft>
              <a:buSzPts val="1620"/>
              <a:buNone/>
              <a:defRPr sz="1800"/>
            </a:lvl3pPr>
            <a:lvl4pPr lvl="3" algn="ctr">
              <a:lnSpc>
                <a:spcPct val="90000"/>
              </a:lnSpc>
              <a:spcBef>
                <a:spcPts val="500"/>
              </a:spcBef>
              <a:spcAft>
                <a:spcPts val="0"/>
              </a:spcAft>
              <a:buSzPts val="1440"/>
              <a:buNone/>
              <a:defRPr sz="1600"/>
            </a:lvl4pPr>
            <a:lvl5pPr lvl="4" algn="ctr">
              <a:lnSpc>
                <a:spcPct val="90000"/>
              </a:lnSpc>
              <a:spcBef>
                <a:spcPts val="500"/>
              </a:spcBef>
              <a:spcAft>
                <a:spcPts val="0"/>
              </a:spcAft>
              <a:buSzPts val="144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33645125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6"/>
        <p:cNvGrpSpPr/>
        <p:nvPr/>
      </p:nvGrpSpPr>
      <p:grpSpPr>
        <a:xfrm>
          <a:off x="0" y="0"/>
          <a:ext cx="0" cy="0"/>
          <a:chOff x="0" y="0"/>
          <a:chExt cx="0" cy="0"/>
        </a:xfrm>
      </p:grpSpPr>
      <p:sp>
        <p:nvSpPr>
          <p:cNvPr id="27" name="Google Shape;27;p36"/>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6000"/>
              <a:buFont typeface="Libre Franklin Thin"/>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36"/>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160"/>
              <a:buNone/>
              <a:defRPr sz="2400">
                <a:solidFill>
                  <a:schemeClr val="dk1"/>
                </a:solidFill>
              </a:defRPr>
            </a:lvl1pPr>
            <a:lvl2pPr marL="914400" lvl="1" indent="-228600" algn="l">
              <a:lnSpc>
                <a:spcPct val="90000"/>
              </a:lnSpc>
              <a:spcBef>
                <a:spcPts val="500"/>
              </a:spcBef>
              <a:spcAft>
                <a:spcPts val="0"/>
              </a:spcAft>
              <a:buSzPts val="1800"/>
              <a:buNone/>
              <a:defRPr sz="2000">
                <a:solidFill>
                  <a:srgbClr val="888888"/>
                </a:solidFill>
              </a:defRPr>
            </a:lvl2pPr>
            <a:lvl3pPr marL="1371600" lvl="2" indent="-228600" algn="l">
              <a:lnSpc>
                <a:spcPct val="90000"/>
              </a:lnSpc>
              <a:spcBef>
                <a:spcPts val="500"/>
              </a:spcBef>
              <a:spcAft>
                <a:spcPts val="0"/>
              </a:spcAft>
              <a:buSzPts val="1620"/>
              <a:buNone/>
              <a:defRPr sz="1800">
                <a:solidFill>
                  <a:srgbClr val="888888"/>
                </a:solidFill>
              </a:defRPr>
            </a:lvl3pPr>
            <a:lvl4pPr marL="1828800" lvl="3" indent="-228600" algn="l">
              <a:lnSpc>
                <a:spcPct val="90000"/>
              </a:lnSpc>
              <a:spcBef>
                <a:spcPts val="500"/>
              </a:spcBef>
              <a:spcAft>
                <a:spcPts val="0"/>
              </a:spcAft>
              <a:buSzPts val="1440"/>
              <a:buNone/>
              <a:defRPr sz="1600">
                <a:solidFill>
                  <a:srgbClr val="888888"/>
                </a:solidFill>
              </a:defRPr>
            </a:lvl4pPr>
            <a:lvl5pPr marL="2286000" lvl="4" indent="-228600" algn="l">
              <a:lnSpc>
                <a:spcPct val="90000"/>
              </a:lnSpc>
              <a:spcBef>
                <a:spcPts val="500"/>
              </a:spcBef>
              <a:spcAft>
                <a:spcPts val="0"/>
              </a:spcAft>
              <a:buSzPts val="144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6034909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9"/>
        <p:cNvGrpSpPr/>
        <p:nvPr/>
      </p:nvGrpSpPr>
      <p:grpSpPr>
        <a:xfrm>
          <a:off x="0" y="0"/>
          <a:ext cx="0" cy="0"/>
          <a:chOff x="0" y="0"/>
          <a:chExt cx="0" cy="0"/>
        </a:xfrm>
      </p:grpSpPr>
      <p:sp>
        <p:nvSpPr>
          <p:cNvPr id="30" name="Google Shape;30;p37"/>
          <p:cNvSpPr txBox="1">
            <a:spLocks noGrp="1"/>
          </p:cNvSpPr>
          <p:nvPr>
            <p:ph type="title"/>
          </p:nvPr>
        </p:nvSpPr>
        <p:spPr>
          <a:xfrm>
            <a:off x="839788" y="228600"/>
            <a:ext cx="10515600" cy="9144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1"/>
              </a:buClr>
              <a:buSzPts val="4800"/>
              <a:buFont typeface="Libre Franklin Thin"/>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37"/>
          <p:cNvSpPr txBox="1">
            <a:spLocks noGrp="1"/>
          </p:cNvSpPr>
          <p:nvPr>
            <p:ph type="body" idx="1"/>
          </p:nvPr>
        </p:nvSpPr>
        <p:spPr>
          <a:xfrm>
            <a:off x="839788" y="1412082"/>
            <a:ext cx="5157787" cy="823912"/>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SzPts val="2880"/>
              <a:buNone/>
              <a:defRPr sz="3200" b="0">
                <a:solidFill>
                  <a:schemeClr val="accent2"/>
                </a:solidFill>
                <a:latin typeface="Libre Franklin Thin"/>
                <a:ea typeface="Libre Franklin Thin"/>
                <a:cs typeface="Libre Franklin Thin"/>
                <a:sym typeface="Libre Franklin Thin"/>
              </a:defRPr>
            </a:lvl1pPr>
            <a:lvl2pPr marL="914400" lvl="1" indent="-228600" algn="l">
              <a:lnSpc>
                <a:spcPct val="90000"/>
              </a:lnSpc>
              <a:spcBef>
                <a:spcPts val="500"/>
              </a:spcBef>
              <a:spcAft>
                <a:spcPts val="0"/>
              </a:spcAft>
              <a:buSzPts val="1800"/>
              <a:buNone/>
              <a:defRPr sz="2000" b="1"/>
            </a:lvl2pPr>
            <a:lvl3pPr marL="1371600" lvl="2" indent="-228600" algn="l">
              <a:lnSpc>
                <a:spcPct val="90000"/>
              </a:lnSpc>
              <a:spcBef>
                <a:spcPts val="500"/>
              </a:spcBef>
              <a:spcAft>
                <a:spcPts val="0"/>
              </a:spcAft>
              <a:buSzPts val="1620"/>
              <a:buNone/>
              <a:defRPr sz="1800" b="1"/>
            </a:lvl3pPr>
            <a:lvl4pPr marL="1828800" lvl="3" indent="-228600" algn="l">
              <a:lnSpc>
                <a:spcPct val="90000"/>
              </a:lnSpc>
              <a:spcBef>
                <a:spcPts val="500"/>
              </a:spcBef>
              <a:spcAft>
                <a:spcPts val="0"/>
              </a:spcAft>
              <a:buSzPts val="1440"/>
              <a:buNone/>
              <a:defRPr sz="1600" b="1"/>
            </a:lvl4pPr>
            <a:lvl5pPr marL="2286000" lvl="4" indent="-228600" algn="l">
              <a:lnSpc>
                <a:spcPct val="90000"/>
              </a:lnSpc>
              <a:spcBef>
                <a:spcPts val="500"/>
              </a:spcBef>
              <a:spcAft>
                <a:spcPts val="0"/>
              </a:spcAft>
              <a:buSzPts val="144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 name="Google Shape;32;p37"/>
          <p:cNvSpPr txBox="1">
            <a:spLocks noGrp="1"/>
          </p:cNvSpPr>
          <p:nvPr>
            <p:ph type="body" idx="2"/>
          </p:nvPr>
        </p:nvSpPr>
        <p:spPr>
          <a:xfrm>
            <a:off x="839789" y="2235995"/>
            <a:ext cx="5157787" cy="3953669"/>
          </a:xfrm>
          <a:prstGeom prst="rect">
            <a:avLst/>
          </a:prstGeom>
          <a:noFill/>
          <a:ln>
            <a:noFill/>
          </a:ln>
        </p:spPr>
        <p:txBody>
          <a:bodyPr spcFirstLastPara="1" wrap="square" lIns="91425" tIns="45700" rIns="91425" bIns="45700" anchor="t" anchorCtr="0">
            <a:normAutofit/>
          </a:bodyPr>
          <a:lstStyle>
            <a:lvl1pPr marL="457200" lvl="0" indent="-388620" algn="l">
              <a:lnSpc>
                <a:spcPct val="100000"/>
              </a:lnSpc>
              <a:spcBef>
                <a:spcPts val="600"/>
              </a:spcBef>
              <a:spcAft>
                <a:spcPts val="0"/>
              </a:spcAft>
              <a:buSzPts val="2520"/>
              <a:buChar char="▪"/>
              <a:defRPr sz="2800"/>
            </a:lvl1pPr>
            <a:lvl2pPr marL="914400" lvl="1" indent="-365760" algn="l">
              <a:lnSpc>
                <a:spcPct val="90000"/>
              </a:lnSpc>
              <a:spcBef>
                <a:spcPts val="600"/>
              </a:spcBef>
              <a:spcAft>
                <a:spcPts val="0"/>
              </a:spcAft>
              <a:buSzPts val="2160"/>
              <a:buChar char="▪"/>
              <a:defRPr sz="2400"/>
            </a:lvl2pPr>
            <a:lvl3pPr marL="1371600" lvl="2" indent="-342900" algn="l">
              <a:lnSpc>
                <a:spcPct val="90000"/>
              </a:lnSpc>
              <a:spcBef>
                <a:spcPts val="500"/>
              </a:spcBef>
              <a:spcAft>
                <a:spcPts val="0"/>
              </a:spcAft>
              <a:buSzPts val="1800"/>
              <a:buChar char="▪"/>
              <a:defRPr sz="2000"/>
            </a:lvl3pPr>
            <a:lvl4pPr marL="1828800" lvl="3" indent="-331469" algn="l">
              <a:lnSpc>
                <a:spcPct val="90000"/>
              </a:lnSpc>
              <a:spcBef>
                <a:spcPts val="500"/>
              </a:spcBef>
              <a:spcAft>
                <a:spcPts val="0"/>
              </a:spcAft>
              <a:buSzPts val="1620"/>
              <a:buChar char="▪"/>
              <a:defRPr sz="1800"/>
            </a:lvl4pPr>
            <a:lvl5pPr marL="2286000" lvl="4" indent="-331470" algn="l">
              <a:lnSpc>
                <a:spcPct val="90000"/>
              </a:lnSpc>
              <a:spcBef>
                <a:spcPts val="500"/>
              </a:spcBef>
              <a:spcAft>
                <a:spcPts val="0"/>
              </a:spcAft>
              <a:buSzPts val="1620"/>
              <a:buChar char="▪"/>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37"/>
          <p:cNvSpPr txBox="1">
            <a:spLocks noGrp="1"/>
          </p:cNvSpPr>
          <p:nvPr>
            <p:ph type="body" idx="3"/>
          </p:nvPr>
        </p:nvSpPr>
        <p:spPr>
          <a:xfrm>
            <a:off x="6172199" y="1412082"/>
            <a:ext cx="5183188" cy="823912"/>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SzPts val="2880"/>
              <a:buNone/>
              <a:defRPr sz="3200" b="0">
                <a:solidFill>
                  <a:schemeClr val="accent2"/>
                </a:solidFill>
                <a:latin typeface="Libre Franklin Thin"/>
                <a:ea typeface="Libre Franklin Thin"/>
                <a:cs typeface="Libre Franklin Thin"/>
                <a:sym typeface="Libre Franklin Thin"/>
              </a:defRPr>
            </a:lvl1pPr>
            <a:lvl2pPr marL="914400" lvl="1" indent="-228600" algn="l">
              <a:lnSpc>
                <a:spcPct val="90000"/>
              </a:lnSpc>
              <a:spcBef>
                <a:spcPts val="500"/>
              </a:spcBef>
              <a:spcAft>
                <a:spcPts val="0"/>
              </a:spcAft>
              <a:buSzPts val="1800"/>
              <a:buNone/>
              <a:defRPr sz="2000" b="1"/>
            </a:lvl2pPr>
            <a:lvl3pPr marL="1371600" lvl="2" indent="-228600" algn="l">
              <a:lnSpc>
                <a:spcPct val="90000"/>
              </a:lnSpc>
              <a:spcBef>
                <a:spcPts val="500"/>
              </a:spcBef>
              <a:spcAft>
                <a:spcPts val="0"/>
              </a:spcAft>
              <a:buSzPts val="1620"/>
              <a:buNone/>
              <a:defRPr sz="1800" b="1"/>
            </a:lvl3pPr>
            <a:lvl4pPr marL="1828800" lvl="3" indent="-228600" algn="l">
              <a:lnSpc>
                <a:spcPct val="90000"/>
              </a:lnSpc>
              <a:spcBef>
                <a:spcPts val="500"/>
              </a:spcBef>
              <a:spcAft>
                <a:spcPts val="0"/>
              </a:spcAft>
              <a:buSzPts val="1440"/>
              <a:buNone/>
              <a:defRPr sz="1600" b="1"/>
            </a:lvl4pPr>
            <a:lvl5pPr marL="2286000" lvl="4" indent="-228600" algn="l">
              <a:lnSpc>
                <a:spcPct val="90000"/>
              </a:lnSpc>
              <a:spcBef>
                <a:spcPts val="500"/>
              </a:spcBef>
              <a:spcAft>
                <a:spcPts val="0"/>
              </a:spcAft>
              <a:buSzPts val="144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37"/>
          <p:cNvSpPr txBox="1">
            <a:spLocks noGrp="1"/>
          </p:cNvSpPr>
          <p:nvPr>
            <p:ph type="body" idx="4"/>
          </p:nvPr>
        </p:nvSpPr>
        <p:spPr>
          <a:xfrm>
            <a:off x="6172201" y="2235995"/>
            <a:ext cx="5183188" cy="3953669"/>
          </a:xfrm>
          <a:prstGeom prst="rect">
            <a:avLst/>
          </a:prstGeom>
          <a:noFill/>
          <a:ln>
            <a:noFill/>
          </a:ln>
        </p:spPr>
        <p:txBody>
          <a:bodyPr spcFirstLastPara="1" wrap="square" lIns="91425" tIns="45700" rIns="91425" bIns="45700" anchor="t" anchorCtr="0">
            <a:normAutofit/>
          </a:bodyPr>
          <a:lstStyle>
            <a:lvl1pPr marL="457200" lvl="0" indent="-388620" algn="l">
              <a:lnSpc>
                <a:spcPct val="100000"/>
              </a:lnSpc>
              <a:spcBef>
                <a:spcPts val="600"/>
              </a:spcBef>
              <a:spcAft>
                <a:spcPts val="0"/>
              </a:spcAft>
              <a:buSzPts val="2520"/>
              <a:buChar char="▪"/>
              <a:defRPr sz="2800"/>
            </a:lvl1pPr>
            <a:lvl2pPr marL="914400" lvl="1" indent="-365760" algn="l">
              <a:lnSpc>
                <a:spcPct val="100000"/>
              </a:lnSpc>
              <a:spcBef>
                <a:spcPts val="600"/>
              </a:spcBef>
              <a:spcAft>
                <a:spcPts val="0"/>
              </a:spcAft>
              <a:buSzPts val="2160"/>
              <a:buChar char="▪"/>
              <a:defRPr sz="2400"/>
            </a:lvl2pPr>
            <a:lvl3pPr marL="1371600" lvl="2" indent="-342900" algn="l">
              <a:lnSpc>
                <a:spcPct val="100000"/>
              </a:lnSpc>
              <a:spcBef>
                <a:spcPts val="600"/>
              </a:spcBef>
              <a:spcAft>
                <a:spcPts val="0"/>
              </a:spcAft>
              <a:buSzPts val="1800"/>
              <a:buChar char="▪"/>
              <a:defRPr sz="2000"/>
            </a:lvl3pPr>
            <a:lvl4pPr marL="1828800" lvl="3" indent="-331469" algn="l">
              <a:lnSpc>
                <a:spcPct val="100000"/>
              </a:lnSpc>
              <a:spcBef>
                <a:spcPts val="600"/>
              </a:spcBef>
              <a:spcAft>
                <a:spcPts val="0"/>
              </a:spcAft>
              <a:buSzPts val="1620"/>
              <a:buChar char="▪"/>
              <a:defRPr sz="1800"/>
            </a:lvl4pPr>
            <a:lvl5pPr marL="2286000" lvl="4" indent="-331470" algn="l">
              <a:lnSpc>
                <a:spcPct val="100000"/>
              </a:lnSpc>
              <a:spcBef>
                <a:spcPts val="600"/>
              </a:spcBef>
              <a:spcAft>
                <a:spcPts val="0"/>
              </a:spcAft>
              <a:buSzPts val="16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942360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
        <p:cNvGrpSpPr/>
        <p:nvPr/>
      </p:nvGrpSpPr>
      <p:grpSpPr>
        <a:xfrm>
          <a:off x="0" y="0"/>
          <a:ext cx="0" cy="0"/>
          <a:chOff x="0" y="0"/>
          <a:chExt cx="0" cy="0"/>
        </a:xfrm>
      </p:grpSpPr>
    </p:spTree>
    <p:extLst>
      <p:ext uri="{BB962C8B-B14F-4D97-AF65-F5344CB8AC3E}">
        <p14:creationId xmlns:p14="http://schemas.microsoft.com/office/powerpoint/2010/main" val="6906196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6"/>
        <p:cNvGrpSpPr/>
        <p:nvPr/>
      </p:nvGrpSpPr>
      <p:grpSpPr>
        <a:xfrm>
          <a:off x="0" y="0"/>
          <a:ext cx="0" cy="0"/>
          <a:chOff x="0" y="0"/>
          <a:chExt cx="0" cy="0"/>
        </a:xfrm>
      </p:grpSpPr>
      <p:sp>
        <p:nvSpPr>
          <p:cNvPr id="37" name="Google Shape;37;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3200"/>
              <a:buFont typeface="Libre Franklin Thin"/>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39"/>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388620" algn="l">
              <a:lnSpc>
                <a:spcPct val="90000"/>
              </a:lnSpc>
              <a:spcBef>
                <a:spcPts val="1000"/>
              </a:spcBef>
              <a:spcAft>
                <a:spcPts val="0"/>
              </a:spcAft>
              <a:buSzPts val="2520"/>
              <a:buChar char="▪"/>
              <a:defRPr sz="2800"/>
            </a:lvl1pPr>
            <a:lvl2pPr marL="914400" lvl="1" indent="-365760" algn="l">
              <a:lnSpc>
                <a:spcPct val="90000"/>
              </a:lnSpc>
              <a:spcBef>
                <a:spcPts val="500"/>
              </a:spcBef>
              <a:spcAft>
                <a:spcPts val="0"/>
              </a:spcAft>
              <a:buSzPts val="2160"/>
              <a:buChar char="▪"/>
              <a:defRPr sz="2400"/>
            </a:lvl2pPr>
            <a:lvl3pPr marL="1371600" lvl="2" indent="-342900" algn="l">
              <a:lnSpc>
                <a:spcPct val="90000"/>
              </a:lnSpc>
              <a:spcBef>
                <a:spcPts val="500"/>
              </a:spcBef>
              <a:spcAft>
                <a:spcPts val="0"/>
              </a:spcAft>
              <a:buSzPts val="1800"/>
              <a:buChar char="▪"/>
              <a:defRPr sz="2000"/>
            </a:lvl3pPr>
            <a:lvl4pPr marL="1828800" lvl="3" indent="-331469" algn="l">
              <a:lnSpc>
                <a:spcPct val="90000"/>
              </a:lnSpc>
              <a:spcBef>
                <a:spcPts val="500"/>
              </a:spcBef>
              <a:spcAft>
                <a:spcPts val="0"/>
              </a:spcAft>
              <a:buSzPts val="1620"/>
              <a:buChar char="▪"/>
              <a:defRPr sz="1800"/>
            </a:lvl4pPr>
            <a:lvl5pPr marL="2286000" lvl="4" indent="-331470" algn="l">
              <a:lnSpc>
                <a:spcPct val="90000"/>
              </a:lnSpc>
              <a:spcBef>
                <a:spcPts val="500"/>
              </a:spcBef>
              <a:spcAft>
                <a:spcPts val="0"/>
              </a:spcAft>
              <a:buSzPts val="1620"/>
              <a:buChar char="▪"/>
              <a:defRPr sz="18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9" name="Google Shape;39;p3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440"/>
              <a:buNone/>
              <a:defRPr sz="1600"/>
            </a:lvl1pPr>
            <a:lvl2pPr marL="914400" lvl="1" indent="-228600" algn="l">
              <a:lnSpc>
                <a:spcPct val="90000"/>
              </a:lnSpc>
              <a:spcBef>
                <a:spcPts val="500"/>
              </a:spcBef>
              <a:spcAft>
                <a:spcPts val="0"/>
              </a:spcAft>
              <a:buSzPts val="1260"/>
              <a:buNone/>
              <a:defRPr sz="1400"/>
            </a:lvl2pPr>
            <a:lvl3pPr marL="1371600" lvl="2" indent="-228600" algn="l">
              <a:lnSpc>
                <a:spcPct val="90000"/>
              </a:lnSpc>
              <a:spcBef>
                <a:spcPts val="500"/>
              </a:spcBef>
              <a:spcAft>
                <a:spcPts val="0"/>
              </a:spcAft>
              <a:buSzPts val="1080"/>
              <a:buNone/>
              <a:defRPr sz="1200"/>
            </a:lvl3pPr>
            <a:lvl4pPr marL="1828800" lvl="3" indent="-228600" algn="l">
              <a:lnSpc>
                <a:spcPct val="90000"/>
              </a:lnSpc>
              <a:spcBef>
                <a:spcPts val="500"/>
              </a:spcBef>
              <a:spcAft>
                <a:spcPts val="0"/>
              </a:spcAft>
              <a:buSzPts val="900"/>
              <a:buNone/>
              <a:defRPr sz="1000"/>
            </a:lvl4pPr>
            <a:lvl5pPr marL="2286000" lvl="4" indent="-228600" algn="l">
              <a:lnSpc>
                <a:spcPct val="90000"/>
              </a:lnSpc>
              <a:spcBef>
                <a:spcPts val="500"/>
              </a:spcBef>
              <a:spcAft>
                <a:spcPts val="0"/>
              </a:spcAft>
              <a:buSzPts val="9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30685724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40"/>
        <p:cNvGrpSpPr/>
        <p:nvPr/>
      </p:nvGrpSpPr>
      <p:grpSpPr>
        <a:xfrm>
          <a:off x="0" y="0"/>
          <a:ext cx="0" cy="0"/>
          <a:chOff x="0" y="0"/>
          <a:chExt cx="0" cy="0"/>
        </a:xfrm>
      </p:grpSpPr>
      <p:sp>
        <p:nvSpPr>
          <p:cNvPr id="41" name="Google Shape;41;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accent1"/>
              </a:buClr>
              <a:buSzPts val="3200"/>
              <a:buFont typeface="Libre Franklin Thin"/>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0"/>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accent1"/>
              </a:buClr>
              <a:buSzPts val="2520"/>
              <a:buFont typeface="Noto Sans Symbols"/>
              <a:buNone/>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accent1"/>
              </a:buClr>
              <a:buSzPts val="2520"/>
              <a:buFont typeface="Noto Sans Symbols"/>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accent1"/>
              </a:buClr>
              <a:buSzPts val="2160"/>
              <a:buFont typeface="Noto Sans Symbols"/>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accent1"/>
              </a:buClr>
              <a:buSzPts val="1800"/>
              <a:buFont typeface="Noto Sans Symbols"/>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accent1"/>
              </a:buClr>
              <a:buSzPts val="1800"/>
              <a:buFont typeface="Noto Sans Symbols"/>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3" name="Google Shape;43;p4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440"/>
              <a:buNone/>
              <a:defRPr sz="1600"/>
            </a:lvl1pPr>
            <a:lvl2pPr marL="914400" lvl="1" indent="-228600" algn="l">
              <a:lnSpc>
                <a:spcPct val="90000"/>
              </a:lnSpc>
              <a:spcBef>
                <a:spcPts val="500"/>
              </a:spcBef>
              <a:spcAft>
                <a:spcPts val="0"/>
              </a:spcAft>
              <a:buSzPts val="1260"/>
              <a:buNone/>
              <a:defRPr sz="1400"/>
            </a:lvl2pPr>
            <a:lvl3pPr marL="1371600" lvl="2" indent="-228600" algn="l">
              <a:lnSpc>
                <a:spcPct val="90000"/>
              </a:lnSpc>
              <a:spcBef>
                <a:spcPts val="500"/>
              </a:spcBef>
              <a:spcAft>
                <a:spcPts val="0"/>
              </a:spcAft>
              <a:buSzPts val="1080"/>
              <a:buNone/>
              <a:defRPr sz="1200"/>
            </a:lvl3pPr>
            <a:lvl4pPr marL="1828800" lvl="3" indent="-228600" algn="l">
              <a:lnSpc>
                <a:spcPct val="90000"/>
              </a:lnSpc>
              <a:spcBef>
                <a:spcPts val="500"/>
              </a:spcBef>
              <a:spcAft>
                <a:spcPts val="0"/>
              </a:spcAft>
              <a:buSzPts val="900"/>
              <a:buNone/>
              <a:defRPr sz="1000"/>
            </a:lvl4pPr>
            <a:lvl5pPr marL="2286000" lvl="4" indent="-228600" algn="l">
              <a:lnSpc>
                <a:spcPct val="90000"/>
              </a:lnSpc>
              <a:spcBef>
                <a:spcPts val="500"/>
              </a:spcBef>
              <a:spcAft>
                <a:spcPts val="0"/>
              </a:spcAft>
              <a:buSzPts val="9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33850467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44"/>
        <p:cNvGrpSpPr/>
        <p:nvPr/>
      </p:nvGrpSpPr>
      <p:grpSpPr>
        <a:xfrm>
          <a:off x="0" y="0"/>
          <a:ext cx="0" cy="0"/>
          <a:chOff x="0" y="0"/>
          <a:chExt cx="0" cy="0"/>
        </a:xfrm>
      </p:grpSpPr>
      <p:sp>
        <p:nvSpPr>
          <p:cNvPr id="45" name="Google Shape;45;p41"/>
          <p:cNvSpPr txBox="1">
            <a:spLocks noGrp="1"/>
          </p:cNvSpPr>
          <p:nvPr>
            <p:ph type="title"/>
          </p:nvPr>
        </p:nvSpPr>
        <p:spPr>
          <a:xfrm>
            <a:off x="838200" y="224451"/>
            <a:ext cx="10515600" cy="9144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1"/>
          <p:cNvSpPr txBox="1">
            <a:spLocks noGrp="1"/>
          </p:cNvSpPr>
          <p:nvPr>
            <p:ph type="body" idx="1"/>
          </p:nvPr>
        </p:nvSpPr>
        <p:spPr>
          <a:xfrm rot="5400000">
            <a:off x="3693319" y="-1483517"/>
            <a:ext cx="4805363" cy="10515600"/>
          </a:xfrm>
          <a:prstGeom prst="rect">
            <a:avLst/>
          </a:prstGeom>
          <a:noFill/>
          <a:ln>
            <a:noFill/>
          </a:ln>
        </p:spPr>
        <p:txBody>
          <a:bodyPr spcFirstLastPara="1" wrap="square" lIns="91425" tIns="45700" rIns="91425" bIns="45700" anchor="t" anchorCtr="0">
            <a:normAutofit/>
          </a:bodyPr>
          <a:lstStyle>
            <a:lvl1pPr marL="457200" lvl="0" indent="-331470" algn="l">
              <a:lnSpc>
                <a:spcPct val="90000"/>
              </a:lnSpc>
              <a:spcBef>
                <a:spcPts val="1000"/>
              </a:spcBef>
              <a:spcAft>
                <a:spcPts val="0"/>
              </a:spcAft>
              <a:buSzPts val="1620"/>
              <a:buChar char="▪"/>
              <a:defRPr/>
            </a:lvl1pPr>
            <a:lvl2pPr marL="914400" lvl="1" indent="-331469" algn="l">
              <a:lnSpc>
                <a:spcPct val="90000"/>
              </a:lnSpc>
              <a:spcBef>
                <a:spcPts val="500"/>
              </a:spcBef>
              <a:spcAft>
                <a:spcPts val="0"/>
              </a:spcAft>
              <a:buSzPts val="1620"/>
              <a:buChar char="▪"/>
              <a:defRPr/>
            </a:lvl2pPr>
            <a:lvl3pPr marL="1371600" lvl="2" indent="-331469" algn="l">
              <a:lnSpc>
                <a:spcPct val="90000"/>
              </a:lnSpc>
              <a:spcBef>
                <a:spcPts val="500"/>
              </a:spcBef>
              <a:spcAft>
                <a:spcPts val="0"/>
              </a:spcAft>
              <a:buSzPts val="1620"/>
              <a:buChar char="▪"/>
              <a:defRPr/>
            </a:lvl3pPr>
            <a:lvl4pPr marL="1828800" lvl="3" indent="-331469" algn="l">
              <a:lnSpc>
                <a:spcPct val="90000"/>
              </a:lnSpc>
              <a:spcBef>
                <a:spcPts val="500"/>
              </a:spcBef>
              <a:spcAft>
                <a:spcPts val="0"/>
              </a:spcAft>
              <a:buSzPts val="1620"/>
              <a:buChar char="▪"/>
              <a:defRPr/>
            </a:lvl4pPr>
            <a:lvl5pPr marL="2286000" lvl="4" indent="-331470" algn="l">
              <a:lnSpc>
                <a:spcPct val="90000"/>
              </a:lnSpc>
              <a:spcBef>
                <a:spcPts val="500"/>
              </a:spcBef>
              <a:spcAft>
                <a:spcPts val="0"/>
              </a:spcAft>
              <a:buSzPts val="16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4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4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628650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50"/>
        <p:cNvGrpSpPr/>
        <p:nvPr/>
      </p:nvGrpSpPr>
      <p:grpSpPr>
        <a:xfrm>
          <a:off x="0" y="0"/>
          <a:ext cx="0" cy="0"/>
          <a:chOff x="0" y="0"/>
          <a:chExt cx="0" cy="0"/>
        </a:xfrm>
      </p:grpSpPr>
      <p:sp>
        <p:nvSpPr>
          <p:cNvPr id="51" name="Google Shape;51;p42"/>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42"/>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31470" algn="l">
              <a:lnSpc>
                <a:spcPct val="90000"/>
              </a:lnSpc>
              <a:spcBef>
                <a:spcPts val="1000"/>
              </a:spcBef>
              <a:spcAft>
                <a:spcPts val="0"/>
              </a:spcAft>
              <a:buSzPts val="1620"/>
              <a:buChar char="▪"/>
              <a:defRPr/>
            </a:lvl1pPr>
            <a:lvl2pPr marL="914400" lvl="1" indent="-331469" algn="l">
              <a:lnSpc>
                <a:spcPct val="90000"/>
              </a:lnSpc>
              <a:spcBef>
                <a:spcPts val="500"/>
              </a:spcBef>
              <a:spcAft>
                <a:spcPts val="0"/>
              </a:spcAft>
              <a:buSzPts val="1620"/>
              <a:buChar char="▪"/>
              <a:defRPr/>
            </a:lvl2pPr>
            <a:lvl3pPr marL="1371600" lvl="2" indent="-331469" algn="l">
              <a:lnSpc>
                <a:spcPct val="90000"/>
              </a:lnSpc>
              <a:spcBef>
                <a:spcPts val="500"/>
              </a:spcBef>
              <a:spcAft>
                <a:spcPts val="0"/>
              </a:spcAft>
              <a:buSzPts val="1620"/>
              <a:buChar char="▪"/>
              <a:defRPr/>
            </a:lvl3pPr>
            <a:lvl4pPr marL="1828800" lvl="3" indent="-331469" algn="l">
              <a:lnSpc>
                <a:spcPct val="90000"/>
              </a:lnSpc>
              <a:spcBef>
                <a:spcPts val="500"/>
              </a:spcBef>
              <a:spcAft>
                <a:spcPts val="0"/>
              </a:spcAft>
              <a:buSzPts val="1620"/>
              <a:buChar char="▪"/>
              <a:defRPr/>
            </a:lvl4pPr>
            <a:lvl5pPr marL="2286000" lvl="4" indent="-331470" algn="l">
              <a:lnSpc>
                <a:spcPct val="90000"/>
              </a:lnSpc>
              <a:spcBef>
                <a:spcPts val="500"/>
              </a:spcBef>
              <a:spcAft>
                <a:spcPts val="0"/>
              </a:spcAft>
              <a:buSzPts val="16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4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4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4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756733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56"/>
        <p:cNvGrpSpPr/>
        <p:nvPr/>
      </p:nvGrpSpPr>
      <p:grpSpPr>
        <a:xfrm>
          <a:off x="0" y="0"/>
          <a:ext cx="0" cy="0"/>
          <a:chOff x="0" y="0"/>
          <a:chExt cx="0" cy="0"/>
        </a:xfrm>
      </p:grpSpPr>
      <p:sp>
        <p:nvSpPr>
          <p:cNvPr id="57" name="Google Shape;57;p43"/>
          <p:cNvSpPr txBox="1">
            <a:spLocks noGrp="1"/>
          </p:cNvSpPr>
          <p:nvPr>
            <p:ph type="title"/>
          </p:nvPr>
        </p:nvSpPr>
        <p:spPr>
          <a:xfrm>
            <a:off x="838200" y="224451"/>
            <a:ext cx="10515600" cy="9144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43"/>
          <p:cNvSpPr txBox="1">
            <a:spLocks noGrp="1"/>
          </p:cNvSpPr>
          <p:nvPr>
            <p:ph type="body" idx="1"/>
          </p:nvPr>
        </p:nvSpPr>
        <p:spPr>
          <a:xfrm>
            <a:off x="838200" y="1371601"/>
            <a:ext cx="10515600" cy="4805363"/>
          </a:xfrm>
          <a:prstGeom prst="rect">
            <a:avLst/>
          </a:prstGeom>
          <a:noFill/>
          <a:ln>
            <a:noFill/>
          </a:ln>
        </p:spPr>
        <p:txBody>
          <a:bodyPr spcFirstLastPara="1" wrap="square" lIns="91425" tIns="45700" rIns="91425" bIns="45700" anchor="t" anchorCtr="0">
            <a:normAutofit/>
          </a:bodyPr>
          <a:lstStyle>
            <a:lvl1pPr marL="457200" lvl="0" indent="-365760" algn="l">
              <a:lnSpc>
                <a:spcPct val="100000"/>
              </a:lnSpc>
              <a:spcBef>
                <a:spcPts val="0"/>
              </a:spcBef>
              <a:spcAft>
                <a:spcPts val="0"/>
              </a:spcAft>
              <a:buSzPts val="2160"/>
              <a:buChar char="▪"/>
              <a:defRPr sz="2400"/>
            </a:lvl1pPr>
            <a:lvl2pPr marL="914400" lvl="1" indent="-342900" algn="l">
              <a:lnSpc>
                <a:spcPct val="90000"/>
              </a:lnSpc>
              <a:spcBef>
                <a:spcPts val="500"/>
              </a:spcBef>
              <a:spcAft>
                <a:spcPts val="0"/>
              </a:spcAft>
              <a:buSzPts val="1800"/>
              <a:buChar char="▪"/>
              <a:defRPr sz="2000"/>
            </a:lvl2pPr>
            <a:lvl3pPr marL="1371600" lvl="2" indent="-331469" algn="l">
              <a:lnSpc>
                <a:spcPct val="90000"/>
              </a:lnSpc>
              <a:spcBef>
                <a:spcPts val="500"/>
              </a:spcBef>
              <a:spcAft>
                <a:spcPts val="0"/>
              </a:spcAft>
              <a:buSzPts val="1620"/>
              <a:buChar char="▪"/>
              <a:defRPr sz="1800"/>
            </a:lvl3pPr>
            <a:lvl4pPr marL="1828800" lvl="3" indent="-320039" algn="l">
              <a:lnSpc>
                <a:spcPct val="90000"/>
              </a:lnSpc>
              <a:spcBef>
                <a:spcPts val="500"/>
              </a:spcBef>
              <a:spcAft>
                <a:spcPts val="0"/>
              </a:spcAft>
              <a:buSzPts val="1440"/>
              <a:buChar char="▪"/>
              <a:defRPr sz="1600"/>
            </a:lvl4pPr>
            <a:lvl5pPr marL="2286000" lvl="4" indent="-320039" algn="l">
              <a:lnSpc>
                <a:spcPct val="90000"/>
              </a:lnSpc>
              <a:spcBef>
                <a:spcPts val="500"/>
              </a:spcBef>
              <a:spcAft>
                <a:spcPts val="0"/>
              </a:spcAft>
              <a:buSzPts val="144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4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4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1" name="Google Shape;61;p43"/>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2" name="Google Shape;62;p43"/>
          <p:cNvSpPr txBox="1">
            <a:spLocks noGrp="1"/>
          </p:cNvSpPr>
          <p:nvPr>
            <p:ph type="body" idx="2"/>
          </p:nvPr>
        </p:nvSpPr>
        <p:spPr>
          <a:xfrm>
            <a:off x="256033" y="1349829"/>
            <a:ext cx="2124311" cy="454805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800"/>
              </a:spcBef>
              <a:spcAft>
                <a:spcPts val="0"/>
              </a:spcAft>
              <a:buSzPts val="1440"/>
              <a:buNone/>
              <a:defRPr sz="1600" b="1">
                <a:solidFill>
                  <a:srgbClr val="FFFFFF"/>
                </a:solidFill>
              </a:defRPr>
            </a:lvl1pPr>
            <a:lvl2pPr marL="914400" lvl="1" indent="-228600" algn="l">
              <a:lnSpc>
                <a:spcPct val="90000"/>
              </a:lnSpc>
              <a:spcBef>
                <a:spcPts val="500"/>
              </a:spcBef>
              <a:spcAft>
                <a:spcPts val="0"/>
              </a:spcAft>
              <a:buSzPts val="1080"/>
              <a:buNone/>
              <a:defRPr sz="1200"/>
            </a:lvl2pPr>
            <a:lvl3pPr marL="1371600" lvl="2" indent="-228600" algn="l">
              <a:lnSpc>
                <a:spcPct val="90000"/>
              </a:lnSpc>
              <a:spcBef>
                <a:spcPts val="500"/>
              </a:spcBef>
              <a:spcAft>
                <a:spcPts val="0"/>
              </a:spcAft>
              <a:buSzPts val="900"/>
              <a:buNone/>
              <a:defRPr sz="1000"/>
            </a:lvl3pPr>
            <a:lvl4pPr marL="1828800" lvl="3" indent="-228600" algn="l">
              <a:lnSpc>
                <a:spcPct val="90000"/>
              </a:lnSpc>
              <a:spcBef>
                <a:spcPts val="500"/>
              </a:spcBef>
              <a:spcAft>
                <a:spcPts val="0"/>
              </a:spcAft>
              <a:buSzPts val="810"/>
              <a:buNone/>
              <a:defRPr sz="900"/>
            </a:lvl4pPr>
            <a:lvl5pPr marL="2286000" lvl="4" indent="-228600" algn="l">
              <a:lnSpc>
                <a:spcPct val="90000"/>
              </a:lnSpc>
              <a:spcBef>
                <a:spcPts val="500"/>
              </a:spcBef>
              <a:spcAft>
                <a:spcPts val="0"/>
              </a:spcAft>
              <a:buSzPts val="81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Tree>
    <p:extLst>
      <p:ext uri="{BB962C8B-B14F-4D97-AF65-F5344CB8AC3E}">
        <p14:creationId xmlns:p14="http://schemas.microsoft.com/office/powerpoint/2010/main" val="2244757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59616"/>
            <a:ext cx="12192000" cy="990600"/>
          </a:xfrm>
        </p:spPr>
        <p:txBody>
          <a:bodyPr/>
          <a:lstStyle>
            <a:lvl1pPr>
              <a:defRPr>
                <a:solidFill>
                  <a:schemeClr val="accent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1317491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Rally One Column">
  <p:cSld name="Rally One Column">
    <p:spTree>
      <p:nvGrpSpPr>
        <p:cNvPr id="1" name="Shape 63"/>
        <p:cNvGrpSpPr/>
        <p:nvPr/>
      </p:nvGrpSpPr>
      <p:grpSpPr>
        <a:xfrm>
          <a:off x="0" y="0"/>
          <a:ext cx="0" cy="0"/>
          <a:chOff x="0" y="0"/>
          <a:chExt cx="0" cy="0"/>
        </a:xfrm>
      </p:grpSpPr>
      <p:sp>
        <p:nvSpPr>
          <p:cNvPr id="64" name="Google Shape;64;p44"/>
          <p:cNvSpPr txBox="1">
            <a:spLocks noGrp="1"/>
          </p:cNvSpPr>
          <p:nvPr>
            <p:ph type="title"/>
          </p:nvPr>
        </p:nvSpPr>
        <p:spPr>
          <a:xfrm>
            <a:off x="1062526" y="163288"/>
            <a:ext cx="9813399" cy="101599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1"/>
              </a:buClr>
              <a:buSzPts val="2800"/>
              <a:buFont typeface="Arial"/>
              <a:buNone/>
              <a:defRPr sz="2800">
                <a:solidFill>
                  <a:schemeClr val="accen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44"/>
          <p:cNvSpPr txBox="1">
            <a:spLocks noGrp="1"/>
          </p:cNvSpPr>
          <p:nvPr>
            <p:ph type="body" idx="1"/>
          </p:nvPr>
        </p:nvSpPr>
        <p:spPr>
          <a:xfrm>
            <a:off x="1062525" y="1466172"/>
            <a:ext cx="9813400" cy="4381726"/>
          </a:xfrm>
          <a:prstGeom prst="rect">
            <a:avLst/>
          </a:prstGeom>
          <a:noFill/>
          <a:ln>
            <a:noFill/>
          </a:ln>
        </p:spPr>
        <p:txBody>
          <a:bodyPr spcFirstLastPara="1" wrap="square" lIns="91425" tIns="45700" rIns="91425" bIns="45700" anchor="t" anchorCtr="0">
            <a:normAutofit/>
          </a:bodyPr>
          <a:lstStyle>
            <a:lvl1pPr marL="457200" lvl="0" indent="-365760" algn="l">
              <a:lnSpc>
                <a:spcPct val="100000"/>
              </a:lnSpc>
              <a:spcBef>
                <a:spcPts val="400"/>
              </a:spcBef>
              <a:spcAft>
                <a:spcPts val="0"/>
              </a:spcAft>
              <a:buClr>
                <a:srgbClr val="F1B83B"/>
              </a:buClr>
              <a:buSzPts val="2160"/>
              <a:buChar char="▪"/>
              <a:defRPr sz="2400">
                <a:solidFill>
                  <a:srgbClr val="3C3C3C"/>
                </a:solidFill>
                <a:latin typeface="Arial"/>
                <a:ea typeface="Arial"/>
                <a:cs typeface="Arial"/>
                <a:sym typeface="Arial"/>
              </a:defRPr>
            </a:lvl1pPr>
            <a:lvl2pPr marL="914400" lvl="1" indent="-342900" algn="l">
              <a:lnSpc>
                <a:spcPct val="120000"/>
              </a:lnSpc>
              <a:spcBef>
                <a:spcPts val="400"/>
              </a:spcBef>
              <a:spcAft>
                <a:spcPts val="0"/>
              </a:spcAft>
              <a:buClr>
                <a:srgbClr val="F1B83B"/>
              </a:buClr>
              <a:buSzPts val="1800"/>
              <a:buChar char="▪"/>
              <a:defRPr sz="2000">
                <a:solidFill>
                  <a:srgbClr val="3C3C3C"/>
                </a:solidFill>
                <a:latin typeface="Arial"/>
                <a:ea typeface="Arial"/>
                <a:cs typeface="Arial"/>
                <a:sym typeface="Arial"/>
              </a:defRPr>
            </a:lvl2pPr>
            <a:lvl3pPr marL="1371600" lvl="2" indent="-331469" algn="l">
              <a:lnSpc>
                <a:spcPct val="133333"/>
              </a:lnSpc>
              <a:spcBef>
                <a:spcPts val="400"/>
              </a:spcBef>
              <a:spcAft>
                <a:spcPts val="0"/>
              </a:spcAft>
              <a:buClr>
                <a:srgbClr val="F1B83B"/>
              </a:buClr>
              <a:buSzPts val="1620"/>
              <a:buChar char="▪"/>
              <a:defRPr sz="1800">
                <a:solidFill>
                  <a:srgbClr val="3C3C3C"/>
                </a:solidFill>
                <a:latin typeface="Arial"/>
                <a:ea typeface="Arial"/>
                <a:cs typeface="Arial"/>
                <a:sym typeface="Arial"/>
              </a:defRPr>
            </a:lvl3pPr>
            <a:lvl4pPr marL="1828800" lvl="3" indent="-320039" algn="l">
              <a:lnSpc>
                <a:spcPct val="150000"/>
              </a:lnSpc>
              <a:spcBef>
                <a:spcPts val="400"/>
              </a:spcBef>
              <a:spcAft>
                <a:spcPts val="0"/>
              </a:spcAft>
              <a:buClr>
                <a:srgbClr val="F1B83B"/>
              </a:buClr>
              <a:buSzPts val="1440"/>
              <a:buChar char="▪"/>
              <a:defRPr sz="1600">
                <a:solidFill>
                  <a:srgbClr val="3C3C3C"/>
                </a:solidFill>
                <a:latin typeface="Arial"/>
                <a:ea typeface="Arial"/>
                <a:cs typeface="Arial"/>
                <a:sym typeface="Arial"/>
              </a:defRPr>
            </a:lvl4pPr>
            <a:lvl5pPr marL="2286000" lvl="4" indent="-320039" algn="l">
              <a:lnSpc>
                <a:spcPct val="150000"/>
              </a:lnSpc>
              <a:spcBef>
                <a:spcPts val="400"/>
              </a:spcBef>
              <a:spcAft>
                <a:spcPts val="0"/>
              </a:spcAft>
              <a:buClr>
                <a:srgbClr val="F1B83B"/>
              </a:buClr>
              <a:buSzPts val="1440"/>
              <a:buChar char="▪"/>
              <a:defRPr sz="1600">
                <a:solidFill>
                  <a:srgbClr val="3C3C3C"/>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44"/>
          <p:cNvSpPr txBox="1">
            <a:spLocks noGrp="1"/>
          </p:cNvSpPr>
          <p:nvPr>
            <p:ph type="sldNum" idx="12"/>
          </p:nvPr>
        </p:nvSpPr>
        <p:spPr>
          <a:xfrm>
            <a:off x="283043" y="6319052"/>
            <a:ext cx="672495" cy="289832"/>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7" name="Google Shape;67;p44"/>
          <p:cNvSpPr txBox="1">
            <a:spLocks noGrp="1"/>
          </p:cNvSpPr>
          <p:nvPr>
            <p:ph type="ftr" idx="11"/>
          </p:nvPr>
        </p:nvSpPr>
        <p:spPr>
          <a:xfrm>
            <a:off x="858779" y="6367939"/>
            <a:ext cx="4828607"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rgbClr val="1A647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8" name="Google Shape;68;p44"/>
          <p:cNvSpPr txBox="1"/>
          <p:nvPr/>
        </p:nvSpPr>
        <p:spPr>
          <a:xfrm>
            <a:off x="9056432" y="6275864"/>
            <a:ext cx="3135568"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1415A"/>
              </a:buClr>
              <a:buSzPts val="1200"/>
              <a:buFont typeface="Arial"/>
              <a:buNone/>
            </a:pPr>
            <a:r>
              <a:rPr lang="en-US" sz="1200" b="0" i="0" u="none" strike="noStrike" cap="none">
                <a:solidFill>
                  <a:srgbClr val="11415A"/>
                </a:solidFill>
                <a:latin typeface="Arial"/>
                <a:ea typeface="Arial"/>
                <a:cs typeface="Arial"/>
                <a:sym typeface="Arial"/>
              </a:rPr>
              <a:t>LAND TRUST ALLIANCE</a:t>
            </a:r>
            <a:endParaRPr/>
          </a:p>
        </p:txBody>
      </p:sp>
    </p:spTree>
    <p:extLst>
      <p:ext uri="{BB962C8B-B14F-4D97-AF65-F5344CB8AC3E}">
        <p14:creationId xmlns:p14="http://schemas.microsoft.com/office/powerpoint/2010/main" val="3686199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371603"/>
            <a:ext cx="12192000" cy="1927225"/>
          </a:xfrm>
        </p:spPr>
        <p:txBody>
          <a:bodyPr anchor="b">
            <a:noAutofit/>
          </a:bodyPr>
          <a:lstStyle>
            <a:lvl1pPr>
              <a:defRPr sz="4400" cap="small" baseline="0">
                <a:solidFill>
                  <a:schemeClr val="accent1"/>
                </a:solidFill>
                <a:latin typeface="+mn-lt"/>
                <a:cs typeface="Calibri Light" panose="020F0302020204030204" pitchFamily="34" charset="0"/>
              </a:defRPr>
            </a:lvl1pPr>
          </a:lstStyle>
          <a:p>
            <a:r>
              <a:rPr lang="en-US" dirty="0"/>
              <a:t>Click to edit Master title style</a:t>
            </a:r>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996172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 y="357498"/>
            <a:ext cx="12192001" cy="990600"/>
          </a:xfrm>
          <a:prstGeom prst="rect">
            <a:avLst/>
          </a:prstGeom>
          <a:noFill/>
          <a:ln w="38100">
            <a:noFill/>
          </a:ln>
        </p:spPr>
        <p:txBody>
          <a:bodyPr>
            <a:normAutofit/>
          </a:bodyPr>
          <a:lstStyle>
            <a:lvl1pPr algn="ctr">
              <a:defRPr sz="4400" b="0" cap="none" baseline="0">
                <a:solidFill>
                  <a:schemeClr val="accent1"/>
                </a:solidFill>
                <a:latin typeface="+mn-lt"/>
                <a:ea typeface="Tahoma" pitchFamily="34" charset="0"/>
                <a:cs typeface="Calibri Light" panose="020F03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marL="173038" indent="-173038">
              <a:buClr>
                <a:schemeClr val="accent6">
                  <a:lumMod val="75000"/>
                </a:schemeClr>
              </a:buClr>
              <a:defRPr sz="2400"/>
            </a:lvl1pPr>
            <a:lvl2pPr marL="396875" indent="-190500">
              <a:buClr>
                <a:schemeClr val="accent6">
                  <a:lumMod val="75000"/>
                </a:schemeClr>
              </a:buClr>
              <a:defRPr sz="2100"/>
            </a:lvl2pPr>
            <a:lvl3pPr marL="568325" indent="-157163">
              <a:buClr>
                <a:schemeClr val="accent3">
                  <a:lumMod val="50000"/>
                </a:schemeClr>
              </a:buClr>
              <a:defRPr sz="1800"/>
            </a:lvl3pPr>
            <a:lvl4pPr marL="803275" indent="-185738">
              <a:buClr>
                <a:schemeClr val="accent3">
                  <a:lumMod val="50000"/>
                </a:schemeClr>
              </a:buClr>
              <a:defRPr sz="1500"/>
            </a:lvl4pPr>
            <a:lvl5pPr marL="914400" indent="-125413">
              <a:buClr>
                <a:schemeClr val="accent3">
                  <a:lumMod val="50000"/>
                </a:schemeClr>
              </a:buClr>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16263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 y="359616"/>
            <a:ext cx="12204699" cy="990600"/>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sz="half" idx="1"/>
          </p:nvPr>
        </p:nvSpPr>
        <p:spPr>
          <a:xfrm>
            <a:off x="609600" y="1350216"/>
            <a:ext cx="5384800" cy="5041440"/>
          </a:xfrm>
        </p:spPr>
        <p:txBody>
          <a:bodyPr/>
          <a:lstStyle>
            <a:lvl1pPr marL="173038" indent="-173038">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350216"/>
            <a:ext cx="5384800" cy="5041440"/>
          </a:xfrm>
        </p:spPr>
        <p:txBody>
          <a:bodyPr/>
          <a:lstStyle>
            <a:lvl1pPr marL="173038" indent="-173038">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54011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359616"/>
            <a:ext cx="12192000" cy="990600"/>
          </a:xfrm>
        </p:spPr>
        <p:txBody>
          <a:bodyPr/>
          <a:lstStyle>
            <a:lvl1pPr>
              <a:defRPr>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0" y="1359545"/>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400" b="0">
                <a:solidFill>
                  <a:schemeClr val="accent4">
                    <a:lumMod val="75000"/>
                  </a:schemeClr>
                </a:solidFill>
                <a:latin typeface="+mn-lt"/>
                <a:cs typeface="Calibri Light" panose="020F030202020403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609600" y="2181888"/>
            <a:ext cx="5242560" cy="4207803"/>
          </a:xfrm>
        </p:spPr>
        <p:txBody>
          <a:bodyPr/>
          <a:lstStyle>
            <a:lvl1pPr marL="173038" indent="-173038">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39840" y="1359545"/>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400" b="0" kern="1200" dirty="0" smtClean="0">
                <a:solidFill>
                  <a:schemeClr val="accent4">
                    <a:lumMod val="75000"/>
                  </a:schemeClr>
                </a:solidFill>
                <a:latin typeface="+mn-lt"/>
                <a:ea typeface="+mn-ea"/>
                <a:cs typeface="Calibri Light" panose="020F030202020403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339840" y="2181888"/>
            <a:ext cx="5242560" cy="4207803"/>
          </a:xfrm>
        </p:spPr>
        <p:txBody>
          <a:bodyPr/>
          <a:lstStyle>
            <a:lvl1pPr marL="173038" indent="-173038">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a:stCxn id="2" idx="2"/>
          </p:cNvCxnSpPr>
          <p:nvPr/>
        </p:nvCxnSpPr>
        <p:spPr>
          <a:xfrm>
            <a:off x="6096000" y="1350216"/>
            <a:ext cx="0" cy="5050584"/>
          </a:xfrm>
          <a:prstGeom prst="line">
            <a:avLst/>
          </a:prstGeom>
          <a:ln w="19050">
            <a:solidFill>
              <a:srgbClr val="04889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0268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59616"/>
            <a:ext cx="12192000" cy="990600"/>
          </a:xfrm>
        </p:spPr>
        <p:txBody>
          <a:bodyPr/>
          <a:lstStyle>
            <a:lvl1pPr>
              <a:defRPr>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6990132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355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Shape 12"/>
        <p:cNvGrpSpPr/>
        <p:nvPr/>
      </p:nvGrpSpPr>
      <p:grpSpPr>
        <a:xfrm>
          <a:off x="0" y="0"/>
          <a:ext cx="0" cy="0"/>
          <a:chOff x="0" y="0"/>
          <a:chExt cx="0" cy="0"/>
        </a:xfrm>
      </p:grpSpPr>
      <p:sp>
        <p:nvSpPr>
          <p:cNvPr id="13" name="Shape 13"/>
          <p:cNvSpPr txBox="1">
            <a:spLocks noGrp="1"/>
          </p:cNvSpPr>
          <p:nvPr>
            <p:ph type="ctrTitle"/>
          </p:nvPr>
        </p:nvSpPr>
        <p:spPr>
          <a:xfrm>
            <a:off x="914400" y="1371601"/>
            <a:ext cx="10464800" cy="1927225"/>
          </a:xfrm>
          <a:prstGeom prst="rect">
            <a:avLst/>
          </a:prstGeom>
          <a:noFill/>
          <a:ln>
            <a:noFill/>
          </a:ln>
        </p:spPr>
        <p:txBody>
          <a:bodyPr wrap="square" lIns="91425" tIns="91425" rIns="91425" bIns="91425" anchor="b" anchorCtr="0"/>
          <a:lstStyle>
            <a:lvl1pPr marL="0" marR="0" lvl="0" indent="0" algn="ctr" rtl="0">
              <a:spcBef>
                <a:spcPts val="0"/>
              </a:spcBef>
              <a:buClr>
                <a:schemeClr val="accent5"/>
              </a:buClr>
              <a:buFont typeface="Candara"/>
              <a:buNone/>
              <a:defRPr sz="5400" b="0" i="0" u="none" strike="noStrike" cap="small">
                <a:solidFill>
                  <a:schemeClr val="accent1"/>
                </a:solidFill>
                <a:latin typeface="Franklin Gothic Medium Cond" panose="020B0606030402020204" pitchFamily="34" charset="0"/>
                <a:ea typeface="Franklin Gothic Medium Cond" panose="020B0606030402020204" pitchFamily="34" charset="0"/>
                <a:cs typeface="Franklin Gothic Medium Cond" panose="020B0606030402020204" pitchFamily="34" charset="0"/>
                <a:sym typeface="Candar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extLst>
      <p:ext uri="{BB962C8B-B14F-4D97-AF65-F5344CB8AC3E}">
        <p14:creationId xmlns:p14="http://schemas.microsoft.com/office/powerpoint/2010/main" val="24091619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Shape 12"/>
        <p:cNvGrpSpPr/>
        <p:nvPr/>
      </p:nvGrpSpPr>
      <p:grpSpPr>
        <a:xfrm>
          <a:off x="0" y="0"/>
          <a:ext cx="0" cy="0"/>
          <a:chOff x="0" y="0"/>
          <a:chExt cx="0" cy="0"/>
        </a:xfrm>
      </p:grpSpPr>
      <p:sp>
        <p:nvSpPr>
          <p:cNvPr id="13" name="Shape 13"/>
          <p:cNvSpPr txBox="1">
            <a:spLocks noGrp="1"/>
          </p:cNvSpPr>
          <p:nvPr>
            <p:ph type="ctrTitle"/>
          </p:nvPr>
        </p:nvSpPr>
        <p:spPr>
          <a:xfrm>
            <a:off x="914400" y="1371601"/>
            <a:ext cx="10464800" cy="1927225"/>
          </a:xfrm>
          <a:prstGeom prst="rect">
            <a:avLst/>
          </a:prstGeom>
          <a:noFill/>
          <a:ln>
            <a:noFill/>
          </a:ln>
        </p:spPr>
        <p:txBody>
          <a:bodyPr wrap="square" lIns="91425" tIns="91425" rIns="91425" bIns="91425" anchor="b" anchorCtr="0"/>
          <a:lstStyle>
            <a:lvl1pPr marL="0" marR="0" lvl="0" indent="0" algn="ctr" rtl="0">
              <a:spcBef>
                <a:spcPts val="0"/>
              </a:spcBef>
              <a:buClr>
                <a:schemeClr val="accent5"/>
              </a:buClr>
              <a:buFont typeface="Candara"/>
              <a:buNone/>
              <a:defRPr sz="5400" b="0" i="0" u="none" strike="noStrike" cap="small">
                <a:solidFill>
                  <a:schemeClr val="accent1"/>
                </a:solidFill>
                <a:latin typeface="Franklin Gothic Medium Cond" panose="020B0606030402020204" pitchFamily="34" charset="0"/>
                <a:ea typeface="Franklin Gothic Medium Cond" panose="020B0606030402020204" pitchFamily="34" charset="0"/>
                <a:cs typeface="Franklin Gothic Medium Cond" panose="020B0606030402020204" pitchFamily="34" charset="0"/>
                <a:sym typeface="Candar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extLst>
      <p:ext uri="{BB962C8B-B14F-4D97-AF65-F5344CB8AC3E}">
        <p14:creationId xmlns:p14="http://schemas.microsoft.com/office/powerpoint/2010/main" val="1263500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3774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371601"/>
            <a:ext cx="12192000" cy="1927225"/>
          </a:xfrm>
        </p:spPr>
        <p:txBody>
          <a:bodyPr anchor="b">
            <a:noAutofit/>
          </a:bodyPr>
          <a:lstStyle>
            <a:lvl1pPr>
              <a:defRPr sz="5400" cap="none" baseline="0">
                <a:solidFill>
                  <a:schemeClr val="accent1">
                    <a:lumMod val="75000"/>
                  </a:schemeClr>
                </a:solidFill>
                <a:latin typeface="Hind SemiBold" panose="02000000000000000000" pitchFamily="2" charset="0"/>
                <a:cs typeface="Hind SemiBold" panose="02000000000000000000" pitchFamily="2" charset="0"/>
              </a:defRPr>
            </a:lvl1pPr>
          </a:lstStyle>
          <a:p>
            <a:r>
              <a:rPr lang="en-US" dirty="0"/>
              <a:t>Click to edit Master title style</a:t>
            </a:r>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8092164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 y="357498"/>
            <a:ext cx="12192001" cy="990600"/>
          </a:xfrm>
          <a:prstGeom prst="rect">
            <a:avLst/>
          </a:prstGeom>
          <a:noFill/>
          <a:ln w="38100">
            <a:noFill/>
          </a:ln>
        </p:spPr>
        <p:txBody>
          <a:bodyPr>
            <a:normAutofit/>
          </a:bodyPr>
          <a:lstStyle>
            <a:lvl1pPr algn="ctr">
              <a:defRPr sz="4800" b="0" cap="none" baseline="0">
                <a:solidFill>
                  <a:schemeClr val="accent1">
                    <a:lumMod val="75000"/>
                  </a:schemeClr>
                </a:solidFill>
                <a:latin typeface="Hind SemiBold" panose="02000000000000000000" pitchFamily="2" charset="0"/>
                <a:ea typeface="Tahoma" pitchFamily="34" charset="0"/>
                <a:cs typeface="Hind SemiBold" panose="02000000000000000000" pitchFamily="2" charset="0"/>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accent2"/>
              </a:buClr>
              <a:defRPr>
                <a:latin typeface="+mj-lt"/>
              </a:defRPr>
            </a:lvl1pPr>
            <a:lvl2pPr>
              <a:buClr>
                <a:schemeClr val="accent2"/>
              </a:buClr>
              <a:defRPr>
                <a:latin typeface="+mj-lt"/>
              </a:defRPr>
            </a:lvl2pPr>
            <a:lvl3pPr>
              <a:buClr>
                <a:schemeClr val="accent2"/>
              </a:buClr>
              <a:defRPr>
                <a:latin typeface="+mj-lt"/>
              </a:defRPr>
            </a:lvl3pPr>
            <a:lvl4pPr>
              <a:buClr>
                <a:schemeClr val="accent2"/>
              </a:buClr>
              <a:defRPr>
                <a:latin typeface="+mj-lt"/>
              </a:defRPr>
            </a:lvl4pPr>
            <a:lvl5pPr>
              <a:buClr>
                <a:schemeClr val="accent2"/>
              </a:buCl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59569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 y="359616"/>
            <a:ext cx="12204699" cy="990600"/>
          </a:xfrm>
        </p:spPr>
        <p:txBody>
          <a:bodyPr/>
          <a:lstStyle>
            <a:lvl1pPr>
              <a:defRPr>
                <a:solidFill>
                  <a:schemeClr val="accent1">
                    <a:lumMod val="75000"/>
                  </a:schemeClr>
                </a:solidFill>
              </a:defRPr>
            </a:lvl1pPr>
          </a:lstStyle>
          <a:p>
            <a:r>
              <a:rPr lang="en-US" dirty="0"/>
              <a:t>Click to edit Master title style</a:t>
            </a:r>
          </a:p>
        </p:txBody>
      </p:sp>
      <p:sp>
        <p:nvSpPr>
          <p:cNvPr id="3" name="Content Placeholder 2"/>
          <p:cNvSpPr>
            <a:spLocks noGrp="1"/>
          </p:cNvSpPr>
          <p:nvPr>
            <p:ph sz="half" idx="1"/>
          </p:nvPr>
        </p:nvSpPr>
        <p:spPr>
          <a:xfrm>
            <a:off x="609600" y="1350216"/>
            <a:ext cx="5384800" cy="50414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350216"/>
            <a:ext cx="5384800" cy="50414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5529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5.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359616"/>
            <a:ext cx="12192000" cy="990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447800"/>
            <a:ext cx="10972800" cy="5029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16261914"/>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lvl1pPr algn="ctr" defTabSz="685800" rtl="0" eaLnBrk="1" latinLnBrk="0" hangingPunct="1">
        <a:spcBef>
          <a:spcPct val="0"/>
        </a:spcBef>
        <a:buNone/>
        <a:defRPr sz="4050" b="0" kern="1200" cap="none" spc="-75" baseline="0">
          <a:solidFill>
            <a:schemeClr val="accent1"/>
          </a:solidFill>
          <a:latin typeface="+mn-lt"/>
          <a:ea typeface="Tahoma" pitchFamily="34" charset="0"/>
          <a:cs typeface="Calibri Light" panose="020F0302020204030204" pitchFamily="34" charset="0"/>
        </a:defRPr>
      </a:lvl1pPr>
    </p:titleStyle>
    <p:bodyStyle>
      <a:lvl1pPr marL="137160" indent="-137160" algn="l" defTabSz="685800" rtl="0" eaLnBrk="1" latinLnBrk="0" hangingPunct="1">
        <a:spcBef>
          <a:spcPct val="20000"/>
        </a:spcBef>
        <a:buClr>
          <a:schemeClr val="accent6">
            <a:lumMod val="75000"/>
          </a:schemeClr>
        </a:buClr>
        <a:buSzPct val="70000"/>
        <a:buFont typeface="Wingdings"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342900" indent="-137160" algn="l" defTabSz="685800" rtl="0" eaLnBrk="1" latinLnBrk="0" hangingPunct="1">
        <a:spcBef>
          <a:spcPct val="20000"/>
        </a:spcBef>
        <a:buClr>
          <a:schemeClr val="accent6">
            <a:lumMod val="75000"/>
          </a:schemeClr>
        </a:buClr>
        <a:buSzPct val="85000"/>
        <a:buFont typeface="Arial" pitchFamily="34" charset="0"/>
        <a:buChar char="•"/>
        <a:defRPr sz="2100" kern="1200">
          <a:solidFill>
            <a:schemeClr val="tx1"/>
          </a:solidFill>
          <a:latin typeface="Calibri" panose="020F0502020204030204" pitchFamily="34" charset="0"/>
          <a:ea typeface="+mn-ea"/>
          <a:cs typeface="Calibri" panose="020F0502020204030204" pitchFamily="34" charset="0"/>
        </a:defRPr>
      </a:lvl2pPr>
      <a:lvl3pPr marL="548640" indent="-137160" algn="l" defTabSz="685800" rtl="0" eaLnBrk="1" latinLnBrk="0" hangingPunct="1">
        <a:spcBef>
          <a:spcPct val="20000"/>
        </a:spcBef>
        <a:buClr>
          <a:schemeClr val="accent1"/>
        </a:buClr>
        <a:buSzPct val="90000"/>
        <a:buFont typeface="Arial"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754380" indent="-137160" algn="l" defTabSz="685800" rtl="0" eaLnBrk="1" latinLnBrk="0" hangingPunct="1">
        <a:spcBef>
          <a:spcPct val="20000"/>
        </a:spcBef>
        <a:buClr>
          <a:schemeClr val="accent1"/>
        </a:buClr>
        <a:buFont typeface="Arial" pitchFamily="34" charset="0"/>
        <a:buChar char="•"/>
        <a:defRPr sz="1500" kern="1200">
          <a:solidFill>
            <a:schemeClr val="tx1"/>
          </a:solidFill>
          <a:latin typeface="Calibri" panose="020F0502020204030204" pitchFamily="34" charset="0"/>
          <a:ea typeface="+mn-ea"/>
          <a:cs typeface="Calibri" panose="020F0502020204030204" pitchFamily="34" charset="0"/>
        </a:defRPr>
      </a:lvl4pPr>
      <a:lvl5pPr marL="891540" indent="-102870" algn="l" defTabSz="685800" rtl="0" eaLnBrk="1" latinLnBrk="0" hangingPunct="1">
        <a:spcBef>
          <a:spcPct val="20000"/>
        </a:spcBef>
        <a:buClr>
          <a:schemeClr val="accent1"/>
        </a:buClr>
        <a:buSzPct val="100000"/>
        <a:buFont typeface="Arial" pitchFamily="34" charset="0"/>
        <a:buChar char="•"/>
        <a:defRPr sz="1350" kern="1200" baseline="0">
          <a:solidFill>
            <a:schemeClr val="tx1"/>
          </a:solidFill>
          <a:latin typeface="Calibri" panose="020F0502020204030204" pitchFamily="34" charset="0"/>
          <a:ea typeface="+mn-ea"/>
          <a:cs typeface="Calibri" panose="020F0502020204030204" pitchFamily="34" charset="0"/>
        </a:defRPr>
      </a:lvl5pPr>
      <a:lvl6pPr marL="102870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6pPr>
      <a:lvl7pPr marL="116586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7pPr>
      <a:lvl8pPr marL="130302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8pPr>
      <a:lvl9pPr marL="144018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359616"/>
            <a:ext cx="12192000" cy="990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350216"/>
            <a:ext cx="10972800" cy="512678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29913923"/>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400" rtl="0" eaLnBrk="1" latinLnBrk="0" hangingPunct="1">
        <a:spcBef>
          <a:spcPct val="0"/>
        </a:spcBef>
        <a:buNone/>
        <a:defRPr sz="4800" b="0" kern="1200" cap="none" spc="-100" baseline="0">
          <a:solidFill>
            <a:schemeClr val="accent1">
              <a:lumMod val="75000"/>
            </a:schemeClr>
          </a:solidFill>
          <a:latin typeface="Hind SemiBold" panose="02000000000000000000" pitchFamily="2" charset="0"/>
          <a:ea typeface="Tahoma" pitchFamily="34" charset="0"/>
          <a:cs typeface="Hind SemiBold" panose="02000000000000000000" pitchFamily="2" charset="0"/>
        </a:defRPr>
      </a:lvl1pPr>
    </p:titleStyle>
    <p:bodyStyle>
      <a:lvl1pPr marL="182880" indent="-182880" algn="l" defTabSz="914400" rtl="0" eaLnBrk="1" latinLnBrk="0" hangingPunct="1">
        <a:spcBef>
          <a:spcPct val="20000"/>
        </a:spcBef>
        <a:buClr>
          <a:schemeClr val="accent2"/>
        </a:buClr>
        <a:buSzPct val="70000"/>
        <a:buFont typeface="Wingdings" pitchFamily="2" charset="2"/>
        <a:buChar char="§"/>
        <a:defRPr sz="2400" kern="1200">
          <a:solidFill>
            <a:schemeClr val="tx1"/>
          </a:solidFill>
          <a:latin typeface="+mj-lt"/>
          <a:ea typeface="+mn-ea"/>
          <a:cs typeface="Calibri" panose="020F0502020204030204" pitchFamily="34" charset="0"/>
        </a:defRPr>
      </a:lvl1pPr>
      <a:lvl2pPr marL="457200" indent="-182880" algn="l" defTabSz="914400" rtl="0" eaLnBrk="1" latinLnBrk="0" hangingPunct="1">
        <a:spcBef>
          <a:spcPct val="20000"/>
        </a:spcBef>
        <a:buClr>
          <a:schemeClr val="accent2"/>
        </a:buClr>
        <a:buSzPct val="85000"/>
        <a:buFont typeface="Arial" pitchFamily="34" charset="0"/>
        <a:buChar char="•"/>
        <a:defRPr sz="2000" kern="1200">
          <a:solidFill>
            <a:schemeClr val="tx1"/>
          </a:solidFill>
          <a:latin typeface="+mj-lt"/>
          <a:ea typeface="+mn-ea"/>
          <a:cs typeface="Calibri" panose="020F0502020204030204" pitchFamily="34" charset="0"/>
        </a:defRPr>
      </a:lvl2pPr>
      <a:lvl3pPr marL="731520" indent="-182880" algn="l" defTabSz="914400" rtl="0" eaLnBrk="1" latinLnBrk="0" hangingPunct="1">
        <a:spcBef>
          <a:spcPct val="20000"/>
        </a:spcBef>
        <a:buClr>
          <a:schemeClr val="accent2"/>
        </a:buClr>
        <a:buSzPct val="90000"/>
        <a:buFont typeface="Arial" pitchFamily="34" charset="0"/>
        <a:buChar char="•"/>
        <a:defRPr sz="1800" kern="1200">
          <a:solidFill>
            <a:schemeClr val="tx1"/>
          </a:solidFill>
          <a:latin typeface="+mj-lt"/>
          <a:ea typeface="+mn-ea"/>
          <a:cs typeface="Calibri" panose="020F0502020204030204" pitchFamily="34" charset="0"/>
        </a:defRPr>
      </a:lvl3pPr>
      <a:lvl4pPr marL="1005840" indent="-182880" algn="l" defTabSz="914400" rtl="0" eaLnBrk="1" latinLnBrk="0" hangingPunct="1">
        <a:spcBef>
          <a:spcPct val="20000"/>
        </a:spcBef>
        <a:buClr>
          <a:schemeClr val="accent2"/>
        </a:buClr>
        <a:buFont typeface="Arial" pitchFamily="34" charset="0"/>
        <a:buChar char="•"/>
        <a:defRPr sz="1600" kern="1200">
          <a:solidFill>
            <a:schemeClr val="tx1"/>
          </a:solidFill>
          <a:latin typeface="+mj-lt"/>
          <a:ea typeface="+mn-ea"/>
          <a:cs typeface="Calibri" panose="020F0502020204030204" pitchFamily="34" charset="0"/>
        </a:defRPr>
      </a:lvl4pPr>
      <a:lvl5pPr marL="1188720" indent="-137160" algn="l" defTabSz="914400" rtl="0" eaLnBrk="1" latinLnBrk="0" hangingPunct="1">
        <a:spcBef>
          <a:spcPct val="20000"/>
        </a:spcBef>
        <a:buClr>
          <a:schemeClr val="accent2"/>
        </a:buClr>
        <a:buSzPct val="100000"/>
        <a:buFont typeface="Arial" pitchFamily="34" charset="0"/>
        <a:buChar char="•"/>
        <a:defRPr sz="1400" kern="1200" baseline="0">
          <a:solidFill>
            <a:schemeClr val="tx1"/>
          </a:solidFill>
          <a:latin typeface="+mj-lt"/>
          <a:ea typeface="+mn-ea"/>
          <a:cs typeface="Calibri" panose="020F0502020204030204" pitchFamily="34" charset="0"/>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24451"/>
            <a:ext cx="10515600" cy="9144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371601"/>
            <a:ext cx="10515600" cy="48053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2711985"/>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 id="2147484051" r:id="rId12"/>
    <p:sldLayoutId id="2147484052" r:id="rId13"/>
  </p:sldLayoutIdLst>
  <p:txStyles>
    <p:titleStyle>
      <a:lvl1pPr algn="ctr" defTabSz="914400" rtl="0" eaLnBrk="1" latinLnBrk="0" hangingPunct="1">
        <a:lnSpc>
          <a:spcPct val="90000"/>
        </a:lnSpc>
        <a:spcBef>
          <a:spcPct val="0"/>
        </a:spcBef>
        <a:buNone/>
        <a:defRPr sz="4400" kern="1200">
          <a:solidFill>
            <a:schemeClr val="accent1"/>
          </a:solidFill>
          <a:latin typeface="Franklin Gothic Medium Cond" panose="020B0606030402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90000"/>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90000"/>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90000"/>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90000"/>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90000"/>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0668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143000"/>
            <a:ext cx="10972800" cy="5181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0388704"/>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Lst>
  <p:txStyles>
    <p:titleStyle>
      <a:lvl1pPr algn="ctr" defTabSz="914400" rtl="0" eaLnBrk="1" latinLnBrk="0" hangingPunct="1">
        <a:spcBef>
          <a:spcPct val="0"/>
        </a:spcBef>
        <a:buNone/>
        <a:defRPr sz="4400" kern="1200">
          <a:solidFill>
            <a:schemeClr val="accent2">
              <a:lumMod val="75000"/>
            </a:schemeClr>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838200" y="224451"/>
            <a:ext cx="10515600" cy="914400"/>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accent1"/>
              </a:buClr>
              <a:buSzPts val="4800"/>
              <a:buFont typeface="Libre Franklin Thin"/>
              <a:buNone/>
              <a:defRPr sz="4800" b="0" i="0" u="none" strike="noStrike" cap="none">
                <a:solidFill>
                  <a:schemeClr val="accent1"/>
                </a:solidFill>
                <a:latin typeface="Libre Franklin Thin"/>
                <a:ea typeface="Libre Franklin Thin"/>
                <a:cs typeface="Libre Franklin Thin"/>
                <a:sym typeface="Libre Franklin Th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0"/>
          <p:cNvSpPr txBox="1">
            <a:spLocks noGrp="1"/>
          </p:cNvSpPr>
          <p:nvPr>
            <p:ph type="body" idx="1"/>
          </p:nvPr>
        </p:nvSpPr>
        <p:spPr>
          <a:xfrm>
            <a:off x="838200" y="1371601"/>
            <a:ext cx="10515600" cy="4805363"/>
          </a:xfrm>
          <a:prstGeom prst="rect">
            <a:avLst/>
          </a:prstGeom>
          <a:noFill/>
          <a:ln>
            <a:noFill/>
          </a:ln>
        </p:spPr>
        <p:txBody>
          <a:bodyPr spcFirstLastPara="1" wrap="square" lIns="91425" tIns="45700" rIns="91425" bIns="45700" anchor="t" anchorCtr="0">
            <a:normAutofit/>
          </a:bodyPr>
          <a:lstStyle>
            <a:lvl1pPr marL="457200" marR="0" lvl="0" indent="-365760" algn="l" rtl="0">
              <a:lnSpc>
                <a:spcPct val="90000"/>
              </a:lnSpc>
              <a:spcBef>
                <a:spcPts val="1000"/>
              </a:spcBef>
              <a:spcAft>
                <a:spcPts val="0"/>
              </a:spcAft>
              <a:buClr>
                <a:schemeClr val="accent1"/>
              </a:buClr>
              <a:buSzPts val="2160"/>
              <a:buFont typeface="Noto Sans Symbols"/>
              <a:buChar char="▪"/>
              <a:defRPr sz="24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accent1"/>
              </a:buClr>
              <a:buSzPts val="1800"/>
              <a:buFont typeface="Noto Sans Symbols"/>
              <a:buChar char="▪"/>
              <a:defRPr sz="2000" b="0" i="0" u="none" strike="noStrike" cap="none">
                <a:solidFill>
                  <a:schemeClr val="dk1"/>
                </a:solidFill>
                <a:latin typeface="Calibri"/>
                <a:ea typeface="Calibri"/>
                <a:cs typeface="Calibri"/>
                <a:sym typeface="Calibri"/>
              </a:defRPr>
            </a:lvl2pPr>
            <a:lvl3pPr marL="1371600" marR="0" lvl="2" indent="-331469" algn="l" rtl="0">
              <a:lnSpc>
                <a:spcPct val="90000"/>
              </a:lnSpc>
              <a:spcBef>
                <a:spcPts val="500"/>
              </a:spcBef>
              <a:spcAft>
                <a:spcPts val="0"/>
              </a:spcAft>
              <a:buClr>
                <a:schemeClr val="accent1"/>
              </a:buClr>
              <a:buSzPts val="1620"/>
              <a:buFont typeface="Noto Sans Symbols"/>
              <a:buChar char="▪"/>
              <a:defRPr sz="1800" b="0" i="0" u="none" strike="noStrike" cap="none">
                <a:solidFill>
                  <a:schemeClr val="dk1"/>
                </a:solidFill>
                <a:latin typeface="Calibri"/>
                <a:ea typeface="Calibri"/>
                <a:cs typeface="Calibri"/>
                <a:sym typeface="Calibri"/>
              </a:defRPr>
            </a:lvl3pPr>
            <a:lvl4pPr marL="1828800" marR="0" lvl="3" indent="-320039" algn="l" rtl="0">
              <a:lnSpc>
                <a:spcPct val="90000"/>
              </a:lnSpc>
              <a:spcBef>
                <a:spcPts val="500"/>
              </a:spcBef>
              <a:spcAft>
                <a:spcPts val="0"/>
              </a:spcAft>
              <a:buClr>
                <a:schemeClr val="accent1"/>
              </a:buClr>
              <a:buSzPts val="1440"/>
              <a:buFont typeface="Noto Sans Symbols"/>
              <a:buChar char="▪"/>
              <a:defRPr sz="1600" b="0" i="0" u="none" strike="noStrike" cap="none">
                <a:solidFill>
                  <a:schemeClr val="dk1"/>
                </a:solidFill>
                <a:latin typeface="Calibri"/>
                <a:ea typeface="Calibri"/>
                <a:cs typeface="Calibri"/>
                <a:sym typeface="Calibri"/>
              </a:defRPr>
            </a:lvl4pPr>
            <a:lvl5pPr marL="2286000" marR="0" lvl="4" indent="-320039" algn="l" rtl="0">
              <a:lnSpc>
                <a:spcPct val="90000"/>
              </a:lnSpc>
              <a:spcBef>
                <a:spcPts val="500"/>
              </a:spcBef>
              <a:spcAft>
                <a:spcPts val="0"/>
              </a:spcAft>
              <a:buClr>
                <a:schemeClr val="accent1"/>
              </a:buClr>
              <a:buSzPts val="1440"/>
              <a:buFont typeface="Noto Sans Symbols"/>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494950651"/>
      </p:ext>
    </p:extLst>
  </p:cSld>
  <p:clrMap bg1="lt1" tx1="dk1" bg2="dk2" tx2="lt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 id="2147484077" r:id="rId12"/>
    <p:sldLayoutId id="2147484078" r:id="rId13"/>
    <p:sldLayoutId id="2147484079"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72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359616"/>
            <a:ext cx="12192000" cy="990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447800"/>
            <a:ext cx="10972800" cy="5029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2429509"/>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lvl1pPr algn="ctr" defTabSz="685800" rtl="0" eaLnBrk="1" latinLnBrk="0" hangingPunct="1">
        <a:spcBef>
          <a:spcPct val="0"/>
        </a:spcBef>
        <a:buNone/>
        <a:defRPr sz="4400" b="0" kern="1200" cap="none" spc="-75" baseline="0">
          <a:solidFill>
            <a:schemeClr val="accent1"/>
          </a:solidFill>
          <a:latin typeface="+mn-lt"/>
          <a:ea typeface="Tahoma" pitchFamily="34" charset="0"/>
          <a:cs typeface="Calibri Light" panose="020F0302020204030204" pitchFamily="34" charset="0"/>
        </a:defRPr>
      </a:lvl1pPr>
    </p:titleStyle>
    <p:bodyStyle>
      <a:lvl1pPr marL="173038" indent="-173038" algn="l" defTabSz="685800" rtl="0" eaLnBrk="1" latinLnBrk="0" hangingPunct="1">
        <a:spcBef>
          <a:spcPct val="20000"/>
        </a:spcBef>
        <a:buClr>
          <a:schemeClr val="accent6">
            <a:lumMod val="75000"/>
          </a:schemeClr>
        </a:buClr>
        <a:buSzPct val="70000"/>
        <a:buFont typeface="Wingdings"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396875" indent="-190500" algn="l" defTabSz="685800" rtl="0" eaLnBrk="1" latinLnBrk="0" hangingPunct="1">
        <a:spcBef>
          <a:spcPct val="20000"/>
        </a:spcBef>
        <a:buClr>
          <a:schemeClr val="accent6">
            <a:lumMod val="75000"/>
          </a:schemeClr>
        </a:buClr>
        <a:buSzPct val="85000"/>
        <a:buFont typeface="Arial" pitchFamily="34" charset="0"/>
        <a:buChar char="•"/>
        <a:defRPr sz="2100" kern="1200">
          <a:solidFill>
            <a:schemeClr val="tx1"/>
          </a:solidFill>
          <a:latin typeface="Calibri" panose="020F0502020204030204" pitchFamily="34" charset="0"/>
          <a:ea typeface="+mn-ea"/>
          <a:cs typeface="Calibri" panose="020F0502020204030204" pitchFamily="34" charset="0"/>
        </a:defRPr>
      </a:lvl2pPr>
      <a:lvl3pPr marL="568325" indent="-157163" algn="l" defTabSz="685800" rtl="0" eaLnBrk="1" latinLnBrk="0" hangingPunct="1">
        <a:spcBef>
          <a:spcPct val="20000"/>
        </a:spcBef>
        <a:buClr>
          <a:schemeClr val="accent1"/>
        </a:buClr>
        <a:buSzPct val="90000"/>
        <a:buFont typeface="Arial"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754380" indent="-137160" algn="l" defTabSz="685800" rtl="0" eaLnBrk="1" latinLnBrk="0" hangingPunct="1">
        <a:spcBef>
          <a:spcPct val="20000"/>
        </a:spcBef>
        <a:buClr>
          <a:schemeClr val="accent1"/>
        </a:buClr>
        <a:buFont typeface="Arial" pitchFamily="34" charset="0"/>
        <a:buChar char="•"/>
        <a:defRPr sz="1500" kern="1200">
          <a:solidFill>
            <a:schemeClr val="tx1"/>
          </a:solidFill>
          <a:latin typeface="Calibri" panose="020F0502020204030204" pitchFamily="34" charset="0"/>
          <a:ea typeface="+mn-ea"/>
          <a:cs typeface="Calibri" panose="020F0502020204030204" pitchFamily="34" charset="0"/>
        </a:defRPr>
      </a:lvl4pPr>
      <a:lvl5pPr marL="891540" indent="-102870" algn="l" defTabSz="685800" rtl="0" eaLnBrk="1" latinLnBrk="0" hangingPunct="1">
        <a:spcBef>
          <a:spcPct val="20000"/>
        </a:spcBef>
        <a:buClr>
          <a:schemeClr val="accent1"/>
        </a:buClr>
        <a:buSzPct val="100000"/>
        <a:buFont typeface="Arial" pitchFamily="34" charset="0"/>
        <a:buChar char="•"/>
        <a:defRPr sz="1350" kern="1200" baseline="0">
          <a:solidFill>
            <a:schemeClr val="tx1"/>
          </a:solidFill>
          <a:latin typeface="Calibri" panose="020F0502020204030204" pitchFamily="34" charset="0"/>
          <a:ea typeface="+mn-ea"/>
          <a:cs typeface="Calibri" panose="020F0502020204030204" pitchFamily="34" charset="0"/>
        </a:defRPr>
      </a:lvl5pPr>
      <a:lvl6pPr marL="102870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6pPr>
      <a:lvl7pPr marL="116586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7pPr>
      <a:lvl8pPr marL="130302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8pPr>
      <a:lvl9pPr marL="144018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4.jpeg"/><Relationship Id="rId10" Type="http://schemas.microsoft.com/office/2007/relationships/hdphoto" Target="../media/hdphoto1.wdp"/><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nrs.fs.fed.us/pubs/40543" TargetMode="External"/><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hyperlink" Target="http://www.nrs.fs.fed.us/pubs/40543" TargetMode="External"/><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gif"/><Relationship Id="rId4" Type="http://schemas.openxmlformats.org/officeDocument/2006/relationships/image" Target="../media/image10.gif"/><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hyperlink" Target="http://www.nrs.fs.fed.us/pubs/40543" TargetMode="External"/><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jpeg"/></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mailto:Kenneth.Blumenfeld@state.mn.us" TargetMode="Externa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5.gif"/></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ccr.aos.wisc.edu/resources/data_scripts/dyndown"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slide" Target="slide48.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53.xml"/><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3.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55.xml"/><Relationship Id="rId5" Type="http://schemas.openxmlformats.org/officeDocument/2006/relationships/image" Target="../media/image69.png"/><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4.xml"/><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gif"/><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slide" Target="slide50.xml"/></Relationships>
</file>

<file path=ppt/slides/_rels/slide5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slide" Target="slide50.xml"/></Relationships>
</file>

<file path=ppt/slides/_rels/slide5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3.emf"/></Relationships>
</file>

<file path=ppt/slides/_rels/slide5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slide" Target="slide50.xml"/><Relationship Id="rId4" Type="http://schemas.openxmlformats.org/officeDocument/2006/relationships/image" Target="../media/image8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64.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96.tiff"/><Relationship Id="rId4" Type="http://schemas.openxmlformats.org/officeDocument/2006/relationships/image" Target="../media/image95.png"/></Relationships>
</file>

<file path=ppt/slides/_rels/slide6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slide" Target="slide18.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30.png"/></Relationships>
</file>

<file path=ppt/slides/_rels/slide7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slide" Target="slide50.xml"/></Relationships>
</file>

<file path=ppt/slides/_rels/slide71.xml.rels><?xml version="1.0" encoding="UTF-8" standalone="yes"?>
<Relationships xmlns="http://schemas.openxmlformats.org/package/2006/relationships"><Relationship Id="rId3" Type="http://schemas.openxmlformats.org/officeDocument/2006/relationships/image" Target="../media/image100.tiff"/><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jpeg"/></Relationships>
</file>

<file path=ppt/slides/_rels/slide7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7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111.jpeg"/><Relationship Id="rId4" Type="http://schemas.openxmlformats.org/officeDocument/2006/relationships/image" Target="../media/image110.png"/></Relationships>
</file>

<file path=ppt/slides/_rels/slide7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113.png"/><Relationship Id="rId4" Type="http://schemas.openxmlformats.org/officeDocument/2006/relationships/image" Target="../media/image112.png"/></Relationships>
</file>

<file path=ppt/slides/_rels/slide8.xml.rels><?xml version="1.0" encoding="UTF-8" standalone="yes"?>
<Relationships xmlns="http://schemas.openxmlformats.org/package/2006/relationships"><Relationship Id="rId3" Type="http://schemas.openxmlformats.org/officeDocument/2006/relationships/hyperlink" Target="http://www.nrs.fs.fed.us/pubs/40543" TargetMode="External"/><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8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2.xml"/><Relationship Id="rId1" Type="http://schemas.openxmlformats.org/officeDocument/2006/relationships/slideLayout" Target="../slideLayouts/slideLayout14.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82.xml.rels><?xml version="1.0" encoding="UTF-8" standalone="yes"?>
<Relationships xmlns="http://schemas.openxmlformats.org/package/2006/relationships"><Relationship Id="rId3" Type="http://schemas.openxmlformats.org/officeDocument/2006/relationships/hyperlink" Target="http://www.nrs.fs.fed.us/pubs/40543" TargetMode="External"/><Relationship Id="rId2" Type="http://schemas.openxmlformats.org/officeDocument/2006/relationships/notesSlide" Target="../notesSlides/notesSlide53.xml"/><Relationship Id="rId1" Type="http://schemas.openxmlformats.org/officeDocument/2006/relationships/slideLayout" Target="../slideLayouts/slideLayout27.xml"/><Relationship Id="rId4" Type="http://schemas.openxmlformats.org/officeDocument/2006/relationships/image" Target="../media/image115.png"/></Relationships>
</file>

<file path=ppt/slides/_rels/slide8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93.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hippewa National Forest, MN | Center for Forest Ecology">
            <a:extLst>
              <a:ext uri="{FF2B5EF4-FFF2-40B4-BE49-F238E27FC236}">
                <a16:creationId xmlns:a16="http://schemas.microsoft.com/office/drawing/2014/main" id="{8B0155C3-6531-4170-8363-BD9ABB0DC5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540" y="2825546"/>
            <a:ext cx="275106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ost 40 Minnesota: How This Pristine Forest Was Saved by a Mapping Error |  Condé Nast Traveler">
            <a:extLst>
              <a:ext uri="{FF2B5EF4-FFF2-40B4-BE49-F238E27FC236}">
                <a16:creationId xmlns:a16="http://schemas.microsoft.com/office/drawing/2014/main" id="{6A725B68-C6AF-42B2-B977-F6C3C7CC74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021"/>
          <a:stretch/>
        </p:blipFill>
        <p:spPr bwMode="auto">
          <a:xfrm>
            <a:off x="9140840" y="2825546"/>
            <a:ext cx="292608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hippewa National Forest - Resource Management">
            <a:extLst>
              <a:ext uri="{FF2B5EF4-FFF2-40B4-BE49-F238E27FC236}">
                <a16:creationId xmlns:a16="http://schemas.microsoft.com/office/drawing/2014/main" id="{661E5CFC-DBD5-4954-B7B1-55E39975616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79" b="15866"/>
          <a:stretch/>
        </p:blipFill>
        <p:spPr bwMode="auto">
          <a:xfrm>
            <a:off x="3134383" y="2825546"/>
            <a:ext cx="275106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he Quiet Hunt | January–February 2019 | Minnesota Conservation Volunteer |  Minnesota DNR">
            <a:extLst>
              <a:ext uri="{FF2B5EF4-FFF2-40B4-BE49-F238E27FC236}">
                <a16:creationId xmlns:a16="http://schemas.microsoft.com/office/drawing/2014/main" id="{E2849F6B-1E0A-4630-BC35-DCBDA9E70A9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066"/>
          <a:stretch/>
        </p:blipFill>
        <p:spPr bwMode="auto">
          <a:xfrm>
            <a:off x="6124226" y="2825546"/>
            <a:ext cx="2777831" cy="1828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25080" y="1097585"/>
            <a:ext cx="12192000" cy="1323439"/>
          </a:xfrm>
          <a:prstGeom prst="rect">
            <a:avLst/>
          </a:prstGeom>
          <a:noFill/>
        </p:spPr>
        <p:txBody>
          <a:bodyPr wrap="square" rtlCol="0">
            <a:spAutoFit/>
          </a:bodyPr>
          <a:lstStyle/>
          <a:p>
            <a:pPr algn="ctr"/>
            <a:r>
              <a:rPr lang="en-US" sz="4000" b="1" dirty="0">
                <a:latin typeface="Calibri Light" panose="020F0302020204030204" pitchFamily="34" charset="0"/>
                <a:cs typeface="Calibri Light" panose="020F0302020204030204" pitchFamily="34" charset="0"/>
              </a:rPr>
              <a:t>Climate Change and the Chippewa </a:t>
            </a:r>
          </a:p>
          <a:p>
            <a:pPr algn="ctr"/>
            <a:r>
              <a:rPr lang="en-US" sz="4000" b="1" dirty="0">
                <a:latin typeface="Calibri Light" panose="020F0302020204030204" pitchFamily="34" charset="0"/>
                <a:cs typeface="Calibri Light" panose="020F0302020204030204" pitchFamily="34" charset="0"/>
              </a:rPr>
              <a:t>National Forest Winnie Sand Project</a:t>
            </a:r>
          </a:p>
        </p:txBody>
      </p:sp>
      <p:sp>
        <p:nvSpPr>
          <p:cNvPr id="9" name="Rectangle 8"/>
          <p:cNvSpPr/>
          <p:nvPr/>
        </p:nvSpPr>
        <p:spPr>
          <a:xfrm>
            <a:off x="0" y="2493324"/>
            <a:ext cx="12343175" cy="330207"/>
          </a:xfrm>
          <a:prstGeom prst="rect">
            <a:avLst/>
          </a:prstGeom>
          <a:solidFill>
            <a:srgbClr val="0B5EA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entury Gothic" panose="020B0502020202020204" pitchFamily="34" charset="0"/>
            </a:endParaRPr>
          </a:p>
        </p:txBody>
      </p:sp>
      <p:sp>
        <p:nvSpPr>
          <p:cNvPr id="11" name="Rectangle 10"/>
          <p:cNvSpPr/>
          <p:nvPr/>
        </p:nvSpPr>
        <p:spPr>
          <a:xfrm>
            <a:off x="1564674" y="7758888"/>
            <a:ext cx="2180465" cy="286384"/>
          </a:xfrm>
          <a:prstGeom prst="rect">
            <a:avLst/>
          </a:prstGeom>
          <a:gradFill flip="none" rotWithShape="1">
            <a:gsLst>
              <a:gs pos="0">
                <a:schemeClr val="bg1">
                  <a:lumMod val="9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 name="TextBox 2"/>
          <p:cNvSpPr txBox="1"/>
          <p:nvPr/>
        </p:nvSpPr>
        <p:spPr>
          <a:xfrm>
            <a:off x="10210800" y="6221628"/>
            <a:ext cx="1828800" cy="430887"/>
          </a:xfrm>
          <a:prstGeom prst="rect">
            <a:avLst/>
          </a:prstGeom>
          <a:noFill/>
        </p:spPr>
        <p:txBody>
          <a:bodyPr wrap="square" rtlCol="0">
            <a:spAutoFit/>
          </a:bodyPr>
          <a:lstStyle/>
          <a:p>
            <a:r>
              <a:rPr lang="en-US" sz="2200" b="1" dirty="0">
                <a:solidFill>
                  <a:schemeClr val="tx1">
                    <a:lumMod val="75000"/>
                    <a:lumOff val="25000"/>
                  </a:schemeClr>
                </a:solidFill>
              </a:rPr>
              <a:t>May 2022</a:t>
            </a:r>
          </a:p>
        </p:txBody>
      </p:sp>
      <p:pic>
        <p:nvPicPr>
          <p:cNvPr id="15" name="Picture 14">
            <a:extLst>
              <a:ext uri="{FF2B5EF4-FFF2-40B4-BE49-F238E27FC236}">
                <a16:creationId xmlns:a16="http://schemas.microsoft.com/office/drawing/2014/main" id="{6D0E5C53-4F07-495A-B859-C25C43289F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403" y="5608339"/>
            <a:ext cx="1371197" cy="1097261"/>
          </a:xfrm>
          <a:prstGeom prst="rect">
            <a:avLst/>
          </a:prstGeom>
          <a:effectLst/>
        </p:spPr>
      </p:pic>
      <p:pic>
        <p:nvPicPr>
          <p:cNvPr id="27" name="Picture 26">
            <a:extLst>
              <a:ext uri="{FF2B5EF4-FFF2-40B4-BE49-F238E27FC236}">
                <a16:creationId xmlns:a16="http://schemas.microsoft.com/office/drawing/2014/main" id="{5BBDA55A-D071-4353-A515-8F64B093D3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849" y="5608339"/>
            <a:ext cx="993059" cy="1102296"/>
          </a:xfrm>
          <a:prstGeom prst="rect">
            <a:avLst/>
          </a:prstGeom>
        </p:spPr>
      </p:pic>
      <p:pic>
        <p:nvPicPr>
          <p:cNvPr id="13" name="Picture 12">
            <a:extLst>
              <a:ext uri="{FF2B5EF4-FFF2-40B4-BE49-F238E27FC236}">
                <a16:creationId xmlns:a16="http://schemas.microsoft.com/office/drawing/2014/main" id="{87060CBD-FA08-466E-B4AC-A19A3440B7F9}"/>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contrast="-40000"/>
                    </a14:imgEffect>
                  </a14:imgLayer>
                </a14:imgProps>
              </a:ext>
              <a:ext uri="{28A0092B-C50C-407E-A947-70E740481C1C}">
                <a14:useLocalDpi xmlns:a14="http://schemas.microsoft.com/office/drawing/2010/main"/>
              </a:ext>
            </a:extLst>
          </a:blip>
          <a:stretch>
            <a:fillRect/>
          </a:stretch>
        </p:blipFill>
        <p:spPr>
          <a:xfrm>
            <a:off x="-182922" y="-304790"/>
            <a:ext cx="5801096" cy="1725946"/>
          </a:xfrm>
          <a:prstGeom prst="rect">
            <a:avLst/>
          </a:prstGeom>
        </p:spPr>
      </p:pic>
      <p:sp>
        <p:nvSpPr>
          <p:cNvPr id="14" name="Rectangle 13">
            <a:extLst>
              <a:ext uri="{FF2B5EF4-FFF2-40B4-BE49-F238E27FC236}">
                <a16:creationId xmlns:a16="http://schemas.microsoft.com/office/drawing/2014/main" id="{0BE3C801-1A06-4D6B-A07A-21B5A5F9A82B}"/>
              </a:ext>
            </a:extLst>
          </p:cNvPr>
          <p:cNvSpPr/>
          <p:nvPr/>
        </p:nvSpPr>
        <p:spPr>
          <a:xfrm>
            <a:off x="0" y="4648200"/>
            <a:ext cx="12343175" cy="330207"/>
          </a:xfrm>
          <a:prstGeom prst="rect">
            <a:avLst/>
          </a:prstGeom>
          <a:solidFill>
            <a:srgbClr val="0B5EA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Century Gothic" panose="020B0502020202020204" pitchFamily="34" charset="0"/>
            </a:endParaRPr>
          </a:p>
        </p:txBody>
      </p:sp>
    </p:spTree>
    <p:extLst>
      <p:ext uri="{BB962C8B-B14F-4D97-AF65-F5344CB8AC3E}">
        <p14:creationId xmlns:p14="http://schemas.microsoft.com/office/powerpoint/2010/main" val="4162110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Intentional </a:t>
            </a:r>
          </a:p>
        </p:txBody>
      </p:sp>
      <p:sp>
        <p:nvSpPr>
          <p:cNvPr id="3" name="Content Placeholder 2"/>
          <p:cNvSpPr>
            <a:spLocks noGrp="1"/>
          </p:cNvSpPr>
          <p:nvPr>
            <p:ph idx="1"/>
          </p:nvPr>
        </p:nvSpPr>
        <p:spPr>
          <a:xfrm>
            <a:off x="578970" y="1585054"/>
            <a:ext cx="5157284" cy="4944644"/>
          </a:xfrm>
        </p:spPr>
        <p:txBody>
          <a:bodyPr>
            <a:normAutofit/>
          </a:bodyPr>
          <a:lstStyle/>
          <a:p>
            <a:pPr>
              <a:lnSpc>
                <a:spcPct val="110000"/>
              </a:lnSpc>
              <a:spcAft>
                <a:spcPts val="1800"/>
              </a:spcAft>
            </a:pPr>
            <a:r>
              <a:rPr lang="en-US" sz="2800" dirty="0"/>
              <a:t>Explicitly consider and address climate change </a:t>
            </a:r>
          </a:p>
          <a:p>
            <a:pPr>
              <a:lnSpc>
                <a:spcPct val="110000"/>
              </a:lnSpc>
              <a:spcAft>
                <a:spcPts val="1800"/>
              </a:spcAft>
            </a:pPr>
            <a:r>
              <a:rPr lang="en-US" sz="2800" dirty="0"/>
              <a:t>Sure we might get lucky… </a:t>
            </a:r>
          </a:p>
          <a:p>
            <a:pPr>
              <a:lnSpc>
                <a:spcPct val="110000"/>
              </a:lnSpc>
              <a:spcAft>
                <a:spcPts val="1800"/>
              </a:spcAft>
            </a:pPr>
            <a:r>
              <a:rPr lang="en-US" sz="2800" dirty="0"/>
              <a:t>Intentionally assessing risk and vulnerabilities </a:t>
            </a:r>
            <a:r>
              <a:rPr lang="en-US" sz="2800" b="1" dirty="0"/>
              <a:t>makes our plans more robust!</a:t>
            </a:r>
          </a:p>
          <a:p>
            <a:pPr marL="0" indent="0">
              <a:buNone/>
            </a:pPr>
            <a:endParaRPr lang="en-US" dirty="0"/>
          </a:p>
        </p:txBody>
      </p:sp>
      <p:grpSp>
        <p:nvGrpSpPr>
          <p:cNvPr id="5" name="Group 4"/>
          <p:cNvGrpSpPr/>
          <p:nvPr/>
        </p:nvGrpSpPr>
        <p:grpSpPr>
          <a:xfrm>
            <a:off x="6705600" y="1359023"/>
            <a:ext cx="4265763" cy="4139954"/>
            <a:chOff x="4927001" y="2086984"/>
            <a:chExt cx="3983752" cy="3743659"/>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20639" y="2291378"/>
              <a:ext cx="3704053" cy="3259567"/>
            </a:xfrm>
            <a:prstGeom prst="rect">
              <a:avLst/>
            </a:prstGeom>
          </p:spPr>
        </p:pic>
        <p:sp>
          <p:nvSpPr>
            <p:cNvPr id="7" name="Rectangle 6"/>
            <p:cNvSpPr/>
            <p:nvPr/>
          </p:nvSpPr>
          <p:spPr>
            <a:xfrm>
              <a:off x="4927001" y="2086984"/>
              <a:ext cx="839098" cy="4840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100508" y="2097741"/>
              <a:ext cx="724184" cy="441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120639" y="5228216"/>
              <a:ext cx="462580" cy="4625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100508" y="5271246"/>
              <a:ext cx="810245" cy="5593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112815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Flexible</a:t>
            </a:r>
          </a:p>
        </p:txBody>
      </p:sp>
      <p:pic>
        <p:nvPicPr>
          <p:cNvPr id="1026" name="Picture 2" descr="http://farm5.staticflickr.com/4054/4478454735_8d6c4d4196_z.jpg"/>
          <p:cNvPicPr>
            <a:picLocks noGrp="1" noChangeAspect="1" noChangeArrowheads="1"/>
          </p:cNvPicPr>
          <p:nvPr>
            <p:ph idx="1"/>
          </p:nvPr>
        </p:nvPicPr>
        <p:blipFill rotWithShape="1">
          <a:blip r:embed="rId3" cstate="email">
            <a:extLst>
              <a:ext uri="{28A0092B-C50C-407E-A947-70E740481C1C}">
                <a14:useLocalDpi xmlns:a14="http://schemas.microsoft.com/office/drawing/2010/main"/>
              </a:ext>
            </a:extLst>
          </a:blip>
          <a:srcRect/>
          <a:stretch/>
        </p:blipFill>
        <p:spPr bwMode="auto">
          <a:xfrm>
            <a:off x="4191000" y="1348098"/>
            <a:ext cx="3583966"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488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We Don’t Need Certainty</a:t>
            </a:r>
          </a:p>
        </p:txBody>
      </p:sp>
      <p:sp>
        <p:nvSpPr>
          <p:cNvPr id="3" name="AutoShape 2" descr="data:image/jpeg;base64,/9j/4AAQSkZJRgABAQAAAQABAAD/2wBDAAkGBwgHBgkIBwgKCgkLDRYPDQwMDRsUFRAWIB0iIiAdHx8kKDQsJCYxJx8fLT0tMTU3Ojo6Iys/RD84QzQ5Ojf/2wBDAQoKCg0MDRoPDxo3JR8lNzc3Nzc3Nzc3Nzc3Nzc3Nzc3Nzc3Nzc3Nzc3Nzc3Nzc3Nzc3Nzc3Nzc3Nzc3Nzc3Nzf/wAARCADCAQMDASIAAhEBAxEB/8QAHAABAAIDAQEBAAAAAAAAAAAAAAYHAwQFAQII/8QAORAAAQMDAwIEBAQDCAMAAAAAAQACAwQFEQYSITFBE1FhgQcicZEUMlKhFUKxFiRigrLB0eFyksL/xAAZAQEAAwEBAAAAAAAAAAAAAAAAAgMEAQX/xAAsEQEAAgIABQMCBQUAAAAAAAAAAQIDEQQSITFRBRNBMnEUgZHw8SIzYaHR/9oADAMBAAIRAxEAPwC8UREBERB4vURAREQEREBERAREQEREBERAREQEREBERAREQEREBERAREQEREBERAREQEREBERAREQEREBERAREQeOc1jS5xAAGSSeijtZrWy00hY2Z85HeFmR9zgH2UV+ImopJKyS2U7y2nhwJcfzv64+g498qvpqlx6HCx5OItzctHv8ABekVvjjJnnv2iF6WvVFnucrYaera2Zxw2KUbHO+mevsu0vzW6oeRhxyM9CrD+HuuJTUxWi8zGRkhDKapefmDuzHHvnsfZTxZ5mdWV8Z6VGOs3wzvXeJ7rGuFyorbG2SuqY4GuOG7zyfoO6w2++Wu5SGOhroJpAMmMO+bHng8qH/FyknFJRXKIkxQuMUo8t+NrvuMf5gqyjq5opGTRSOjljduZI04LXDoQuZM1qX1rocJ6Zi4jh/c55i3X7Q/RyLkaTu/8dsFJcCAJHtLZQOge07Xe2QfZddaYncbeNek0tNbd4ERF1EREQEREBERAREQEREBERAREQEREBERAREQEREBCiIKZ1vp68QXysnioKmppppTLHLBGZOHc4IAJBByo6yx32cEw2O5Owf5qZzP9QC/RCKj8PXe3rV9YzVpFdR0fmm40Nytxb/E7bV0jXHDXzRFrSfLd0z6ZWAHLchxB67gcEHzC/Stwoqe40U9FWRNlp5mFj2HuCvzneLfJZ7nV22Y7n00pZu/U3q0+7SD7qrJj5ezdwPGzxEzFu8Lut08WqdBMkrtrhV0bmTkdA8AtcR5YcCfZUKyZ3gsLjyWgkKeUF//AIZ8LWUUcmKmtlnjbjqyPed7v3IHqfRV8yOor66KkoozJUTvEcTB3J6e3cnyyu3nn1CPCUnh4yW7RMzr7R8/vwu34PbzpDe78r6uUs+mQD+4KnC5GnaGksFroLJHNH4sUOQ3cA6Q9Xvx15cc+66601jUaeFnvz5LX8zsREUlQiIgIiICIiAiIgIiICIiAiIgIiICIiAiIgLj/wBo6H8VU02ZHS08hje1jNx3YBxgc9CD9CuwolpaoM2pdQioibHOyRhB24+Tlv8A8D9lXebbiIRtM7iHb/jMWNzqSva3zNK/j9lr1Op7dFNDBC+SqnlPEUDcua3ONxBxwD17rk611tbdO0ThLOfEkaQ0x5JHrwCQPVQfS+oHMjhnZbjSkvcRGZXvdO087nl4zuznk9fVctaa9d7S6x3W6a5vhhwY4OP8rscLXfXzfysao9T3+nkcW1QNO7GRuILT7hZY9QWxxG2pDm/qaxxH3wue5E/Lu6uyLnMOHMaSq8+IWnau7V8t2pdjnmJjDA1h3O255z7/ALKcR1VPVRiSlkZK3H8pytW21jbiJwKeWB8EhjfHKBnPmME8HzSdWjuvwZrYrc9FC1bqiDZSPgnZKTtEb43BxJPQDqeT27n1Vl6XstJoG3/xy/7X3uojIpqQOBMTT1H16bndB0HrKLjaIyRW04jhrIcuhqDG1xjdjG4B3GceapW/3KrddKhlZPJPO1+x0shJc/y/rwBx5KvU0+mHqY8teK/uW1EfHzP/ACP9plpW71d2+I1tnnkdJLJJI6QjoG+E/gDs0cD/ALV1KtPhLpGrtpkvl3jdFUTx+HTwPGHRsOCXOHYnA46gD1wLLVuGnLXqw+oZ65s269ojQiIrWEREQEREBERAREQEREBERAREQEREBERAREQFEr5bfxl4dXUs9RE7wWwkxSbQcEnOO55x7BSxwyCPRcV7gWOia4sdyC4Yy378KF4iekuxET3U38SbpT2Ksa2OaOqu5YA6WWKNzoGdRk4yT3A9/rytJa3rbjcBbKo5Lmk0tQB84e0Z+btg4PGPRbuvNFWmtuZbYa+umvMztxp6iJ721JPJLJCAOnPUjjjGFHdP6WvVg1daheKB9OJRI6N2Q4OxG7PQnnpwVmzUp7VrT1mImf4a8VbVvTUajf6rhttCNQzwVksngNja1+xjAdx9c+S2NY6ioNGUMc1RLJNPPu8CORx+bGM52g4HI7d11o7Q+jpoH0TzFJHGGuwMg8dx3XK1JpmPVdPDDdBTPMLsxytLmPZnqOhGDgZHoFOs2rGphmnUWnw09K6jGprG67vp20VVFM6PczO12ACMkgZBB7hbtiIbqi41MskY/GxR+CwO5JaDuHXnoDny+iyRWGisNqcxjy4RncxhPyg+eO54HpxwAsV7nFRaKW80g3yUEgnwMZLOj2/+pP2UJrPNz9v8IWtakTaOyUkdcgEdwtW0aYsdLXyXKKgifXuduM8vzvaeny5/Lx5LJBIyaNssZBZI0Oa5p6g9Ct63lziSB8vQjyK0VT3Oukt5ERWICIiAiIgIiICIiAiIgIiICIiAiIgIiICIiAiIgKKX6rpqSGplli8VvOIyeHk9AfRSWplMbAG/mdwFC79A+vp6mWny6Ckdtfx+ZxHJ+gBH39FGUqslhdLc6O117DC18U0gqGBmBjDgNoHQjLfbK+9TMip4aOtqo3yMo6gy/KMkAhw+3OFwdAVslJXVFHKHfh5jujdg4Dx1HuP6KTanulPbrdJNMQ4YwGddxPZU+3SImIjus57bifD6tGpKK6sP4cuDh1a4YIW9NFHN+Ulrj3Cp61XYUcgc0lmPJT+z6ihqYG7njd9lJzXh2Ra43HMzzJjoCtGoijoXlkcY/CyDY+Ptz14WV15a14wMZB6rUrLpG5hLgCCOnUduq4dflh0rUiCkntsrsuoZTGHE9Yzywn/KceymFrwYnOHcqsqeZ0eoKV7XDFSRTP543Z+Q/wBR7q0rfCIacADGcH9lKka6KKdI5fH7hsoiK1IREQEREBERAREQEREBERAREQEREBERAREQEREHC1XcGW6lilldtY5xbnBPOP8AoqGWbULXXqqgo43OgnpHNkc/8viZAYSM9MF/qfRTXWNEK6xTMGN7CHs4zk5xj7EqJ2empqGlbG6kG4cveDguPmef9li4jNbHbUIWm29fDx9wbYfw0D2QSxyPawSMyHNcT1OQtPV0Mlyj8Nj2h2ct3HAOO2V7qGpidCTBTNBYQ7c87jwoZNrBkYLXU8zpW8bXEBufV2c49lzhsnNE7nZXLFdxaXPY1+8sc0gg4IPUFdi3l0ThgnGOmeqj0FXJNOckyTyOLnADlzjycBdKCpcHtZtLn5DQ0t5z5YWiYaYtGkrbXOcM55ccfRaVfWSTyBjXfNnGW+S0I3VUkIlZE7aXFgcAeT5BWJp/RTqalqzUO/vMsYjY54yG5ALiP9OfQ+a7FXLWcKC1+FaaaeUFkproGxk98uDhhWuuNdrCyvbQMjlEEdJK2TaGZ3BuMDrx0XZXaxMWnbPG+eZkREViYiIgIiICIiAiIgIiICIiAiIgIiICIiAiIgIiIODq1znUkFPG8Bz5N2CcFwHb7kKNVNZWQR4kzx+sH/cFdbWQEtbTRiQMeyMuAJwDk+fTt3UaqXXCFg8J0uz/AA5x+2QvK4iZnLOt/kqtPVoV9wmkY9jn5Y4Yc1pABHkRwsHwv09TV2sKqvqGlzLfG18UbuR4jyQHeuA13uQeyVUtyeDgS+vB/wCF0dD3qDT892mvM+wSxRGJnVzy0uG0DzO8fv5FS4bpfrM/n/KuI5rwsyot1LPFNH4QjMzS18kQ2v5GD8w5XJt2l9N26T+6U0LZ9pbvMhdIMjBIJOQevIULrb5cr+9r5K2OCmc4tZQ01bDG53lvLnAnpjA4XGo20cteylrrZVW9xf4QfOXZY7tnGeOnPTBz0Wu2fXar0q4PNlwx2mgjbC1lLEGwY8Fu3iPHTA7LdUH0/Pc7Fd4rVcXPfSTHbG6Qlxa49MOz07YU4VmO8Xjam9JpOhERWICIiAiIgIiICIiAiIgIiICIiAiIgIiICIiAiIgIiIIXrWNrrpTneGuMOBk4BwT39+/CitXFVMOWsf8AUNz+4Ua+JGoambXlTVUFS+L8EBSROa7LTt/PkHg/MXD/AChcl+rrlJkT0VDI/P5mNcz/AHK87Lh5rzaC/D2nrCVytqH8PcQO+75f6lc+6y0lBQSyTuEj3NLWN/WT2Hn/AECi9RqO5zHEbaamBGMsYXOafqTj9lzGumlmdNWyuml6bi7Ofp5Bcpw873LlOGmZ/qWLo2x2nVNoBoZzFeaVn95ppMZJ/UzsWH9uh9dusdMbRVUtaQ2qoQA3A5LOeg8hg/TOFXVvq6m218Ffb5nQVUDt0Ug6g9wfMEcEdwrgsL6DX9bS3AxNikjhMdypmkZa/IIPqx+Dg+hHUFXXx83Zvi81+rsncFHHcbXb3VzN0rGRyhwJBa8AHP3XTXgAAwBgBerXERDFM7ERF1wREQEREBERAREQEREBERAREQEREBERAREQEREBc3UdyNnsNfcWsD3U0DpGtJwCQOMnsMrpLxzWvaWvAc0jBBGQQkux3fk+qMkjnvmcZHuJc95H5ieSfcrQlqvwu0uy5vp1CuH4t6bstvpaV9otUNPWSvcT+GBYCMYA2j5eSR27LsU/wb0t4cTq1tbNKGDxAaohpdjnpjuqK13Mx4a731WLeVEMkZPhzHZa7nKzAYHCuDWvwqojb6IaOpqamqKd7hLHJKR4zHc5LzklwI4z2J9FyrL8Jq2R4de7lS0kQPLKQmWQj/ycAG/Zy7NZ+EK5K66q5DcEY574Ay72CvP4UaOfYaWS7VszH1ldG0BkL9zI4+o5HDnHqT0HQdydmfQ+mG2V9tpKYU7ydzasHdNvHQlx5cP8PTHktLTF3n05V/we6ACLPyluS0Z/nb/hPfyPuoWt7Vom3bz4T171Jik9Y+PMLERYfxUWM7uEFTGe60sbMixCdh6FZAQeiD1ERAREQEREBERAREQEREBERAREQEREBERAREQeF2OyimoZtUmoe20xxCH+Ul4aenfIPdSxeYChekXjUz+idL8k71v7qnr7TqG6VrHVVLNNCG4ndO5oJ4PDPPnnsFLLXU6gmhaKmAxFvy5kILnAdzg45UswPJNo8lDFgrjncTKzLntkjUxHRwzBWPHz9VjfQ1PYFSHC8wFcoRaSmq2DIjcVHNRtrZPAMsXhMjcT4pZnaSOPb/pWZgeS8MbD1aFDJSL0ms/KeO847xaPhVtnvl1pY2xOhk8Nudv4ineW49HDHHkCpjpq9G7bmzUEsG1ocHuiexrs9huH/KkHhR/oH2XoY0dAFXjwzSd8068LMmaMkdaxvyBjR0AX1jCIr1AiIgIiICIiAiIgIiICIiAiIgIiICIiAiIgIiICIiAiIgIiICIiAiIgIiICIiAiIgIvCQOpAXm9n6h90H0i+d7P1D7pvZ+ofdB9Ivnez9Q+6b2fqH3QfSL53s/UPuiD6REQEREBERAREQEREBERAREQEREBERAREQEREBERAREQYano1YMoiBk+aZPmiIGT5plEQEREH//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F2B20"/>
              </a:solidFill>
            </a:endParaRPr>
          </a:p>
        </p:txBody>
      </p:sp>
      <p:sp>
        <p:nvSpPr>
          <p:cNvPr id="4" name="AutoShape 8" descr="data:image/jpeg;base64,/9j/4AAQSkZJRgABAQAAAQABAAD/2wCEAAkGBhQSEBUUEhQUFBUUFRQUFBQUFRQUFBQQFBQVFBQQFBQYHCYeFxkjGRQUHy8gIycpLCwsFR4xNTAqNSYrLSkBCQoKDgwOFw8PFywdHBwpKSksLCkpLC8sLCkpKSwpLCwsLCksLiwpKSksKSkpKSwsLiwqKSksKSkpLCksKSksKf/AABEIALcBEwMBIgACEQEDEQH/xAAcAAABBQEBAQAAAAAAAAAAAAACAAEDBAUGBwj/xABFEAABAwIEAwUEBggFAgcAAAABAAIDBBEFEiExBkFREyJhcYEHkaHwFDJCk7HRFRZSVGLB0uEjU4KS8UNyCCQlNIOy0//EABoBAAMBAQEBAAAAAAAAAAAAAAABAwIEBQb/xAAoEQACAgEDAwMEAwAAAAAAAAAAAQIRAxIhMQRRYRNBsRQiceEygcH/2gAMAwEAAhEDEQA/APEUkRTIEMknAU8NPdAyuktT6E2yqzxAbIAqpIi1EI0AAE4UmSyJqAJYZrK1DXWWe9qZr0AdLQ4nbmurwbGgNXLzeGaxWzQYh1QB6X+tLLLNxLiru90G65N9Z0VOprOZSGWJMbkzk5irUPFThy+K5mWpuUbZkxHWwY46S/JTQzka3XMUtflK1Bi7bJAdZSVhyjVSy1ZI3uuTp8fA3U5x2/1UhkuJyk8lz9QDc6q9PWmxJWRJISgCtVO8VSVqdV7IEA4ILKV5SaxIBQlG9IRIiixkKhlKncLKBy1YgEk9krIAZJFlSQAyeySIBMQmhW6W19VXAUseiANeOO42Uc2Fk7e5WMPfor0RubhMZhHByN1epcDBF9fJaTWZnAK7G22yAOXrsLy8lQ7Ky6vEIjl1XN1RtdAFN50Kha1E43RsakIKJqkcbIciTgUhkgrHBRPnJ3TZU4jSsQIKIPV2DCxYOkcGtOoA7zj6bD19yuQmBv1Y856yOzW/0tGX0sV04+nnPfhE5TSMdpJOlyeg1PuVhtBMdopD/od+S3hihAsLNHRoDR/tbYe9CMWcTYF3le5PiV1roopfdIn6r9kc9NG9n12ub/3NLfxCsU2JWXW0GISE2c8NB3zd5vu5qbFuG4HNzvYGhwJ+kU4JbGRreWIaFviAD49efJ08V/GVlIzb5RyEldm52UElV0KPFsFfTyFj7HQOa9pux7Hate09D7xqqQjXG9tio7pChLiU5CcNSAZgU7GqIKRrlljJMqEsT502dIZG5iifGrKByExFMtRNYjc1EwLdgCI0lOGpJWBTUiCyIKhkdG0oErpAX6Wrt5K9HXDksRrlM2ROxG9BXa6K/DiIA1XLRydFMJCeaLGbNfXBw0KxKgXOidyliYsORtKyh9FRdlZaJjUD2LOobjRWJQko3tUZWrJispGKG608Ewh9Q8hujW2L3nZjT+JPIc0U26QWV69zntu0HTfnqed1QZVlosF6QyOKKPsmDQalx+s5x0LnHkeg5bWWPiNLC495gPlp6leksUoxvVuSclfGxxzq555rSwmaSxyhp63Pr0WbW0xY8g7bjyU2FVWV48Vza5XTZul7EtZXzNfr3TytY6eBK0qTjKSNj2kZw8FtzoDuLkfkuihw9r2gvYHaA269LfgsnGKFzgGRwODf27Zr+AAuR/ZZbaNJWZ/D2JWZK2UCRmRoa1+oFi62W/1d3ajqq0lRGdchb4Ndp5i4NgrTcM7jwCC+M6tBBzM5lo3uNyOhJ5Fa/AEMZrGulaHCMZgD9XPcBrnCxva5NuZsueWRJW0V9N3RkQ4BK9mdlPVFticwhe9mUWucwAFtR71Rmpy219jex8tCCNwfNfSNPxgwvytzE33JsLAX0Fifkrzr214PEJIKmNuV0+dstho57MpbIf4iHWPWwPVRjmUnVDlicVZ5dZRkqZwUKsiTHCLKnapQ1KxEYcmcVIY0DggZC5OwpPUYK0BaDklGHJJUMgSRZUsq2ZBTgpWT2QAQKa6QCSACa9SByiClassEGyRWGTqqUOeyxyUTo0e2QOeqQnRiVLSGqyVyjcxO1y6zCOGAwCSoFydWxHYdDJ1P8Pv6KuPHKbpE5SSMHC+H5JtfqM5yO203yj7R8vUhdlEGQRdnDoBqSfrPedM7iOfLwCOqqR8NLC3dG1ug/JZU9WBcbn8F6UMUcf5I6myOonP8vAf3VR7r808lT6Ks+YH5+CcpAiHEqDtIzbduo8eoWZgFIJKhjDzO3UjW34rdif4+igqsNIf2sWj297T7RGvvXLPd2UR6BBh5DLWLQNBfKPiNSsvGK6Km1eSS7ZrdyOd7nQbLe4ZxhtVAHuIGQHtL6ZXNuT6aXXkuNYoZ53yHZxOUdGDRrfdb4qMmbL1XWRTOLnGRh5Wa134EHqocNrzDMHh2doOocMpc3z1I6+izGlSAqb3VME6do9Fw/i2mbZ7nPB2LQwlw00cLaadb8lj8ccVfTZIwGlscLS1mb6zi+zjI4A2FwG2A5eenKtcpAVzxxRi7RWWRyVMjeFA4Kw8qs8q6RNhMKsxqkCrET0pISLJChlapA5BIVhGio8KMBTuCBsaqZHCZSZEkrEDlSyqURp+zRYFctQ2VgsRR0900BXslZW5KayrOamIEIwgTgpMYZQ2RApLJojITXRkLoOG+H2utNUFrYWnutecvbOB+qP4AfrH08qQi5OkZbo0OE8FEbRUSjvEZoWnkOUxHX9n39Fdq67XxPwHMq1iVU4tv1FxyAvsB0AHzppzcs1r+pJ9F60IKEaRyuVu2W62u3934LHkqT70pp1Vc5ZY0S9ona9QXRApUOyy0lamFPGtxta38llNfYFW8MN3i5sBrvbXkFPJH7TUJbnR1tK6Gknlh2kjcyZo5ZhlEzfeQfMHkvO8q9dxBn/pdQSLf4J0/7nNA/ELygsXA3Z0PYiASupCFE5IyNnRCZQuKC6KGWHTIC5R3RNKYBWRNcmzJgUNATtek4lHE8DRWg4W2S0gUQpWtTyRi+iTFloB8qSNJZANsKLsFdZEpOyQ2TRluiRMFlaljUFkJmgHM0VSUK65t1BK1bsCiQkCpzGm7NFjsiRAojGtjhjh81M1iD2bBnkINiWj/AKYeRZrnbXO2psSADqMXJ0uWZlJRVs1eCOFIp7z1cgjp4yO79uUgjNoDcRi+p3J7o1uR7Fi36HqqMNc6AM7pa2Mxslbk0DMrbuGlxltsdLKSL2fU1o3VLGns4BHHTNJMEBN8zm31e/UDM7W7b72t5rjWAxRktpH5Q1pEQAbJLUOcQ58s0mmWPQNaBYANv9rXuxYoulG/LRy5MjitUnV8Iv8ADGAduyoNNK6ojjD2AVcXZ/8AmQ3uMa4m7RqL3vpbRq4HFpHxySRytaJY3FsjQ5psRuG5dLeWi6N/tIqaRvZNbTlltBDmDGP+1v8AW13tott/tIopKcmXNnkjdHI1kf8AiZXNyubntbmedlttwfA4PUrZ5m+qYSNHNb+0ddehA2CB3VveHpt5ruKfCcJFM68ts7SGSSSdpI240LY2AC46ZfVZ7eF8NcwiOtkzOsQXBoFvtf4emvm7TxQ8q7GlHyc43LmAsdRfVwb/ALhuAhbINRdtwep1vsA08lPj+ExxPAhqGTNFrWHeB5h1hl9x9FVa39rXyCfqIWh9yYR2Nja41uDz6nRdFw1RBxzuF7EBrf4uu/QfDRZGH4c5x0vruTttb1XofDmDAN1uQN/E+Hw+QpZsiUaspig3KwON6gR4bl+1O+Nlv4WHtD/9G/7l5Y9db7Q8Z7WpETTdlOCzTYyk3kPoQG/6FyD3LgR0S5AconFEXI447piKxam7Na1NQ3NlpDBBbX4JgcvkSstmswrLqFShp+9qEAV2QFStonHYLfoMLLtbXutym4bcdbWToDihSlu4UjTyK7Sp4asNVzNbQ5XEIApFiicVJLdqgz3N0mILMkhBSUxm9GFPlCosmUn0hTYkh5wqL1YklVVzlpIbGJQlie6QcmIbsk/YKVimYErFRXp6B0jsrRrqfIDUk+C7jDOF6yopM1M10dPEwuDAbGplGri11ryuPUWboGgmy7zhD2SRxNhmqXOMgtI+EWDM+7WSH7QbppsTfcWXWYzXtjYSXAADTWwAC7sU1BbcslKGp78Hz5i3EeIFrY62arjheHaShzHShoF27Bzh3hvpquXqZ25v8EOjbYCwc65HVy2+KsVlrqp0kmjQS2No1DWA6W6k738fJUG0TWjvEDzXRFrTTr/Sb52t/Bnspiep8+nmVYZQq/CASAxrnkmwytJGY8r239FpVvC9UwuDosoABzfWBBtYAjc6/Bac4oVTkYLKcBQ1XeNhsNNFuQ8Oki8tyenILQo8IAO2gXPkzJqki0MTW7Zz9Fgz37NPmQunoeGTpmtfrYe8rfw3DQPsj58lv02H8yPRc08rZeONIxcP4fsRotXiCvFDRmT7Z7kQP2pnD61ujRc+lua6Cmo2taXvIa1oLnOds1jQSSfAC68X404nNZUFwuImXbCw8mftEftOtc+g5KSuTKPZHOSP1Nzc7kncnmSq8jkcpUZCpRIBamGwXWeAr2HT5SmBv0dHzVwRqLD6se9XX7aJiM6piFlj08V32W1XSgNssNktnapAej4JhrcjdFuugAFguM4f4jDbB+3VdScXiIvnC0gK9bHoSV5/iILnm3VdTi2ONd3WarFFjfqfwSAx30ILTzKypKf0XWx0dt1SrKdqAOZ7NJXXQa7JLOkZCZ0hUqpmSJWKAt9tdLMoGFShJgOSmzoXlR5kxFpki2eGpstVFIQC2ORkhB2dkcHBnrb3XWRh1IZX5b20Liedmi5sOZWvTAl4ijG9rgchzc93Prby2RGFsONz0LEPbRO6MhsEbHXPeLnPAF9O4bXIHMm11wGJ8RzVbyZZHy+F+4DyGlmjyA5c1bqcJbLI1rWksboe8C97ub3i+g5ADQczcmx1boYRluBbbQ2J8Dtb56W9HHiVW9jlnl7bmBI1/Lu+W/qf+EoMLe82ALief8yVsUVE+pkbFC3M52wbsBzJPIcyV7NwrwbFRwgFrHvOr35Gi7vDTYLWSUMfAoKUzn/Zjw/JFFmkJYOTbAF38R5ldPiUWZpAaCNbnRX5DrpoPxHh0VDEKo5bDTw5rglO3Z1qNbHAYtQ2fZvr4JUuH3tcfPvWvLCMyljpVJyKpD0dFtstqho7mw26/wBkFDQkrmONPaGIGugo3Xk1EkzdmciyI83dXcuWuoylY26K3tS4taGGjgdfX/HcDuWnSEeRFz4gDkV5RK5PUzEm5KqPkV0qRJux3lRkpyUBTAIPRteoQnKQGjT4kWrUbxCbclzN0BchAbtRigKzZKi5VQFEChgbFFXkaXW5BVg6E+S4xshCtQ4k4IQHXxzNBVrO0+Gi5BuLuVumxfqiwOje4WWZUHVVnYn4pOnBC0AjGkoDVJIA6zAPYrUTQtlllZAXgObE5rjJlOoz/wCWSOWpF9RyXMcT8My0c7o5Y3MFz2ZJzNewfaY/7Q+PXVe1Di7O09mbuDiMth3XAnMCb62OnooP0qZmvjqWRyRPNjG5t9LfW1Omttdx10XnLqt9zrfT7Hglkrrb404eFHU5GEmJ7RJEXb5CSCxx5uaQR4ix5rAc5daqStHM1TpjvKFrCdRy3PTzXpfAvs/pn0zKqtLndoSY4QSxuQOsHSOGrsxF8oI0Ive+npEGMMjAijibHHbuhgDGBttTZugtZSllSelbs2sTat7I+d8PjkLx2WYvN7Zbk2trt4LuqDCY6eMFzXSyu7znOFgDyaA+x94vz02F3EcTihqJHMZBE+Y6EF13MB+sW2DWXNjlBFyLklZk9Q97i8vNuVg217aW0+K9bBh0q2t/g8zLkt0nt8klXWuY0kRC50IBaNB9nbXx8rbXvnUcctXKGMjdncbAXHqfADqUEbJpZWsa8uuQAC1v46W635AErvuFayCllbBC5j5CHSVU9iQ2Ng0hi8S4tHqSRewG82ZYl5Fixeo/B1vDuAR0UDWgNzBo7R9hdztySd7XvYLDxj2mRxSBjY5Ha2c97XRtA6sa4ZnnzAHmqOO8TyPkswEM1HQDmN9/7Ln55r3DwXA3uHXIPndfPS665cHtx6R6eTtsL43pqh5AdkIvlLyAX21cQOg094VmrxOnA1mj3t9YG5te3joR7wvOMF4ZbJiIhJLYw3tzY94NFsrQ48yXAX/ZPVdXNRxNLmMjaxly3LlbYd6x6357quTPGKT7koYpO12JqjEYN2yNNiQel+nn5eqsw1Ld7jrvy6lctxlw62miZUwCwzhjmG5DS7MWvb0vltbxFrLk6jGXyfWJtuLG1rbWtt6fyCrjayLUuDEm4OmdJxdxfUOvE1r4Ijpc6OlH/cNA3waT4k7LiJitrDuI5nZmZDUMALnNLe0s3mSANttShnpqeZt480btbgXc2/g123vCpp7E7s5SpVTsydl0cvCtQW5mxlzLZg8Ws5ut8vU6HRBDwvUOaXCIjK3NYlrXlvVrCczvQLaTAwOwcjyq6xKWJMCiUsyl7NSxUN0AZ8gsgDV0TcH0UseGttqE6A5rskXYreqMKCoPp7JUMzS0hOxW5YxZQNCQg2tTOCkB8Qge4dR71kCLtymNSUDnDqEF1sAzUu6lJBlKSAPYscwKWhnOQdo1/fuwOLQ86vs63d7191Ph+KCRubZ40LNL2tqPEc7+K9L/AFUgtbLMf/lP9arDgGiz5/o7s175jJrfrfOuCXSXwzrXU9zk8Y9nDsUihd2zKfs+0sHML3Oa/JbZwsO58Vmt/wDDuedc30pz/wDqvWY4Q3Zr/V7T+LlJ2tvs+9zfzXXjhpikc0p6nZ5zifDstDBBCHumZGwRiQNLQTmNgWAnLYEDfVcrjmKSQ6h/dItka0OLnc3ZjrlHoLgb7Lb9ovFwl7kTntjjJzdm4Zpn7ZA4ahnlv7l53HjweT2gc08766ch4eAXX0/RwxTc58vjx+zmz9TLJFQhulz5/Rotqmubme4EHU5uZ577oKDBhXTiKEAucblwJ7reb3WPL8bBVKWD6ZM2GBnaPdsLaNaN3OcdGtG5J2Xr/DVDFQwiKBjSQLyS2s6SQ/Wdto3kB08SV1ZsqgtqZz4sTfdA0vsgp2xhv0idtxZ2Tsxm6guLSbeGysYb7KaWnkEjJqi4uLExWLXCzmkZNiCtNmLuPIfH8lM2vcfkrzJb8netuDisd4XrGyEQRNkYSSHl7WnXk5pP4FZ9JwvWFw7WMMF9S14c4eXI+RXo4qnHmPiiDiefwK4/pMfY6fqZnK0uAwRz9tH9IZJq1+dzXMLC09wNAFhmyH0WfidWGyjOSNT9k6kk7aa7ruuz56et0Rb0I9x/NGTp1kr2oUM2nyYZwuGqgDKlri3MHBrXOZctBDSSNbWI06qAez3Dbf8At3W8Z5vxzrpez8R7v7oJadjhZwa4dHNDh8VbHD046USnLW7Zyj/Z7TjtDSAQZomtY7tJJMtQJC4yG5NxlyttfmVWqfZWyR4e6YbC9oRfNqSQ4OBt53PiuuZg0DdRDED/AAxMHrsrjbDTw6aeSor9zP4OUwv2csh0+l1BFiMto7a8xmBAPpyW3T8I0TbEwh7hpmeSTa4OmwGoB0stIt8fgErefwTEUBwXh37lT+sbSphwjh/7nTfcs/JWAR1Pw/JF2nn70WBXHCGH/uVL9xF/SpG8KUPKjpvuYvyUon8/f/ZLt7cz/uKdgJvDNH+60/3Mf5I/1bpP3Wn+5j/JM2t+dURrvnVOwF+rlJ+7U/3Mf9Kb9WqT91p/uIv6U36RF7fP4ohiIRYC/Vmk/daf7iL+lO3hulG1LTjyhi/pTfpAIRXDnYn51RYE4wKn/wAiH7qP8kX6Gg/yYvumfkq/0xvQH3JfT29B8EATS4HTutmgiNtu4zS+h5KVtFE3ZjBbbQBUvp7f2W+4JOxEdB7kqXYds0REzkG/BJZn6VHQJJ7C3Mf9Ju+Qm/ST/kBQiP5NkQhToVgSYnJy/ALieN+MyA6mzkFzbSFt7hrvsXGxI38/FdtVzNijdI/6rGue629mgkgeJtb1Xg2IVstRLLIG2u5z3ZWGzS43Avry69FfCldv2JztqkRPxMMOURkNBsLb+eu5QOr2vIaLkk2Atclx0AHUquZJCQLZidAG3v7l6R7POATG4VNSzK7/AKUZ3af8x45HoOV7rpnm0Kk/6aJLEnu/k6Tg3hoUdMRlAlmAMz7C4G7YGn9kbnqfABbbY7EA87+XLmp2DTb/AIRH/jxXnybk7Z0LZUho4tfL52U7WoW9fn3Ixv8AmVmhj5UTNAnDU7m+iKCxwnukmBQA9kkrocxvtp/P8kCHKIEoCfD4pXF9bXPyPxHvQAZceqfXqgJslG/TT+VkAFZNkThM9AWRuBzeHnz6WSzIw1KyKGNySaw2118evincfH3/AD83SAt89dUAMWJW9E5KZxTAQCYsRJEoAYJFqSAu+dEwHDAPX5/kmtprvzTXTZ0APYJJJIAqtKIO6JJIAjqqVsjCyQZmuFi03sR00Q09HHGMrGNYOjWgDQWG2+iSSYBR0rRs1o8Q0A/BTZUkkgCyp8iSSAJAErJkkhBhyclJJAwRIiy87fhzSSSEPdMUkkwI3vsOett7H3/PNPHy5/l0TJJDJhp8UgUkkAJ+2mmyHtEkkCHCGR9vnlzSSQMYnMN9wdRcEeXRG56SSYA3Sd87JJIAikmDR4fgNvxUgfokkkAsyB4+eSSSYA2UL3WPM/3TpIGFc+HxTJJJ0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F2B20"/>
              </a:solidFill>
            </a:endParaRPr>
          </a:p>
        </p:txBody>
      </p:sp>
      <p:sp>
        <p:nvSpPr>
          <p:cNvPr id="7" name="AutoShape 4" descr="data:image/jpeg;base64,/9j/4AAQSkZJRgABAQAAAQABAAD/2wCEAAkGBxQTEhUUExQWFRUXGRwYGBgXFxoYGxoaGhoYGRwXGBgYHSggGBolHhgXITEiJSkrLi4uGB8zODMsNygtLisBCgoKDg0OGhAQGiwkICQsLCwsLCwsLCwsLCwsLCwsLCwsLCwsLCwsLCwsLCwsLCwsLCwsLCwsLCwsLCwsLCwsLP/AABEIAMIBAwMBIgACEQEDEQH/xAAcAAABBQEBAQAAAAAAAAAAAAAFAAIDBAYBBwj/xAA8EAACAQMDAQYEAwgBAwUBAAABAhEAAyEEEjFBBRMiUWFxBjKBkaGx8BQjQlLB0eHxBzNichYkc4KSFf/EABkBAAMBAQEAAAAAAAAAAAAAAAABAgMEBf/EACMRAAICAgICAwEBAQAAAAAAAAABAhEDIRIxIkEEUWETcTL/2gAMAwEAAhEDEQA/APH7upk8AD0/OrejveFpmDjjHn9TjihjedSrdMbZO0mY9YiahwVUTRpbrgW0cgYgLB6H088z7VT0HbL2mBLlkJE+05ABqomtJG1y0AQsECOYnz5HUVDeQwAZESJMevB9Yoimtir0y/ev9+HYAgCOMQS2DP8ASqN3VNEE89PPr9Paqlu6yTBI888+/nXZwPPzooaVBJdioHV2Nz+UKfDHDEnEf39Kfe1Je3LOSY6+8D8hQ1dUwIjER6yfMzz/AIrlvVFSSIM8g5BzzFNr6FQ/vyAV6VH3giBTbzzJ/XtFRKaEiixZIPMDIk/r6V1rsrtnAM+54nzpmpvBiCBGAD6kCJ+tNVCQSOByaoCW1pmKlgJA5NM2HqP0P9Vd0uoKKwWYbkA46wCOTx5+81qez/h8sgNzbuKiBtB5z4yfm6cetXDE5/8AJnKfHsBdh9nb2Fy4RsWJ3GJzAHr1oz21qEAgDcBgGBAHSIx0A6VF234VFsLA+QmImMjA45FCkvqISdyxBBHBPOfOa5JvlpemPvZQ/aNoYDBJ8v1FVzc8/vVm/ZWJE7p45xVMrWsaLLIvAjbmKWowcGR/jI+9RyNoWMyc+cxFNBxQA08A01TU0AHrt86k0elDE7iFUcmfOYx14qlsLG2rXUiR+NEbVxnAkeEYA+URHPvg1PrtKlsDuySCoMkiTn0GKfZA7mFZgZhhjmP4eu0kH8afHbT9Gblasp3bkHaokTMnyI/X2offScjP40R7x0xja384E9ZGPQg0PYkCCMTM8fes1GuikQOsf3qJyJxP1qQ59qfZ0rOYUbvatEURqD+vtUgvxMAD26e1WSAsq3QEekz0xM4z9apuvvSCzrvnypjCkiyamsxMmgCClT2I6A0qAON0pA0mXpXFoAdcekrecxSWuCgBTXDSNNNAHa7TZrtADlJyJ55rgFIU9Vk4xQA0LT1WpigzHED8upoz2B2Q11gSB3ciT6ZOPeIpxTk6QpSSVstfBumS4H3W52xDz9dsfSfatmjRxUGj0SWl221Cj8/UnrU1epihwjRwTnylYz4r7IWEueI94N0DzBE8cDIGOJrDajs8D/8AWZ6A9PI8E16/b1A/ZGEqdokLPLCSAfQ4ry/tq6zks4UHiAccE5nI6V4nycf88ni9P0deN2gSdISY6Ttxzj8frVO5pxJjBJgDy9fartncF3BuTwJ6Yz0FR3YBJc+I+QyCfMVKk7NCn3AiZHqOopPa4IHIn9fjU7ohx6RuE8+vvUZJRCNxzH1GePac1pYFcvAIPHTPT2pjPyAcGuusfWrWh0ylGLRiIyAZ8gP61TlWwOaftCAAR8oMEdSejenSivZoTaDLgnyAI6E59/y9aDXbQU8QR9Y9xRq0qK1srcJBSWEjLCBtAnkxx6etTJeLaE6I+078FVaWyG8UEgGeo8x0qn2klsIO7mPMkSfUDnyqvqtQzOSeSfr9fWq4DMQoyeg9/wDVXjvjTBRI6l015kMo0TjykeVOvaN0+dSPf61ELZHIqtorTCidk3XUMFALZGRkRzE/qabc7IvKssNqnOedscgcHHln0q/q+zWW4hR1diIXa4J8IADMQfBOYE/wmou0e3rlyyLbiSuNwJziDuBwTVvjX6QrsBo4GCJHoYP3zXb5UnwTHk0T7YqOKUVmaHR7fjSpu2uUwHlzXA1JnmmAUgHlq5vrgWkVzQI5SpRSIpjEKdTa6KAHTTwJ4pi1PbHl96TESLp2AEjn9f0r0D4WcHTqAI24Pr1mst2D2O2okhgAvU5/DE+9bHsXsvuVJPzN82cYJyPKa3+LGfNOtHPnkqovxXDTzXCK9I4zgbBHnzQrVdio5yTtkY9vX6n9CilcNY5cGPJuSNIzcejLvZ7uUCTE4AzkyYPmRH3oNd0m6XOA3TzAwMn2/Gtnr9KGIZjAAx5SZyfPn8Kzmp08kuTuK9JIg+3Q8fWvDy43hyUzrhLkrBdjS7gxVTBMZzwfp5gGnaHTMAWaYWRzOCOg4A/OiWm1UIQcW54I4xJIPpnFBE1TK0pnMEcyMY4zTtytRLslCZJZZHEDpP0pWmFtisFlMj5c+pA8xFFtLZkxcGGAJAkBSZMEzJGeajXSFW3scEQCIgcZn+KR1rN5F0xWDNUFKyR4iMDyAPPvEUOdoAgmefKP81Jqx4jHB9eai2TA610RVIpEW/71ILkEEDj38/SmmyfKY/LzpAZEVoM9C+MdFYs2LVu0yN3qBmeCxWApC48wepmBxWO/ZWNxLZ3gmNsrBzxAJ9+vSm2r5gWoxun2nbOBjofv5AU/tS89287DLFj8swBMAAyYE9JxNOU+TElWkP1OobbtgBpMkcjBBUTmDBPPU0HY1YKsDGQcgz9iKh7oxOOY/XpSGNQ1yK6q1KiyD70AMB9PwrtOWz+s0qAK9OBqRsVGaLAVOFNrqmgBFa5U6LuNNIzRYEIFOUVLbGc1Pa088Dr1ocqCyrs5qawJhce5x5ZnyqW/pzHQ+Z6g+XrUNtDMeePofaknYrNN8GXdt/aqwHEGTnEkRGIrdEUK+H+yrdtQ6OzhhIJOIIHA+nNFzXqYIyjCmcOWSctEdcNONNNbGQyuGnGmmgY292ebqEBipGfDz7Vk10YtpLtN2TuUMAIkfMK2du7AI84/ChfaulDAuo8QBkAfNMc/avO+bhbTnFbN8U60ZKxqslTBXgbTLD28xyaqPbKjCmATBgiZEeVFLPZDWwXIM9cHgjpgxnNXNJdF5e4g4AyeYByffj8a4seNOTj7OhyrYJRgwVJZh6kCBEEUT7qE2MyjHh4EgDAPtAmio7OtKsbfSRz5dKA9q3YOxf4QIPPHJMjy/Ko+VhlGSi/9FGSl0R3+zxs+QbgcjOM+frSHZO1lbcfmAgwJEjHnH4mKSa4K8kmCPEADzgAnd/sURdgVSPlInPrPiGOYFc8pThooD3OzgdxUkRO4xgSfM84niqGp0YIBAO7qBx9PX0960eqtgqVRizRkY+U8ewH96D2yQpWDAiTMyR0nHWKvFkbVhZBpt6AvMhgVIiTjqfKq93WbX3ACVI29NscEbTz60TsvBAEmSNygyBuHEn3Hn1oT2jZ8WAeT+Z/xW8H5FIVy6bkkKJnMcksfKc8x9qVi2WhSdu4qJ6YkCfTNMtsyyCv9x9a7avgnxZ/XPrWyexl6zoe8JU7UYYWf4vPP65qvd0RWDxkj0x5Hr54oouqVrIHcryASRE9AR/3edFLzbbY/dd8hBiTw2MMYljH3q5PGtWZXIrab4auXEDqzkMJG0SPYGenFcrYdifF1lLCIyMjAEFQJjJ6j71ytfAXmeY6Hs+5dJCKWMFtoGYAmf1zVa9pypOCI5BHB9fejHw92jdsNcuruYd2UaG8SqRAeDIhcAE4E1RFy2EBDP326cDA8paZnnoemawo1vZRj1p9uySCYwKfchjONxJmBHU0Rt6dt2zHE8xjn64PFRKVDsHW7ef7VY02jLkAeEnEkfnH1q9a7IuKSWJSMTEiYJMnpx+NEeyuzL7Bbm0xuABA5DTDHI48/akk29ESkkgTpuzy1zazKuQJZgs+RHQ0a0PZW8sq/PKswMkQCeGXDYIrVHsG01sgqZaDLZIbaFGfoKvaXSi2oA6CJ6kCYk/Wu2HxXfkc8s99HnWvdGK7DCquxmgjJHUeUzVC1oGuXFS2ACxAiZiAJY+nX71tO0uxmN9VRStl83NsbZHBYH9farvZXYKWWLnxXP5iAIEDgDA4pR+NLlT6K/ski12dpO6trbBnaIzU9ONNNd6VaOVuxpppp1NNMQw1w04000DG0q6a4aAI3QEEHIPNR2bCqIURVq1ZLGFyfKomWKnhHlyrZVuqKWtvMA0LgYM4n2oB2X2M+puG2GUEIW/eNsEAAeJo6cweYitS1pWw4leooh2botLaFyLZZnWA5AME8+3+K87N8bJz5dnRjyJKjGdiditevnTsUG5fEwHBUE4J455HlUoAACkeNTB8gQeWjgcYo5r7z6FblnZZAvqpN0uTcUSTAUjlozHpNZ+yASCpLSSC2CIHMgdDI9a8zMtb9G7K2is7BcYDxEtjMEHhQPcz9PWrN+HUDEz1gxE+JvIxz/ipdYngjzYjHU+R+n661X0lrwGAQTlWyN0cqCeolceornvl5E0VUtMninaSDxBmOGnj/AHVZ7ySN20KMFskngglYmDRfXaG4LAYoQIBDH5WB8SxHpByZxxzA/WaMXXGQm7afH4FA4ne0Yx5fU10Yk5PZSB2q0TsxIIIGRwMciI4xHNWNMRPd3raTB8RweIUCJBJMf6rRahBZ/cXLgLINsjbcUFW3eBgJaCcngCRVvQ/CF3XqDa2XDbVScopIbcATt/jlSMjpXVH6LAGs7PC2YWQJxg5MnKscESD9qoXr9zaoClCByJnzGemZNaHtDsS9sKP+0W7aHKuGYbwIkMQQMyPaOaHAXbakQHUkEkzxB8IPlPp5VKxpMVFb/wDtE5uLZd/4mdDuP/lB59aVcuXhJ/cv9k/U0q0KKmut2gQUMiIJiPLn9dKoXEyY/CpWcjyz7Y8/yrm0mVGcjNZrRBL2bZViyspLsv7s7toDjPi8wYHt+IJaYPaUO0hpESA0gGZM8jAketUdPpk/mjbDT1Ht9hXDrTBWZ8j/AFE8U5PlpehdnqlrX6fVCwdwa4x8KBSPGBlcx9OeYq/c05TwldvpEVgP+O7dz9pS4iyqZfmAvqQRtzx7V6Z2taXeWQyp4k5HpmvS+LkcrtHJmgo9A80kFdirvZVm2zgOxUEc+vQV1t0rMErZR1FnaY9j9xP9ahcZr0bW9i2whdlBMAce2awl7TfvSgIkmBHmeBWUMil0aTxuJQYU01beyUOREdCP6VWYZrQiiMimmrF9BAI44quaYhppppxppoA5FNNOpsUDO27hUyDBpjmacozT7tpozQMr1pPg3V2kuEXsAjE5B9x0rOEU5nmPOlJclQ4unZq/jPUaK+QNquykAttkFRPhnp7jrFZjs/8A49Y2r1606qsSu6cr1J28Yx9J6VEATxJrTfDHxFpUs3LF+6EZ5QHdulSpyVT5VGeTmvP+Tggo/p04puTPP+6uBGmdkwDGJjzP8WVob3jEOq4UsCeSAD4TtA9Rk54EV6z/AOiGe3ct275YMsrtU92fDCliT83MgZA215t2j8O6mwUsnwtJtyOMsSdzsYXJPvg15qxtdm9Ae92w1lwqkkrCmJgxOR13HBqxb1zuquG3Oohpy2GBIMg+HPPrVDtHT7TtIJdOSOfIz9ab2NqwhIafeOCSOftz50Sj43ETLt/WBQ2AXBkECY46noRI+s0uyu2bqMBbuXEIj5H2rHBVp5k7ZMxyMdJdVoQ5kKSv8TCSFLGFBjicfnQ7U6prDlQxKlWBUDHiEcGZPGTnFPFJNfoI9Q/4++NH3jS3LZfeSbYQoAMywJdswAzHJJzzgVS+IOzLN7UXTpbqKIJVRBDbRLFpI2jLGSc44rzXs+/LoH3AFhkCTBMHqCRE4mvWO3tHpdPZ/ZrNvabgXvLhbiQNqwZYAmMepAk8dUXaplAHTfDN50VwpbcoMjYsEiSpVnBDKZUgjkGu0Bs/G+ssg27d7wKW2/8ATyCxIOU9a5S8fodszWuaSFgyJH49I+ld0bAbwxgBTmckjgf0p90MTIMckDiPP2NMa4yKJWN0iTnH9+tY9qifRWtwTniDGYz0k+8VafT7D4TiPI+nX1M+3HrVPIOP70+3fIEdBmDkfj6/nWvoZsvg3tkaU3B/BcENJYTDD5YwIyTjMRivX+wuyl1VlXt3FdGJ8S9COhng5yK+cRqCYk4GAOle8/8AA961+z3UV2NyQ7KSNoEsoKgGQfCZmOV9K0x5pxVESxRk7ZtdR8KWWjlYAHhgDHWI5rJazQfs98hvGqmeOV9a9LLVnNUx729gHcBtbnAER71tiyyumRkxr0M1nbVq9Z+Vl9GH4isHqbo7wlJABxnOKLds3MRPiU5jg0BbJrrxQUUc2SbkybUatnMuZPnUN2pbWidiBByYGKcnZ9wts2mSY+taWiKZUNwxFRsakuWiOQeY+o6VEaZJwmuTSppoA4aVKuUDFRjsMhyQwB8poORUlq+VGKUla0UnRZ7e0xS6ZEA5H2FDoombjPaMncAevP8AihOpSQwX9ZqXJxi/wdJsPfCoth2N87bQA3E8ZJAH5/aoNHott9ruiaym5u6uNcVSpD7gOgIwpMjz69cSnatzc+0xOGC9QBG4KRyJPtTBqmKkS5Ft+8YO2G3HBVAMEgCc/Xy8rNmeR36OzHDiqPTextc2huXk7wm2xA70L3lsvEY2gAMQI25iDnzFdkdtDVDu9Vbe86tcexdXei3ABuKFgMvO2ARjaOuKgTtpbdi8xuWSf3V9bKrI3kQckSBtzuXgnr1F/DPxKNHa3RdVyxiJZShbLIX8IJlsiQc8TULo0M7eV7jrbAKs5II4YkkmDxLHiPOMdKjbsgKd1pg2Pmbxe8jp/TNbteybHadxdUHZW8K3bK7QymBNzeYAQESWgihXxL2b3N17SoUQHaW+afBlmjAmJgedc2XlBckxMzVrVINz+KMCFPHhIkCB16z0oYyC6+4nwjLT/TOZo1e0coRBGTPmY6yPShPaFpgoeApPhAHMQDk9TmKnHNSb++iUxlzWrtJC546EBR6Hj8aO9p9v3Gt2Lt5+8gbVVlUMFBB3KyNM8iSARC1neztLL+MkAGDwc9JB4FT9pjkeEAECAIAHTH9a6ItQ0iugYyEkkQAeAWXA6DJmlUoCY54HE/3pU+TGENTdJchbYYgeIiDmc+00Jv3DMNIK4AM9Mf4oomt2ZVeevExiJ5OfyqprdNuG+fESJWIAmfv0+9Z49PolFW8okbWkHqRABPtOBIqIrnmrNosQEgYbngySMMSYgR14zS12nKMVJBIzgeYBnPTIP1rcoitASJ46xRvQ9oXtLcU2bjW4LMlwYJUkgFhMgHaMeRmODQFashmczknrH+KYz0T4b7c1OrLKb9y5fDLcRSxyQYJUkwCPCeM1632Z2BfFld9w7o3AN8wLAeFmGPCZGMV5N/wr2Xu1Z1L3Bbt2E3E7gs7iVAI/lwfqB5179o9ULiBwCAfOiHi7RLin2YjV/DV6YVcDMzyfSrXZnwvDy5AI/X9K1upvFQSBMVnF3MSu5iT68V1RyykjF44xYRudkWwe8OdowDx7jyrO9v8AasWpACyYUg+IHqKMaq7ctG3abxd4YUjMRnM9Iod8aWHfShLVk3LjMJKAeGPESRI5APvU8+HlLY3G9LRj11M2zbODu3GeJAwfMGqDVK3ZN5ENy4WYWz3cW4uboXDYPHA3E8g89BtrtBQCbhCrPhaDnykCfStsfyoPvRzyxSRZpbTE9Ki02pW4CUYMBz6e9P09wP8AKQ3nBrq5L7MqY5Vmtt8E/DIcd9eWVnwKesfxH69KXwl2TbdFaBcDkqWGdsZPsek1u9HpVtIEQbVHArkz59cYnVhxe2DO2ewLF8eJAGHDDBE+3I9K84+Ivhy5pjPz2zMMAcAfzCPCc/hXrjNnNY3/AJD7Z7qwbSHxODIIkbeonoeKyxZZRZpkxxaPOkuEAgcHmqesuyQoXdySJjEYE+Zn7VBe1bHaB4SQZH0z169DUR1viEv4TPhETJ6T5itZ51LRjHG1srOgQh8gk52tEeYng9MetXdMbYDQjTc2ookAboIRz/MfQUxNIW2h2W3JwDBAMwGwPw9aK/Drot1HvEBVY2SRAKq5O14YbQA28QeMYgY4Zxp0dMNmK1/Zty0GLGPEbbISQ/BPyxO3HJxOK9C7U7d0ep0emS8N11d6qyAKgClSoKqZI2kGPNTMTRbtX4WuX1V1t2mRo7zu8AqhchiZgMSRJUTk4MUK7Kt/s2pvaa+lkbAO7dUDMNkumQZZcmSfLMTFIoGarsm0NPY1A1FvbevbbpQf9KRLQRBIA6R1+tEe1fiGxeum0e6e2zBe+QuTG1fFAHzyFBXPHvV74d+FrbX2sOxa3clmQBU2MrAl9pPiADKpYD+LBwIf8RfDw0F1btlLbIWLKrKTt2kER0VoJG48AUpLTsGZDWaXaQVQ7YhSQ2QS2c8HB+1Z3VB3XZ0ViYjPUZjGT1961Ha/aKXLg2W+6xuKltwEySRHynxfxT9KEaeEufvpFucwQCw5hSw9p9hXnRSjPRn7A+ov7raLs8YJMz7Db7deT5YqmIMg5POIIMdBnjmrmtvqSds5EQY4meZjgUMuuUI4/mA55HlXdHZYmtieR9/81ypV0t1xuAkHMgAc12rqQE/a7d2AgEjOSpXgwPCeOKo3mLljwAokmATjr/NmfoBXO0hkSZnIYnJBOCfpB9jRL4W0Xe3QoRnCjvH2Ebgixugn3wJGYqowSHQOuWbg2sQcYGCI6j1ByTT7qMV3u0k9SZOMAefFa/8AZu/Lq+pU2Lew/vbgB2yVEC5bUl4AMEiAIlsbchq9KQwwVUyVNzwhsTycTBXHqKbQFUJ1HFWdHcKsCGK9CVwYIgitP8NdiaXUW3bvdjWbfeXS6ttAE7iygkupwBtiBMiszqtPDY6QCSIyczAJxn39KTAO6Ht59Mu3T3HAdYuAqhziSvMQQY4jjzNfR3wfens+wVM7bKgHEGFH8pIivmX4c1+28inu0O4/vLgdgJBG11ByCY4AM5yYrT/CHbVyzqrKqzfMV2K7KjqclbikncAN0Qs4USaa0M9h0vx1ZN1rVwQFUlrn8JI5CqJLdeJ4NX9L25prjsbbCLY3MSCo2nIYFgJX1FeWdpdh2xcvnvAh3My94TuKYgtsjfuJ27t0gDiQSAFq9ss3l74sMKqli6llYwhXBCeJjPnmp/pxJZ6T8a/F91rgt6NsLk3FAYGFJaWIgAR9Zrz/AFfal+6e+uXz3hMBFXarCImJEMY8h+NVewPie9po3MrWmBUoybxtPIiQeYMSOZ61rNFa0faFy9qAAi2Ah2GQrlpxDExDCRBjPTkZ7k+wM+vaeqSQyi3beQAVYMp+aRu8Q6HxEjjM0O7dhoBYR/DIhuc7oPvWj+K7ll0ZbFzeZ3FgSSDtwntn348qw+rLXCXYs1yOTBBxPTrAPNOddEqy/c1/d2BatqEaTuYidwMY4xxkevSo9Dpb9uXRJLHawjxwcSqznnn0qhoydslusy04nqIHGB96PfCXaS6XVW2Upg+NwAy7Vndt3CQSDggCnCbvY+Jr/go6/TpdKJugrtXaxZ98zBbAjaMxxit9otXca932omxbS2BBeFJPLFSokZUDyIMxivPfiXT6x9SNVpn76PFvtFg1tJyqrgDkiCD8qkxmTHx7fa9prG9Cj3MbvTgyPPO7HTjyFt+ylo9J0+qt3RKOrcfKQeeJrJf8hdj7rPejlPWMMQDmORXlydj3ktbrDy6vCi08XNuVDuAZUEnyBycRXoek196z2Wf2txqCQAGQ7mgwAGaPEy5kx0+tXCbWyZU1R5yNMySFeTMkmCf8HjrUGh0pUkzJmSI/Wes0M7N16m8ARlsSYmZxPWfrWgZB5fXr966vjwU1y+jmyNx0De0bRLjEriQSoHPQGP0a23YPYaasb7YW1cNtrbLcBZdpTaoCAjaQQDI45zWZ/ZwTifaZ/OTXpvwn2CAqXNzq3JAY4keXT2qcuLjbfsvHO6SDPwwvd6bunWLlkbHBYvJAkOCT8jDxAdJI6Vltd2favtcN027BeYvhNhCu21bR3YdmiCpExPmDWr7T0t5St21tuuuCDCM9s8oWHhY9VkKARzBNeefGqDU3LqDwMwV7SXrZQl9u11VmAztRT4SZknIrmSs6GzRfCOse3YS2/dsoL2w9s8MHO0HcZIfpH8w86C9t9uJqLV0Ftm3A7w7dxkSIHiwM/bzrI9pdjnQurkeDbb3XAPErurjMmIhWgjjHE1ktX2kGub5JPrj8s+fPnWc5uPikS9hfUuxSUcKASCBEeW2fLE5qn2l4gzAHGMzPuM45/EVT0elvXpKBjn5QsiTyfacTVm7o7qrtY7pEkCeYGDIHAjpXH/Jx3fQmgLfQgmT/AFOev5VF2jJcH5pHPExiZ+lEbxKj0acj0IwZ+lU9Rb3e4GADgAf5rojL2NFIXG/milThqB/KPtSrfkyqGvcLGSZPmfTFW+z+1Wtd8EO3vl2EjEKSGIxnMDr060PJrhNABbR6qZRiMggDapUGFAYzAnwDxcim7yxA3wFwgkwCWyQG4nk8A9aH2QSZGfTNS3T80jPH1BpOwCouC2htl1UsAT85wRIbwzBwJA5mIxQ5WJlTJyJPMdT+X1ioCwIAAAx9z5+8Y+lPWIxmQZHrn1+1MC46Q6Mh3FYMwckHB5nOK2vwPpdJcYvqrncvAKkyQpDGW+UhfER1xPWc53sTT/vZHikEHas5jdEc+ROOnFekf8edj2jdvd+QysndqjeEyTu3bYlZCyD7jFZqVyoVmV/5F+KVv3NlrbsSArbSpaFUFvEcKdo8Pp61ntF2qwQp85Zg4wJkYMMcjA6dQK1X/JHwzb0bqLe2HDFSx8TDwCJ/iZTH0gnqThb4UrOQwgHCiD44wvoFzHnTcU+xmp1vZ9kqr9+gLqpCTmSpmRtwcTmInmSKYulQtbgoC77QgbAGFlmJjxTM9J6Vm7ZIYE+KfmkECB0PlMdKMdnMiXUe4y27ZuDdtLMwG4ZA5YCOQZyKmq6EEPiTTNprr92QynClfQngmC3yxJGQfrWeOuucDBPr1BwSJieRnzo/8ddrWL14La3t3e9e9LZuDcWU7YEAAkY/CMBOztLvKK4O1iwD5ztAERI3QTxz/R8bYFtGe5Ze4xU7CogAAKGzBIiAT9OfrG+lBVQLZW4wlACQDMQMnrJ8WcADim6zs1NOzeIkbBEkSQwJBlCeYGPofV1qxbLLtYvG0wM7R/2TzyBBHnxABKS2AU+B3e3qRbYblJKugeAV6jcvBJAHr0nFF+2ewbuiIZmJtC4cOxlQdwAmJkgMSQIPh8jFjsDtB9NauahLE7Zt27hxByjBgY3kyGJGRMedZ9+3NTf0t1LhFxWdXLljuDKHMcyQQTJMe/Q1aGanU9qdneO7dDvucNaS3NookkyzAyeknkwDiYoh/wCrUTTpbFpu6K7R3vzuOZUH5guJ6CRmvNdFqQO7t3x+6D7vAJfIAwevTE9a2vwl2UlztAgz3di3hWUbSzTIiIEMxMROM5mnjbJYI0vwwHvB4ItggqsQzZmCeg/vRnVdnNbMHHvzFeg3rQ8qwPx3r1DRJDKDknDY4wfzrp/rHBC0jCUORn+2O12skKkTIkRJP9hW7t/8pWbemsdwouOQBdQkgoYE9PFyc8Y5rx79re6yzLbSD6xIxPSu92Ll0k/LEwvJ8h/SuN5pu3J/ptGKj0fT2n7XW4gdSCrCQQZwfUUH7b1Nu6ht3FDqeQwBGM9a8X7J7dvWNOUt3nSWj+baAZhQRgedGuz/AI1gP3wZiTMg+wiOn0861x54XsUrNXrvhhL6C2Lt9bZ/h7zvFBGRHeSV/igAwKwN34Fu2bvitm/aD7SqMquRMAeIiGMqfrWq03xvpz4WL2xiDMQZwZBxxPl+VDPjHQay45ub3NqNyFcgAQFlVjJknjABieKqXCW1sE37AV7Vpp1U2DfVXg+MFHgGTtOVKGMxg0P7Q7cS4TBMxyAAJxg9f9VJ2voztRnuiYAZf4tokKSJJgyeT/WgtuJhVR+QAwInnOCIOOvEiaxlC9MdJljU6Rt6q0jcJPtz060H1CgHBweKIWr+0krJgQPEcEEGVODVNiD09qlKmUilt9aVSEnyP412tCiMiuBf1+utOH2NcdfWaYjtpyDI56Vxppoo78N/D93WXQtpQ5DDes7fDI3HcYUQJ5YekmgAXZ0zECOp2gSMnGOcDIycfY1Zez3TCc+H0MMyYBE9CefTrWi+LuwrOjud0juXGd8eAg/LsEyfeSPfms/feSIAAPAUxwCPFjJ6/wD29aVgG+w7Y2i65KqxONwE7QeCwyPPOZA5q3qe0O5u7oBIZX3BokkAshj5uImZEjywLS7fsW17y2+2223+JQA/i2SOA0bsSDzFPudri+qWTaIUcC2RJMR4oHi4AyZEmpr6FRqfisLqbFpzuskD9290se8Rm8Q2xhkad23mQfKsOL6I8QWWfF5N6iTiR1/1UOovMVjxQMDdPX06GD9Zp/ZnZxvMUSWcIzBVG4sVEkAc8CBVduwSIXcliZJk8gn+lErGnYLcDBmUSJBg7hDKxkZE5I9Kr2bYUtbuNsgGRtZpZTIBWRHETPSYqfRduvat3QAGW4IgCNpyAd0HEFhH4ilQwRdvNMzBIIPTB5q5p9UwACBgUMgjmSesfb7Uxru6FIBMRgRPl7cD7021cuAd5ErJHmAYA46cilYFq/YYJOSCgYkfaZ8s/cgU/U6AL3bI52EDcxIEMPmGDjHE+Rq5Y1VltOiXEYG2Li7xO1jcIuAkdI2lcehq72j2/pro8FvuWAREHiurCAqGM7YYTOQeM02tCI7evvXVWxuAtfKAi7AdhxdaW+d5yY/lEdKg1NlrVhrbN/1Arqv8zcCD/LteRPkRFR2O2L+n8MiASYQKpztkTtnp04k1X02nuarU2wWO+7cglpPiZpYzgGJBInqKVbAk7L0jsXNs7XsgPB53KR4TMD5o+ojrj1r4L1lxrkvtPfWwzGQW3CZgqSCJJweJ61iPhrscae/u1jPtMq1m2CzMoACM+xvCh6E4P4H0b4S0ew3Isi3bEC2SdzHmW3TkEHyH1rSC2JhbtBSUeOdpiPbpXjF60/eXA8sqljD8iesHn2mvatTdA5MT+fl714/8Y9o95f8AEBAJhgpBA45EEkYOZ4rP5fSSZMTP2iygsqHyJPEdD5z0p3ZjWlYnd4ojnBk8LI8gRUnabfuQBAmM4O7/AEIz60KtaRgQzkgfjjPH3Fc6XKLssL2bA7t2DAA5MZMTwOOlCdZdGQCYk84nyPnUel1Oy4G6SJHpPp+sVe7YCAbhBzz5znI6f7pxTjKn7F7B2pvFgowBGPOtl2j8eL+zLpUQ7RbUd4CN07cyMhTu5An3rDupgE8Eef6iokXcYGK6YvitDqwhorr3HAUFj0wTHSY5xNP1i92rWiFJ3A7hk4HAPVeDHnJqtplZDKOynglSR9MHNIkgZk5zStAQrcNXtJoxcIQTvKttHmw6VV1WoUjCjP4fbFQoYyDBxniPrSX2BO1tl8JMEYIniOmMVymrqXAwcf8AjP1mKVUOioTSJqOK7TA7FWtNrbifK7LkEkE8jg+4qpSmgAtq9YLqy5O6CJGSfKf5VGags940CegUTiRIwP5sxx0FV9KssPevaPgn4Ltvp1vahSMh0BCgwDuk4wCZHqI4oS9ITdHmZ74L3UMy23Fy4oWYIESSBu2wQIMZPnULqN3hbawQt4gQeCdsevmcz7Vqtf8AEGlH7uzbAJO5bqoEBhcLskBgTIk+vmIgs6Kxb0lzUOVL7yLVsmR4oDE2+FaJiRA255FPiFgXtJ9RZAS4m1XCuIAzzkHplmHT8MUrOuIlv4wDtjBBIyQfMminanbt3UqiXRaPdkKDB3LLGSZJmSZPPDYFV+29AtoqAjDdbR1YEbWkAsZkyJkYIyDik0AMsS1wHxN5leR/3Y8q6+jM7R1PPQ9QQYjj1rugV7V5CF8U4BMbpwPpmitxIczcBQttbd80DxyNwgyZ2+UAE5mlQwGwZH6SD04Pp/SKuXdTBBgSSWYAgqQwxIOQcnBE07Q6RGDd44ACkgFoMy0DPntP3HtUDL3a8KwJA5nMGREY6Z9DzSAZd1NzwgliowozAAmI8gAftVgW1Usdx3IwgKZhSBneDAgkCePyNa+HCqzTEbl/7YMAEEeET06yPOp+ztM90XWS2WIVZiYUSJY+8c8CmBNdIcuBtRba+EnrBGAYGTkgEenPNfsu+VJZXZWAgEHiZnjjFOF4bWDgcdAq5EAHHPB/OohcXbhYAPM4z59Z/tSA0Wi0t1Cr22mUDHbcBYr5sOvJwfPrIr2/sTT93p7aSDC9DIyZx5DPAwK+ftPqFUGGhuFPB5yWIg8e9eyfDfa1oaZLPfAFEALlgVDHMLnMTj2FVieyJAv447TvK42Mvd9ACJ3KfPoayOv1632IS3tc5MSeRyBHhnHU1e+J+0V3hrb94sDxMAQTGWiJmZOfMUGv6e9pfGnzOJ2tlirDhln6+tczXNuwBPblxpEHwgQOk8cfhVBRc27jwJEnImPl+xmrupuH/pvlgcmeM5HlXe0dY3dhC0oYYKAAMjM+sfaqguK4jB+nstcJAAJUfX/dWUuRaKqNzTnGR09ZGY/vVRrYnwtGJjkzBO31NT6HUQGBwWGJ4baetXJDHajSFUURnk9Ixx+Z+oqo7AHiPTn86t9q6oPhcdT6yB+XvQy45OCZ9aIXWwRZvX98dMfqOalu6cqokfMJHqMyfy+1VVYAA9Zke3+6ta3WFxLEycmZOccdAIj8a0SjQiqwGffBrhUnPQVJp7LTBHr/AKrt54BTpM+VJdjIGcTzHpSrTaX4bOxd1pyYydyQfUSePL0pVVAZQ0ylSpFDqXUUqVMAjpBh/avavhDUOQqlm2i0IEmB8vA6UqVOPZMjAWWIRmBhg8BusbWxPMU3s1A1nTFgGPfESROD3cjPQzSpU0IyNlzubJ4J58sitRqLY7myYEuSGMfMO5BhvPOc9aVKkugYL01w/tFoSYAAGeAUckDyEkmqOsPhT/4lpUqhjH6Qfu3PWowfDHTP5UqVTLsAn2lm9qAcjxfgoj7UP7FvsofazLPhMEjwlLkrjoYGPQUqVWMpLxVjQDDe396VKpfQCt8D9daJdhmdRZByO8Tn3FcpVKEw/wBhj/3Cjp35H03RFHfiO+3eXjuaQBBk4z08qVKs/Uv9JMPqM98Tkg4n1BoLOW+tKlWi9FIj05/p+YpT4v15UqVWUg1pUGxsD5R+VB7Q5/XWlSqI9shE90YP/itWrYlEnOT+S1ylVPoZX1Ryx6iIPlzVa30pUqIjQ+3daOT96VKlWwH/2Q=="/>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F2B20"/>
              </a:solidFill>
            </a:endParaRPr>
          </a:p>
        </p:txBody>
      </p:sp>
      <p:sp>
        <p:nvSpPr>
          <p:cNvPr id="8" name="AutoShape 6" descr="data:image/jpeg;base64,/9j/4AAQSkZJRgABAQAAAQABAAD/2wCEAAkGBxQTEhUUExQWFRUXGRwYGBgXFxoYGxoaGhoYGRwXGBgYHSggGBolHhgXITEiJSkrLi4uGB8zODMsNygtLisBCgoKDg0OGhAQGiwkICQsLCwsLCwsLCwsLCwsLCwsLCwsLCwsLCwsLCwsLCwsLCwsLCwsLCwsLCwsLCwsLCwsLP/AABEIAMIBAwMBIgACEQEDEQH/xAAcAAABBQEBAQAAAAAAAAAAAAAFAAIDBAYBBwj/xAA8EAACAQMDAQYEAwgBAwUBAAABAhEAAyEEEjFBBRMiUWFxBjKBkaGx8BQjQlLB0eHxBzNichYkc4KSFf/EABkBAAMBAQEAAAAAAAAAAAAAAAABAgMEBf/EACMRAAICAgICAwEBAQAAAAAAAAABAhEDIRIxIkEEUWETcTL/2gAMAwEAAhEDEQA/APH7upk8AD0/OrejveFpmDjjHn9TjihjedSrdMbZO0mY9YiahwVUTRpbrgW0cgYgLB6H088z7VT0HbL2mBLlkJE+05ABqomtJG1y0AQsECOYnz5HUVDeQwAZESJMevB9Yoimtir0y/ev9+HYAgCOMQS2DP8ASqN3VNEE89PPr9Paqlu6yTBI888+/nXZwPPzooaVBJdioHV2Nz+UKfDHDEnEf39Kfe1Je3LOSY6+8D8hQ1dUwIjER6yfMzz/AIrlvVFSSIM8g5BzzFNr6FQ/vyAV6VH3giBTbzzJ/XtFRKaEiixZIPMDIk/r6V1rsrtnAM+54nzpmpvBiCBGAD6kCJ+tNVCQSOByaoCW1pmKlgJA5NM2HqP0P9Vd0uoKKwWYbkA46wCOTx5+81qez/h8sgNzbuKiBtB5z4yfm6cetXDE5/8AJnKfHsBdh9nb2Fy4RsWJ3GJzAHr1oz21qEAgDcBgGBAHSIx0A6VF234VFsLA+QmImMjA45FCkvqISdyxBBHBPOfOa5JvlpemPvZQ/aNoYDBJ8v1FVzc8/vVm/ZWJE7p45xVMrWsaLLIvAjbmKWowcGR/jI+9RyNoWMyc+cxFNBxQA08A01TU0AHrt86k0elDE7iFUcmfOYx14qlsLG2rXUiR+NEbVxnAkeEYA+URHPvg1PrtKlsDuySCoMkiTn0GKfZA7mFZgZhhjmP4eu0kH8afHbT9Gblasp3bkHaokTMnyI/X2offScjP40R7x0xja384E9ZGPQg0PYkCCMTM8fes1GuikQOsf3qJyJxP1qQ59qfZ0rOYUbvatEURqD+vtUgvxMAD26e1WSAsq3QEekz0xM4z9apuvvSCzrvnypjCkiyamsxMmgCClT2I6A0qAON0pA0mXpXFoAdcekrecxSWuCgBTXDSNNNAHa7TZrtADlJyJ55rgFIU9Vk4xQA0LT1WpigzHED8upoz2B2Q11gSB3ciT6ZOPeIpxTk6QpSSVstfBumS4H3W52xDz9dsfSfatmjRxUGj0SWl221Cj8/UnrU1epihwjRwTnylYz4r7IWEueI94N0DzBE8cDIGOJrDajs8D/8AWZ6A9PI8E16/b1A/ZGEqdokLPLCSAfQ4ry/tq6zks4UHiAccE5nI6V4nycf88ni9P0deN2gSdISY6Ttxzj8frVO5pxJjBJgDy9fartncF3BuTwJ6Yz0FR3YBJc+I+QyCfMVKk7NCn3AiZHqOopPa4IHIn9fjU7ohx6RuE8+vvUZJRCNxzH1GePac1pYFcvAIPHTPT2pjPyAcGuusfWrWh0ylGLRiIyAZ8gP61TlWwOaftCAAR8oMEdSejenSivZoTaDLgnyAI6E59/y9aDXbQU8QR9Y9xRq0qK1srcJBSWEjLCBtAnkxx6etTJeLaE6I+078FVaWyG8UEgGeo8x0qn2klsIO7mPMkSfUDnyqvqtQzOSeSfr9fWq4DMQoyeg9/wDVXjvjTBRI6l015kMo0TjykeVOvaN0+dSPf61ELZHIqtorTCidk3XUMFALZGRkRzE/qabc7IvKssNqnOedscgcHHln0q/q+zWW4hR1diIXa4J8IADMQfBOYE/wmou0e3rlyyLbiSuNwJziDuBwTVvjX6QrsBo4GCJHoYP3zXb5UnwTHk0T7YqOKUVmaHR7fjSpu2uUwHlzXA1JnmmAUgHlq5vrgWkVzQI5SpRSIpjEKdTa6KAHTTwJ4pi1PbHl96TESLp2AEjn9f0r0D4WcHTqAI24Pr1mst2D2O2okhgAvU5/DE+9bHsXsvuVJPzN82cYJyPKa3+LGfNOtHPnkqovxXDTzXCK9I4zgbBHnzQrVdio5yTtkY9vX6n9CilcNY5cGPJuSNIzcejLvZ7uUCTE4AzkyYPmRH3oNd0m6XOA3TzAwMn2/Gtnr9KGIZjAAx5SZyfPn8Kzmp08kuTuK9JIg+3Q8fWvDy43hyUzrhLkrBdjS7gxVTBMZzwfp5gGnaHTMAWaYWRzOCOg4A/OiWm1UIQcW54I4xJIPpnFBE1TK0pnMEcyMY4zTtytRLslCZJZZHEDpP0pWmFtisFlMj5c+pA8xFFtLZkxcGGAJAkBSZMEzJGeajXSFW3scEQCIgcZn+KR1rN5F0xWDNUFKyR4iMDyAPPvEUOdoAgmefKP81Jqx4jHB9eai2TA610RVIpEW/71ILkEEDj38/SmmyfKY/LzpAZEVoM9C+MdFYs2LVu0yN3qBmeCxWApC48wepmBxWO/ZWNxLZ3gmNsrBzxAJ9+vSm2r5gWoxun2nbOBjofv5AU/tS89287DLFj8swBMAAyYE9JxNOU+TElWkP1OobbtgBpMkcjBBUTmDBPPU0HY1YKsDGQcgz9iKh7oxOOY/XpSGNQ1yK6q1KiyD70AMB9PwrtOWz+s0qAK9OBqRsVGaLAVOFNrqmgBFa5U6LuNNIzRYEIFOUVLbGc1Pa088Dr1ocqCyrs5qawJhce5x5ZnyqW/pzHQ+Z6g+XrUNtDMeePofaknYrNN8GXdt/aqwHEGTnEkRGIrdEUK+H+yrdtQ6OzhhIJOIIHA+nNFzXqYIyjCmcOWSctEdcNONNNbGQyuGnGmmgY292ebqEBipGfDz7Vk10YtpLtN2TuUMAIkfMK2du7AI84/ChfaulDAuo8QBkAfNMc/avO+bhbTnFbN8U60ZKxqslTBXgbTLD28xyaqPbKjCmATBgiZEeVFLPZDWwXIM9cHgjpgxnNXNJdF5e4g4AyeYByffj8a4seNOTj7OhyrYJRgwVJZh6kCBEEUT7qE2MyjHh4EgDAPtAmio7OtKsbfSRz5dKA9q3YOxf4QIPPHJMjy/Ko+VhlGSi/9FGSl0R3+zxs+QbgcjOM+frSHZO1lbcfmAgwJEjHnH4mKSa4K8kmCPEADzgAnd/sURdgVSPlInPrPiGOYFc8pThooD3OzgdxUkRO4xgSfM84niqGp0YIBAO7qBx9PX0960eqtgqVRizRkY+U8ewH96D2yQpWDAiTMyR0nHWKvFkbVhZBpt6AvMhgVIiTjqfKq93WbX3ACVI29NscEbTz60TsvBAEmSNygyBuHEn3Hn1oT2jZ8WAeT+Z/xW8H5FIVy6bkkKJnMcksfKc8x9qVi2WhSdu4qJ6YkCfTNMtsyyCv9x9a7avgnxZ/XPrWyexl6zoe8JU7UYYWf4vPP65qvd0RWDxkj0x5Hr54oouqVrIHcryASRE9AR/3edFLzbbY/dd8hBiTw2MMYljH3q5PGtWZXIrab4auXEDqzkMJG0SPYGenFcrYdifF1lLCIyMjAEFQJjJ6j71ytfAXmeY6Hs+5dJCKWMFtoGYAmf1zVa9pypOCI5BHB9fejHw92jdsNcuruYd2UaG8SqRAeDIhcAE4E1RFy2EBDP326cDA8paZnnoemawo1vZRj1p9uySCYwKfchjONxJmBHU0Rt6dt2zHE8xjn64PFRKVDsHW7ef7VY02jLkAeEnEkfnH1q9a7IuKSWJSMTEiYJMnpx+NEeyuzL7Bbm0xuABA5DTDHI48/akk29ESkkgTpuzy1zazKuQJZgs+RHQ0a0PZW8sq/PKswMkQCeGXDYIrVHsG01sgqZaDLZIbaFGfoKvaXSi2oA6CJ6kCYk/Wu2HxXfkc8s99HnWvdGK7DCquxmgjJHUeUzVC1oGuXFS2ACxAiZiAJY+nX71tO0uxmN9VRStl83NsbZHBYH9farvZXYKWWLnxXP5iAIEDgDA4pR+NLlT6K/ski12dpO6trbBnaIzU9ONNNd6VaOVuxpppp1NNMQw1w04000DG0q6a4aAI3QEEHIPNR2bCqIURVq1ZLGFyfKomWKnhHlyrZVuqKWtvMA0LgYM4n2oB2X2M+puG2GUEIW/eNsEAAeJo6cweYitS1pWw4leooh2botLaFyLZZnWA5AME8+3+K87N8bJz5dnRjyJKjGdiditevnTsUG5fEwHBUE4J455HlUoAACkeNTB8gQeWjgcYo5r7z6FblnZZAvqpN0uTcUSTAUjlozHpNZ+yASCpLSSC2CIHMgdDI9a8zMtb9G7K2is7BcYDxEtjMEHhQPcz9PWrN+HUDEz1gxE+JvIxz/ipdYngjzYjHU+R+n661X0lrwGAQTlWyN0cqCeolceornvl5E0VUtMninaSDxBmOGnj/AHVZ7ySN20KMFskngglYmDRfXaG4LAYoQIBDH5WB8SxHpByZxxzA/WaMXXGQm7afH4FA4ne0Yx5fU10Yk5PZSB2q0TsxIIIGRwMciI4xHNWNMRPd3raTB8RweIUCJBJMf6rRahBZ/cXLgLINsjbcUFW3eBgJaCcngCRVvQ/CF3XqDa2XDbVScopIbcATt/jlSMjpXVH6LAGs7PC2YWQJxg5MnKscESD9qoXr9zaoClCByJnzGemZNaHtDsS9sKP+0W7aHKuGYbwIkMQQMyPaOaHAXbakQHUkEkzxB8IPlPp5VKxpMVFb/wDtE5uLZd/4mdDuP/lB59aVcuXhJ/cv9k/U0q0KKmut2gQUMiIJiPLn9dKoXEyY/CpWcjyz7Y8/yrm0mVGcjNZrRBL2bZViyspLsv7s7toDjPi8wYHt+IJaYPaUO0hpESA0gGZM8jAketUdPpk/mjbDT1Ht9hXDrTBWZ8j/AFE8U5PlpehdnqlrX6fVCwdwa4x8KBSPGBlcx9OeYq/c05TwldvpEVgP+O7dz9pS4iyqZfmAvqQRtzx7V6Z2taXeWQyp4k5HpmvS+LkcrtHJmgo9A80kFdirvZVm2zgOxUEc+vQV1t0rMErZR1FnaY9j9xP9ahcZr0bW9i2whdlBMAce2awl7TfvSgIkmBHmeBWUMil0aTxuJQYU01beyUOREdCP6VWYZrQiiMimmrF9BAI44quaYhppppxppoA5FNNOpsUDO27hUyDBpjmacozT7tpozQMr1pPg3V2kuEXsAjE5B9x0rOEU5nmPOlJclQ4unZq/jPUaK+QNquykAttkFRPhnp7jrFZjs/8A49Y2r1606qsSu6cr1J28Yx9J6VEATxJrTfDHxFpUs3LF+6EZ5QHdulSpyVT5VGeTmvP+Tggo/p04puTPP+6uBGmdkwDGJjzP8WVob3jEOq4UsCeSAD4TtA9Rk54EV6z/AOiGe3ct275YMsrtU92fDCliT83MgZA215t2j8O6mwUsnwtJtyOMsSdzsYXJPvg15qxtdm9Ae92w1lwqkkrCmJgxOR13HBqxb1zuquG3Oohpy2GBIMg+HPPrVDtHT7TtIJdOSOfIz9ab2NqwhIafeOCSOftz50Sj43ETLt/WBQ2AXBkECY46noRI+s0uyu2bqMBbuXEIj5H2rHBVp5k7ZMxyMdJdVoQ5kKSv8TCSFLGFBjicfnQ7U6prDlQxKlWBUDHiEcGZPGTnFPFJNfoI9Q/4++NH3jS3LZfeSbYQoAMywJdswAzHJJzzgVS+IOzLN7UXTpbqKIJVRBDbRLFpI2jLGSc44rzXs+/LoH3AFhkCTBMHqCRE4mvWO3tHpdPZ/ZrNvabgXvLhbiQNqwZYAmMepAk8dUXaplAHTfDN50VwpbcoMjYsEiSpVnBDKZUgjkGu0Bs/G+ssg27d7wKW2/8ATyCxIOU9a5S8fodszWuaSFgyJH49I+ld0bAbwxgBTmckjgf0p90MTIMckDiPP2NMa4yKJWN0iTnH9+tY9qifRWtwTniDGYz0k+8VafT7D4TiPI+nX1M+3HrVPIOP70+3fIEdBmDkfj6/nWvoZsvg3tkaU3B/BcENJYTDD5YwIyTjMRivX+wuyl1VlXt3FdGJ8S9COhng5yK+cRqCYk4GAOle8/8AA961+z3UV2NyQ7KSNoEsoKgGQfCZmOV9K0x5pxVESxRk7ZtdR8KWWjlYAHhgDHWI5rJazQfs98hvGqmeOV9a9LLVnNUx729gHcBtbnAER71tiyyumRkxr0M1nbVq9Z+Vl9GH4isHqbo7wlJABxnOKLds3MRPiU5jg0BbJrrxQUUc2SbkybUatnMuZPnUN2pbWidiBByYGKcnZ9wts2mSY+taWiKZUNwxFRsakuWiOQeY+o6VEaZJwmuTSppoA4aVKuUDFRjsMhyQwB8poORUlq+VGKUla0UnRZ7e0xS6ZEA5H2FDoombjPaMncAevP8AihOpSQwX9ZqXJxi/wdJsPfCoth2N87bQA3E8ZJAH5/aoNHott9ruiaym5u6uNcVSpD7gOgIwpMjz69cSnatzc+0xOGC9QBG4KRyJPtTBqmKkS5Ft+8YO2G3HBVAMEgCc/Xy8rNmeR36OzHDiqPTextc2huXk7wm2xA70L3lsvEY2gAMQI25iDnzFdkdtDVDu9Vbe86tcexdXei3ABuKFgMvO2ARjaOuKgTtpbdi8xuWSf3V9bKrI3kQckSBtzuXgnr1F/DPxKNHa3RdVyxiJZShbLIX8IJlsiQc8TULo0M7eV7jrbAKs5II4YkkmDxLHiPOMdKjbsgKd1pg2Pmbxe8jp/TNbteybHadxdUHZW8K3bK7QymBNzeYAQESWgihXxL2b3N17SoUQHaW+afBlmjAmJgedc2XlBckxMzVrVINz+KMCFPHhIkCB16z0oYyC6+4nwjLT/TOZo1e0coRBGTPmY6yPShPaFpgoeApPhAHMQDk9TmKnHNSb++iUxlzWrtJC546EBR6Hj8aO9p9v3Gt2Lt5+8gbVVlUMFBB3KyNM8iSARC1neztLL+MkAGDwc9JB4FT9pjkeEAECAIAHTH9a6ItQ0iugYyEkkQAeAWXA6DJmlUoCY54HE/3pU+TGENTdJchbYYgeIiDmc+00Jv3DMNIK4AM9Mf4oomt2ZVeevExiJ5OfyqprdNuG+fESJWIAmfv0+9Z49PolFW8okbWkHqRABPtOBIqIrnmrNosQEgYbngySMMSYgR14zS12nKMVJBIzgeYBnPTIP1rcoitASJ46xRvQ9oXtLcU2bjW4LMlwYJUkgFhMgHaMeRmODQFashmczknrH+KYz0T4b7c1OrLKb9y5fDLcRSxyQYJUkwCPCeM1632Z2BfFld9w7o3AN8wLAeFmGPCZGMV5N/wr2Xu1Z1L3Bbt2E3E7gs7iVAI/lwfqB5179o9ULiBwCAfOiHi7RLin2YjV/DV6YVcDMzyfSrXZnwvDy5AI/X9K1upvFQSBMVnF3MSu5iT68V1RyykjF44xYRudkWwe8OdowDx7jyrO9v8AasWpACyYUg+IHqKMaq7ctG3abxd4YUjMRnM9Iod8aWHfShLVk3LjMJKAeGPESRI5APvU8+HlLY3G9LRj11M2zbODu3GeJAwfMGqDVK3ZN5ENy4WYWz3cW4uboXDYPHA3E8g89BtrtBQCbhCrPhaDnykCfStsfyoPvRzyxSRZpbTE9Ki02pW4CUYMBz6e9P09wP8AKQ3nBrq5L7MqY5Vmtt8E/DIcd9eWVnwKesfxH69KXwl2TbdFaBcDkqWGdsZPsek1u9HpVtIEQbVHArkz59cYnVhxe2DO2ewLF8eJAGHDDBE+3I9K84+Ivhy5pjPz2zMMAcAfzCPCc/hXrjNnNY3/AJD7Z7qwbSHxODIIkbeonoeKyxZZRZpkxxaPOkuEAgcHmqesuyQoXdySJjEYE+Zn7VBe1bHaB4SQZH0z169DUR1viEv4TPhETJ6T5itZ51LRjHG1srOgQh8gk52tEeYng9MetXdMbYDQjTc2ookAboIRz/MfQUxNIW2h2W3JwDBAMwGwPw9aK/Drot1HvEBVY2SRAKq5O14YbQA28QeMYgY4Zxp0dMNmK1/Zty0GLGPEbbISQ/BPyxO3HJxOK9C7U7d0ep0emS8N11d6qyAKgClSoKqZI2kGPNTMTRbtX4WuX1V1t2mRo7zu8AqhchiZgMSRJUTk4MUK7Kt/s2pvaa+lkbAO7dUDMNkumQZZcmSfLMTFIoGarsm0NPY1A1FvbevbbpQf9KRLQRBIA6R1+tEe1fiGxeum0e6e2zBe+QuTG1fFAHzyFBXPHvV74d+FrbX2sOxa3clmQBU2MrAl9pPiADKpYD+LBwIf8RfDw0F1btlLbIWLKrKTt2kER0VoJG48AUpLTsGZDWaXaQVQ7YhSQ2QS2c8HB+1Z3VB3XZ0ViYjPUZjGT1961Ha/aKXLg2W+6xuKltwEySRHynxfxT9KEaeEufvpFucwQCw5hSw9p9hXnRSjPRn7A+ov7raLs8YJMz7Db7deT5YqmIMg5POIIMdBnjmrmtvqSds5EQY4meZjgUMuuUI4/mA55HlXdHZYmtieR9/81ypV0t1xuAkHMgAc12rqQE/a7d2AgEjOSpXgwPCeOKo3mLljwAokmATjr/NmfoBXO0hkSZnIYnJBOCfpB9jRL4W0Xe3QoRnCjvH2Ebgixugn3wJGYqowSHQOuWbg2sQcYGCI6j1ByTT7qMV3u0k9SZOMAefFa/8AZu/Lq+pU2Lew/vbgB2yVEC5bUl4AMEiAIlsbchq9KQwwVUyVNzwhsTycTBXHqKbQFUJ1HFWdHcKsCGK9CVwYIgitP8NdiaXUW3bvdjWbfeXS6ttAE7iygkupwBtiBMiszqtPDY6QCSIyczAJxn39KTAO6Ht59Mu3T3HAdYuAqhziSvMQQY4jjzNfR3wfens+wVM7bKgHEGFH8pIivmX4c1+28inu0O4/vLgdgJBG11ByCY4AM5yYrT/CHbVyzqrKqzfMV2K7KjqclbikncAN0Qs4USaa0M9h0vx1ZN1rVwQFUlrn8JI5CqJLdeJ4NX9L25prjsbbCLY3MSCo2nIYFgJX1FeWdpdh2xcvnvAh3My94TuKYgtsjfuJ27t0gDiQSAFq9ss3l74sMKqli6llYwhXBCeJjPnmp/pxJZ6T8a/F91rgt6NsLk3FAYGFJaWIgAR9Zrz/AFfal+6e+uXz3hMBFXarCImJEMY8h+NVewPie9po3MrWmBUoybxtPIiQeYMSOZ61rNFa0faFy9qAAi2Ah2GQrlpxDExDCRBjPTkZ7k+wM+vaeqSQyi3beQAVYMp+aRu8Q6HxEjjM0O7dhoBYR/DIhuc7oPvWj+K7ll0ZbFzeZ3FgSSDtwntn348qw+rLXCXYs1yOTBBxPTrAPNOddEqy/c1/d2BatqEaTuYidwMY4xxkevSo9Dpb9uXRJLHawjxwcSqznnn0qhoydslusy04nqIHGB96PfCXaS6XVW2Upg+NwAy7Vndt3CQSDggCnCbvY+Jr/go6/TpdKJugrtXaxZ98zBbAjaMxxit9otXca932omxbS2BBeFJPLFSokZUDyIMxivPfiXT6x9SNVpn76PFvtFg1tJyqrgDkiCD8qkxmTHx7fa9prG9Cj3MbvTgyPPO7HTjyFt+ylo9J0+qt3RKOrcfKQeeJrJf8hdj7rPejlPWMMQDmORXlydj3ktbrDy6vCi08XNuVDuAZUEnyBycRXoek196z2Wf2txqCQAGQ7mgwAGaPEy5kx0+tXCbWyZU1R5yNMySFeTMkmCf8HjrUGh0pUkzJmSI/Wes0M7N16m8ARlsSYmZxPWfrWgZB5fXr966vjwU1y+jmyNx0De0bRLjEriQSoHPQGP0a23YPYaasb7YW1cNtrbLcBZdpTaoCAjaQQDI45zWZ/ZwTifaZ/OTXpvwn2CAqXNzq3JAY4keXT2qcuLjbfsvHO6SDPwwvd6bunWLlkbHBYvJAkOCT8jDxAdJI6Vltd2favtcN027BeYvhNhCu21bR3YdmiCpExPmDWr7T0t5St21tuuuCDCM9s8oWHhY9VkKARzBNeefGqDU3LqDwMwV7SXrZQl9u11VmAztRT4SZknIrmSs6GzRfCOse3YS2/dsoL2w9s8MHO0HcZIfpH8w86C9t9uJqLV0Ftm3A7w7dxkSIHiwM/bzrI9pdjnQurkeDbb3XAPErurjMmIhWgjjHE1ktX2kGub5JPrj8s+fPnWc5uPikS9hfUuxSUcKASCBEeW2fLE5qn2l4gzAHGMzPuM45/EVT0elvXpKBjn5QsiTyfacTVm7o7qrtY7pEkCeYGDIHAjpXH/Jx3fQmgLfQgmT/AFOev5VF2jJcH5pHPExiZ+lEbxKj0acj0IwZ+lU9Rb3e4GADgAf5rojL2NFIXG/milThqB/KPtSrfkyqGvcLGSZPmfTFW+z+1Wtd8EO3vl2EjEKSGIxnMDr060PJrhNABbR6qZRiMggDapUGFAYzAnwDxcim7yxA3wFwgkwCWyQG4nk8A9aH2QSZGfTNS3T80jPH1BpOwCouC2htl1UsAT85wRIbwzBwJA5mIxQ5WJlTJyJPMdT+X1ioCwIAAAx9z5+8Y+lPWIxmQZHrn1+1MC46Q6Mh3FYMwckHB5nOK2vwPpdJcYvqrncvAKkyQpDGW+UhfER1xPWc53sTT/vZHikEHas5jdEc+ROOnFekf8edj2jdvd+QysndqjeEyTu3bYlZCyD7jFZqVyoVmV/5F+KVv3NlrbsSArbSpaFUFvEcKdo8Pp61ntF2qwQp85Zg4wJkYMMcjA6dQK1X/JHwzb0bqLe2HDFSx8TDwCJ/iZTH0gnqThb4UrOQwgHCiD44wvoFzHnTcU+xmp1vZ9kqr9+gLqpCTmSpmRtwcTmInmSKYulQtbgoC77QgbAGFlmJjxTM9J6Vm7ZIYE+KfmkECB0PlMdKMdnMiXUe4y27ZuDdtLMwG4ZA5YCOQZyKmq6EEPiTTNprr92QynClfQngmC3yxJGQfrWeOuucDBPr1BwSJieRnzo/8ddrWL14La3t3e9e9LZuDcWU7YEAAkY/CMBOztLvKK4O1iwD5ztAERI3QTxz/R8bYFtGe5Ze4xU7CogAAKGzBIiAT9OfrG+lBVQLZW4wlACQDMQMnrJ8WcADim6zs1NOzeIkbBEkSQwJBlCeYGPofV1qxbLLtYvG0wM7R/2TzyBBHnxABKS2AU+B3e3qRbYblJKugeAV6jcvBJAHr0nFF+2ewbuiIZmJtC4cOxlQdwAmJkgMSQIPh8jFjsDtB9NauahLE7Zt27hxByjBgY3kyGJGRMedZ9+3NTf0t1LhFxWdXLljuDKHMcyQQTJMe/Q1aGanU9qdneO7dDvucNaS3NookkyzAyeknkwDiYoh/wCrUTTpbFpu6K7R3vzuOZUH5guJ6CRmvNdFqQO7t3x+6D7vAJfIAwevTE9a2vwl2UlztAgz3di3hWUbSzTIiIEMxMROM5mnjbJYI0vwwHvB4ItggqsQzZmCeg/vRnVdnNbMHHvzFeg3rQ8qwPx3r1DRJDKDknDY4wfzrp/rHBC0jCUORn+2O12skKkTIkRJP9hW7t/8pWbemsdwouOQBdQkgoYE9PFyc8Y5rx79re6yzLbSD6xIxPSu92Ll0k/LEwvJ8h/SuN5pu3J/ptGKj0fT2n7XW4gdSCrCQQZwfUUH7b1Nu6ht3FDqeQwBGM9a8X7J7dvWNOUt3nSWj+baAZhQRgedGuz/AI1gP3wZiTMg+wiOn0861x54XsUrNXrvhhL6C2Lt9bZ/h7zvFBGRHeSV/igAwKwN34Fu2bvitm/aD7SqMquRMAeIiGMqfrWq03xvpz4WL2xiDMQZwZBxxPl+VDPjHQay45ub3NqNyFcgAQFlVjJknjABieKqXCW1sE37AV7Vpp1U2DfVXg+MFHgGTtOVKGMxg0P7Q7cS4TBMxyAAJxg9f9VJ2voztRnuiYAZf4tokKSJJgyeT/WgtuJhVR+QAwInnOCIOOvEiaxlC9MdJljU6Rt6q0jcJPtz060H1CgHBweKIWr+0krJgQPEcEEGVODVNiD09qlKmUilt9aVSEnyP412tCiMiuBf1+utOH2NcdfWaYjtpyDI56Vxppoo78N/D93WXQtpQ5DDes7fDI3HcYUQJ5YekmgAXZ0zECOp2gSMnGOcDIycfY1Zez3TCc+H0MMyYBE9CefTrWi+LuwrOjud0juXGd8eAg/LsEyfeSPfms/feSIAAPAUxwCPFjJ6/wD29aVgG+w7Y2i65KqxONwE7QeCwyPPOZA5q3qe0O5u7oBIZX3BokkAshj5uImZEjywLS7fsW17y2+2223+JQA/i2SOA0bsSDzFPudri+qWTaIUcC2RJMR4oHi4AyZEmpr6FRqfisLqbFpzuskD9290se8Rm8Q2xhkad23mQfKsOL6I8QWWfF5N6iTiR1/1UOovMVjxQMDdPX06GD9Zp/ZnZxvMUSWcIzBVG4sVEkAc8CBVduwSIXcliZJk8gn+lErGnYLcDBmUSJBg7hDKxkZE5I9Kr2bYUtbuNsgGRtZpZTIBWRHETPSYqfRduvat3QAGW4IgCNpyAd0HEFhH4ilQwRdvNMzBIIPTB5q5p9UwACBgUMgjmSesfb7Uxru6FIBMRgRPl7cD7021cuAd5ErJHmAYA46cilYFq/YYJOSCgYkfaZ8s/cgU/U6AL3bI52EDcxIEMPmGDjHE+Rq5Y1VltOiXEYG2Li7xO1jcIuAkdI2lcehq72j2/pro8FvuWAREHiurCAqGM7YYTOQeM02tCI7evvXVWxuAtfKAi7AdhxdaW+d5yY/lEdKg1NlrVhrbN/1Arqv8zcCD/LteRPkRFR2O2L+n8MiASYQKpztkTtnp04k1X02nuarU2wWO+7cglpPiZpYzgGJBInqKVbAk7L0jsXNs7XsgPB53KR4TMD5o+ojrj1r4L1lxrkvtPfWwzGQW3CZgqSCJJweJ61iPhrscae/u1jPtMq1m2CzMoACM+xvCh6E4P4H0b4S0ew3Isi3bEC2SdzHmW3TkEHyH1rSC2JhbtBSUeOdpiPbpXjF60/eXA8sqljD8iesHn2mvatTdA5MT+fl714/8Y9o95f8AEBAJhgpBA45EEkYOZ4rP5fSSZMTP2iygsqHyJPEdD5z0p3ZjWlYnd4ojnBk8LI8gRUnabfuQBAmM4O7/AEIz60KtaRgQzkgfjjPH3Fc6XKLssL2bA7t2DAA5MZMTwOOlCdZdGQCYk84nyPnUel1Oy4G6SJHpPp+sVe7YCAbhBzz5znI6f7pxTjKn7F7B2pvFgowBGPOtl2j8eL+zLpUQ7RbUd4CN07cyMhTu5An3rDupgE8Eef6iokXcYGK6YvitDqwhorr3HAUFj0wTHSY5xNP1i92rWiFJ3A7hk4HAPVeDHnJqtplZDKOynglSR9MHNIkgZk5zStAQrcNXtJoxcIQTvKttHmw6VV1WoUjCjP4fbFQoYyDBxniPrSX2BO1tl8JMEYIniOmMVymrqXAwcf8AjP1mKVUOioTSJqOK7TA7FWtNrbifK7LkEkE8jg+4qpSmgAtq9YLqy5O6CJGSfKf5VGags940CegUTiRIwP5sxx0FV9KssPevaPgn4Ltvp1vahSMh0BCgwDuk4wCZHqI4oS9ITdHmZ74L3UMy23Fy4oWYIESSBu2wQIMZPnULqN3hbawQt4gQeCdsevmcz7Vqtf8AEGlH7uzbAJO5bqoEBhcLskBgTIk+vmIgs6Kxb0lzUOVL7yLVsmR4oDE2+FaJiRA255FPiFgXtJ9RZAS4m1XCuIAzzkHplmHT8MUrOuIlv4wDtjBBIyQfMminanbt3UqiXRaPdkKDB3LLGSZJmSZPPDYFV+29AtoqAjDdbR1YEbWkAsZkyJkYIyDik0AMsS1wHxN5leR/3Y8q6+jM7R1PPQ9QQYjj1rugV7V5CF8U4BMbpwPpmitxIczcBQttbd80DxyNwgyZ2+UAE5mlQwGwZH6SD04Pp/SKuXdTBBgSSWYAgqQwxIOQcnBE07Q6RGDd44ACkgFoMy0DPntP3HtUDL3a8KwJA5nMGREY6Z9DzSAZd1NzwgliowozAAmI8gAftVgW1Usdx3IwgKZhSBneDAgkCePyNa+HCqzTEbl/7YMAEEeET06yPOp+ztM90XWS2WIVZiYUSJY+8c8CmBNdIcuBtRba+EnrBGAYGTkgEenPNfsu+VJZXZWAgEHiZnjjFOF4bWDgcdAq5EAHHPB/OohcXbhYAPM4z59Z/tSA0Wi0t1Cr22mUDHbcBYr5sOvJwfPrIr2/sTT93p7aSDC9DIyZx5DPAwK+ftPqFUGGhuFPB5yWIg8e9eyfDfa1oaZLPfAFEALlgVDHMLnMTj2FVieyJAv447TvK42Mvd9ACJ3KfPoayOv1632IS3tc5MSeRyBHhnHU1e+J+0V3hrb94sDxMAQTGWiJmZOfMUGv6e9pfGnzOJ2tlirDhln6+tczXNuwBPblxpEHwgQOk8cfhVBRc27jwJEnImPl+xmrupuH/pvlgcmeM5HlXe0dY3dhC0oYYKAAMjM+sfaqguK4jB+nstcJAAJUfX/dWUuRaKqNzTnGR09ZGY/vVRrYnwtGJjkzBO31NT6HUQGBwWGJ4baetXJDHajSFUURnk9Ixx+Z+oqo7AHiPTn86t9q6oPhcdT6yB+XvQy45OCZ9aIXWwRZvX98dMfqOalu6cqokfMJHqMyfy+1VVYAA9Zke3+6ta3WFxLEycmZOccdAIj8a0SjQiqwGffBrhUnPQVJp7LTBHr/AKrt54BTpM+VJdjIGcTzHpSrTaX4bOxd1pyYydyQfUSePL0pVVAZQ0ylSpFDqXUUqVMAjpBh/avavhDUOQqlm2i0IEmB8vA6UqVOPZMjAWWIRmBhg8BusbWxPMU3s1A1nTFgGPfESROD3cjPQzSpU0IyNlzubJ4J58sitRqLY7myYEuSGMfMO5BhvPOc9aVKkugYL01w/tFoSYAAGeAUckDyEkmqOsPhT/4lpUqhjH6Qfu3PWowfDHTP5UqVTLsAn2lm9qAcjxfgoj7UP7FvsofazLPhMEjwlLkrjoYGPQUqVWMpLxVjQDDe396VKpfQCt8D9daJdhmdRZByO8Tn3FcpVKEw/wBhj/3Cjp35H03RFHfiO+3eXjuaQBBk4z08qVKs/Uv9JMPqM98Tkg4n1BoLOW+tKlWi9FIj05/p+YpT4v15UqVWUg1pUGxsD5R+VB7Q5/XWlSqI9shE90YP/itWrYlEnOT+S1ylVPoZX1Ryx6iIPlzVa30pUqIjQ+3daOT96VKlWwH/2Q=="/>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F2B20"/>
              </a:solidFill>
            </a:endParaRPr>
          </a:p>
        </p:txBody>
      </p:sp>
      <p:sp>
        <p:nvSpPr>
          <p:cNvPr id="11" name="Content Placeholder 8"/>
          <p:cNvSpPr>
            <a:spLocks noGrp="1"/>
          </p:cNvSpPr>
          <p:nvPr>
            <p:ph idx="1"/>
          </p:nvPr>
        </p:nvSpPr>
        <p:spPr>
          <a:xfrm>
            <a:off x="1981200" y="1143000"/>
            <a:ext cx="8229600" cy="5181600"/>
          </a:xfrm>
        </p:spPr>
        <p:txBody>
          <a:bodyPr/>
          <a:lstStyle/>
          <a:p>
            <a:pPr algn="ctr"/>
            <a:r>
              <a:rPr lang="en-US" dirty="0"/>
              <a:t>Instead: think about risk management!</a:t>
            </a:r>
          </a:p>
        </p:txBody>
      </p:sp>
      <p:pic>
        <p:nvPicPr>
          <p:cNvPr id="1026" name="Picture 2" descr="Hurricane Florence is projected to make landfall in the Carolinas Late Thursday or early Friday, according to projections by NOAA on Monday. Map and data courtesy of NOAA.">
            <a:extLst>
              <a:ext uri="{FF2B5EF4-FFF2-40B4-BE49-F238E27FC236}">
                <a16:creationId xmlns:a16="http://schemas.microsoft.com/office/drawing/2014/main" id="{9A48D747-10AA-48DF-9365-C6B58A3BE9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2352" y="1873559"/>
            <a:ext cx="6046610" cy="49528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engineering.com/Portals/0/BlogFiles/Digital%20Marketing/crystal%20ball.jpg">
            <a:extLst>
              <a:ext uri="{FF2B5EF4-FFF2-40B4-BE49-F238E27FC236}">
                <a16:creationId xmlns:a16="http://schemas.microsoft.com/office/drawing/2014/main" id="{02E617D0-E86C-4631-AB98-4E54F17F0C5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81000" y="1900314"/>
            <a:ext cx="5500914" cy="4731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3428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Adaptation Options</a:t>
            </a:r>
          </a:p>
        </p:txBody>
      </p:sp>
      <p:sp>
        <p:nvSpPr>
          <p:cNvPr id="13" name="TextBox 12"/>
          <p:cNvSpPr txBox="1"/>
          <p:nvPr/>
        </p:nvSpPr>
        <p:spPr>
          <a:xfrm>
            <a:off x="1117864" y="3725287"/>
            <a:ext cx="3177382" cy="1384995"/>
          </a:xfrm>
          <a:prstGeom prst="rect">
            <a:avLst/>
          </a:prstGeom>
          <a:noFill/>
        </p:spPr>
        <p:txBody>
          <a:bodyPr wrap="square" rtlCol="0">
            <a:spAutoFit/>
          </a:bodyPr>
          <a:lstStyle/>
          <a:p>
            <a:pPr algn="ctr"/>
            <a:r>
              <a:rPr lang="en-US" sz="2800" dirty="0">
                <a:solidFill>
                  <a:srgbClr val="2F2B20"/>
                </a:solidFill>
                <a:latin typeface="Candara"/>
                <a:cs typeface="Candara"/>
              </a:rPr>
              <a:t>Reduce impacts/ Maintain current system</a:t>
            </a:r>
          </a:p>
        </p:txBody>
      </p:sp>
      <p:sp>
        <p:nvSpPr>
          <p:cNvPr id="14" name="TextBox 13"/>
          <p:cNvSpPr txBox="1"/>
          <p:nvPr/>
        </p:nvSpPr>
        <p:spPr>
          <a:xfrm>
            <a:off x="8305800" y="3823570"/>
            <a:ext cx="2754358" cy="1384995"/>
          </a:xfrm>
          <a:prstGeom prst="rect">
            <a:avLst/>
          </a:prstGeom>
          <a:noFill/>
        </p:spPr>
        <p:txBody>
          <a:bodyPr wrap="square" rtlCol="0">
            <a:spAutoFit/>
          </a:bodyPr>
          <a:lstStyle/>
          <a:p>
            <a:pPr algn="ctr"/>
            <a:r>
              <a:rPr lang="en-US" sz="2800" dirty="0">
                <a:solidFill>
                  <a:srgbClr val="2F2B20"/>
                </a:solidFill>
                <a:latin typeface="Candara"/>
                <a:cs typeface="Candara"/>
              </a:rPr>
              <a:t>Promote change, reduce future risk</a:t>
            </a:r>
          </a:p>
        </p:txBody>
      </p:sp>
      <p:sp>
        <p:nvSpPr>
          <p:cNvPr id="15" name="Rounded Rectangle 14"/>
          <p:cNvSpPr/>
          <p:nvPr/>
        </p:nvSpPr>
        <p:spPr>
          <a:xfrm>
            <a:off x="1614091" y="1828800"/>
            <a:ext cx="2108200" cy="1371600"/>
          </a:xfrm>
          <a:prstGeom prst="roundRect">
            <a:avLst/>
          </a:prstGeom>
          <a:solidFill>
            <a:srgbClr val="046D8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FFFFFF"/>
                </a:solidFill>
                <a:latin typeface="Candara"/>
                <a:cs typeface="Candara"/>
              </a:rPr>
              <a:t>Resistance</a:t>
            </a:r>
          </a:p>
        </p:txBody>
      </p:sp>
      <p:sp>
        <p:nvSpPr>
          <p:cNvPr id="16" name="Rounded Rectangle 15"/>
          <p:cNvSpPr/>
          <p:nvPr/>
        </p:nvSpPr>
        <p:spPr>
          <a:xfrm>
            <a:off x="8400499" y="1828800"/>
            <a:ext cx="2070077" cy="1371600"/>
          </a:xfrm>
          <a:prstGeom prst="roundRect">
            <a:avLst/>
          </a:prstGeom>
          <a:solidFill>
            <a:srgbClr val="C26B2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FFFFFF"/>
                </a:solidFill>
                <a:latin typeface="Candara"/>
                <a:cs typeface="Candara"/>
              </a:rPr>
              <a:t>Transition</a:t>
            </a:r>
            <a:endParaRPr lang="en-US" sz="2400" b="1" dirty="0">
              <a:solidFill>
                <a:srgbClr val="FFFFFF"/>
              </a:solidFill>
              <a:latin typeface="Candara"/>
              <a:cs typeface="Candara"/>
            </a:endParaRPr>
          </a:p>
        </p:txBody>
      </p:sp>
      <p:sp>
        <p:nvSpPr>
          <p:cNvPr id="17" name="Rounded Rectangle 16"/>
          <p:cNvSpPr/>
          <p:nvPr/>
        </p:nvSpPr>
        <p:spPr>
          <a:xfrm>
            <a:off x="5029200" y="1828800"/>
            <a:ext cx="2133600" cy="1371600"/>
          </a:xfrm>
          <a:prstGeom prst="roundRect">
            <a:avLst/>
          </a:prstGeom>
          <a:solidFill>
            <a:schemeClr val="accent6">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rgbClr val="FFFFFF"/>
                </a:solidFill>
                <a:latin typeface="Candara"/>
                <a:cs typeface="Candara"/>
              </a:rPr>
              <a:t>Resilience</a:t>
            </a:r>
          </a:p>
        </p:txBody>
      </p:sp>
      <p:cxnSp>
        <p:nvCxnSpPr>
          <p:cNvPr id="18" name="Straight Arrow Connector 17"/>
          <p:cNvCxnSpPr>
            <a:cxnSpLocks/>
          </p:cNvCxnSpPr>
          <p:nvPr/>
        </p:nvCxnSpPr>
        <p:spPr>
          <a:xfrm>
            <a:off x="1066800" y="3550399"/>
            <a:ext cx="9753600" cy="0"/>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pic>
        <p:nvPicPr>
          <p:cNvPr id="9" name="Picture 2" descr="Image result for sea wa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flipV="1">
            <a:off x="1036251" y="3823570"/>
            <a:ext cx="3340608" cy="18790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rubber ban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069" b="19337"/>
          <a:stretch/>
        </p:blipFill>
        <p:spPr bwMode="auto">
          <a:xfrm>
            <a:off x="4740059" y="3672021"/>
            <a:ext cx="3048000" cy="21821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mage result for assisted migration"/>
          <p:cNvPicPr>
            <a:picLocks noChangeAspect="1" noChangeArrowheads="1"/>
          </p:cNvPicPr>
          <p:nvPr/>
        </p:nvPicPr>
        <p:blipFill rotWithShape="1">
          <a:blip r:embed="rId4">
            <a:extLst>
              <a:ext uri="{28A0092B-C50C-407E-A947-70E740481C1C}">
                <a14:useLocalDpi xmlns:a14="http://schemas.microsoft.com/office/drawing/2010/main" val="0"/>
              </a:ext>
            </a:extLst>
          </a:blip>
          <a:srcRect l="10001" t="8681" r="12499" b="8818"/>
          <a:stretch/>
        </p:blipFill>
        <p:spPr bwMode="auto">
          <a:xfrm>
            <a:off x="8378728" y="3715817"/>
            <a:ext cx="2441672" cy="2576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054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BD1F9-8658-4F51-A490-FACFD1FAEA1A}"/>
              </a:ext>
            </a:extLst>
          </p:cNvPr>
          <p:cNvSpPr>
            <a:spLocks noGrp="1"/>
          </p:cNvSpPr>
          <p:nvPr>
            <p:ph type="title"/>
          </p:nvPr>
        </p:nvSpPr>
        <p:spPr/>
        <p:txBody>
          <a:bodyPr/>
          <a:lstStyle/>
          <a:p>
            <a:r>
              <a:rPr lang="en-US" dirty="0"/>
              <a:t>Adaptation Workbook: Benefits</a:t>
            </a:r>
          </a:p>
        </p:txBody>
      </p:sp>
      <p:sp>
        <p:nvSpPr>
          <p:cNvPr id="3" name="Content Placeholder 2">
            <a:extLst>
              <a:ext uri="{FF2B5EF4-FFF2-40B4-BE49-F238E27FC236}">
                <a16:creationId xmlns:a16="http://schemas.microsoft.com/office/drawing/2014/main" id="{BF44CE2B-4014-42C3-B7B4-1CBA206C8DF3}"/>
              </a:ext>
            </a:extLst>
          </p:cNvPr>
          <p:cNvSpPr>
            <a:spLocks noGrp="1"/>
          </p:cNvSpPr>
          <p:nvPr>
            <p:ph sz="half" idx="1"/>
          </p:nvPr>
        </p:nvSpPr>
        <p:spPr>
          <a:xfrm>
            <a:off x="304799" y="1350216"/>
            <a:ext cx="11277601" cy="5041440"/>
          </a:xfrm>
        </p:spPr>
        <p:txBody>
          <a:bodyPr/>
          <a:lstStyle/>
          <a:p>
            <a:r>
              <a:rPr lang="en-US" sz="3200" dirty="0"/>
              <a:t> Hands-on training</a:t>
            </a:r>
          </a:p>
          <a:p>
            <a:r>
              <a:rPr lang="en-US" sz="3200" dirty="0"/>
              <a:t> Taking a fresh look at each project area</a:t>
            </a:r>
          </a:p>
          <a:p>
            <a:r>
              <a:rPr lang="en-US" sz="3200" dirty="0"/>
              <a:t> Team members each get to consider their part of the Proposed Action</a:t>
            </a:r>
          </a:p>
          <a:p>
            <a:r>
              <a:rPr lang="en-US" sz="3200" dirty="0"/>
              <a:t> Opportunity to share ideas and listen to each other</a:t>
            </a:r>
          </a:p>
          <a:p>
            <a:endParaRPr lang="en-US" dirty="0"/>
          </a:p>
          <a:p>
            <a:endParaRPr lang="en-US" dirty="0"/>
          </a:p>
        </p:txBody>
      </p:sp>
    </p:spTree>
    <p:extLst>
      <p:ext uri="{BB962C8B-B14F-4D97-AF65-F5344CB8AC3E}">
        <p14:creationId xmlns:p14="http://schemas.microsoft.com/office/powerpoint/2010/main" val="853156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52400"/>
            <a:ext cx="8229600" cy="5181600"/>
          </a:xfrm>
        </p:spPr>
        <p:txBody>
          <a:bodyPr>
            <a:normAutofit/>
          </a:bodyPr>
          <a:lstStyle/>
          <a:p>
            <a:pPr marL="0" indent="0" algn="ctr">
              <a:buNone/>
            </a:pPr>
            <a:r>
              <a:rPr lang="en-US" sz="4000" dirty="0">
                <a:solidFill>
                  <a:srgbClr val="0B5EA2"/>
                </a:solidFill>
                <a:latin typeface="+mj-lt"/>
              </a:rPr>
              <a:t>Gameplan for Winnie Sand</a:t>
            </a:r>
          </a:p>
        </p:txBody>
      </p:sp>
      <p:pic>
        <p:nvPicPr>
          <p:cNvPr id="5" name="Picture 4">
            <a:extLst>
              <a:ext uri="{FF2B5EF4-FFF2-40B4-BE49-F238E27FC236}">
                <a16:creationId xmlns:a16="http://schemas.microsoft.com/office/drawing/2014/main" id="{93B81C43-BD80-430B-93D5-A7F51954C983}"/>
              </a:ext>
            </a:extLst>
          </p:cNvPr>
          <p:cNvPicPr>
            <a:picLocks noChangeAspect="1"/>
          </p:cNvPicPr>
          <p:nvPr/>
        </p:nvPicPr>
        <p:blipFill rotWithShape="1">
          <a:blip r:embed="rId2"/>
          <a:srcRect l="20625" t="14815" r="58750" b="5555"/>
          <a:stretch/>
        </p:blipFill>
        <p:spPr>
          <a:xfrm>
            <a:off x="4038600" y="1066800"/>
            <a:ext cx="4419600" cy="5758873"/>
          </a:xfrm>
          <a:prstGeom prst="rect">
            <a:avLst/>
          </a:prstGeom>
        </p:spPr>
      </p:pic>
    </p:spTree>
    <p:extLst>
      <p:ext uri="{BB962C8B-B14F-4D97-AF65-F5344CB8AC3E}">
        <p14:creationId xmlns:p14="http://schemas.microsoft.com/office/powerpoint/2010/main" val="744625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76482" y="6438812"/>
            <a:ext cx="6113358"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2F2B20"/>
                </a:solidFill>
                <a:effectLst/>
                <a:uLnTx/>
                <a:uFillTx/>
                <a:latin typeface="Arial" charset="0"/>
                <a:ea typeface="ＭＳ Ｐゴシック" pitchFamily="34" charset="-128"/>
                <a:cs typeface="Calibri" pitchFamily="34" charset="0"/>
              </a:rPr>
              <a:t>Swanston and Janowiak 2012; </a:t>
            </a:r>
            <a:r>
              <a:rPr kumimoji="0" lang="en-US" sz="1800" b="0" i="0" u="none" strike="noStrike" kern="1200" cap="none" spc="0" normalizeH="0" baseline="0" noProof="0" dirty="0">
                <a:ln>
                  <a:noFill/>
                </a:ln>
                <a:solidFill>
                  <a:srgbClr val="2F2B20"/>
                </a:solidFill>
                <a:effectLst/>
                <a:uLnTx/>
                <a:uFillTx/>
                <a:latin typeface="Arial" charset="0"/>
                <a:ea typeface="ＭＳ Ｐゴシック" pitchFamily="34" charset="-128"/>
                <a:cs typeface="Calibri" pitchFamily="34" charset="0"/>
                <a:hlinkClick r:id="rId3"/>
              </a:rPr>
              <a:t>www.nrs.fs.fed.us/pubs/40543</a:t>
            </a:r>
            <a:r>
              <a:rPr kumimoji="0" lang="en-US" sz="1800" b="0" i="0" u="none" strike="noStrike" kern="1200" cap="none" spc="0" normalizeH="0" baseline="0" noProof="0" dirty="0">
                <a:ln>
                  <a:noFill/>
                </a:ln>
                <a:solidFill>
                  <a:srgbClr val="2F2B20"/>
                </a:solidFill>
                <a:effectLst/>
                <a:uLnTx/>
                <a:uFillTx/>
                <a:latin typeface="Arial" charset="0"/>
                <a:ea typeface="ＭＳ Ｐゴシック" pitchFamily="34" charset="-128"/>
                <a:cs typeface="Calibri" pitchFamily="34" charset="0"/>
              </a:rPr>
              <a:t> </a:t>
            </a:r>
          </a:p>
        </p:txBody>
      </p:sp>
      <p:grpSp>
        <p:nvGrpSpPr>
          <p:cNvPr id="3" name="Group 2"/>
          <p:cNvGrpSpPr/>
          <p:nvPr/>
        </p:nvGrpSpPr>
        <p:grpSpPr>
          <a:xfrm>
            <a:off x="2624668" y="1472977"/>
            <a:ext cx="7174403" cy="4934332"/>
            <a:chOff x="1100667" y="1472977"/>
            <a:chExt cx="7174403" cy="4934332"/>
          </a:xfrm>
        </p:grpSpPr>
        <p:sp>
          <p:nvSpPr>
            <p:cNvPr id="9" name="Circular Arrow 8"/>
            <p:cNvSpPr/>
            <p:nvPr/>
          </p:nvSpPr>
          <p:spPr>
            <a:xfrm>
              <a:off x="1898839" y="1579772"/>
              <a:ext cx="5351049" cy="4827537"/>
            </a:xfrm>
            <a:prstGeom prst="circularArrow">
              <a:avLst>
                <a:gd name="adj1" fmla="val 5544"/>
                <a:gd name="adj2" fmla="val 330680"/>
                <a:gd name="adj3" fmla="val 13864123"/>
                <a:gd name="adj4" fmla="val 17332518"/>
                <a:gd name="adj5" fmla="val 5757"/>
              </a:avLst>
            </a:prstGeom>
            <a:solidFill>
              <a:schemeClr val="accent3">
                <a:lumMod val="75000"/>
              </a:schemeClr>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grpSp>
          <p:nvGrpSpPr>
            <p:cNvPr id="10" name="Group 9"/>
            <p:cNvGrpSpPr/>
            <p:nvPr/>
          </p:nvGrpSpPr>
          <p:grpSpPr>
            <a:xfrm>
              <a:off x="3369493" y="1472977"/>
              <a:ext cx="2409740" cy="1352055"/>
              <a:chOff x="2971797" y="118831"/>
              <a:chExt cx="2994511" cy="1862359"/>
            </a:xfrm>
            <a:solidFill>
              <a:schemeClr val="accent1">
                <a:lumMod val="20000"/>
                <a:lumOff val="80000"/>
              </a:schemeClr>
            </a:solidFill>
            <a:effectLst>
              <a:glow rad="63500">
                <a:schemeClr val="accent1">
                  <a:satMod val="175000"/>
                  <a:alpha val="40000"/>
                </a:schemeClr>
              </a:glow>
            </a:effectLst>
          </p:grpSpPr>
          <p:sp>
            <p:nvSpPr>
              <p:cNvPr id="23" name="Rounded Rectangle 22"/>
              <p:cNvSpPr/>
              <p:nvPr/>
            </p:nvSpPr>
            <p:spPr>
              <a:xfrm>
                <a:off x="2971797" y="118831"/>
                <a:ext cx="2994511" cy="186235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4" name="Rounded Rectangle 5"/>
              <p:cNvSpPr/>
              <p:nvPr/>
            </p:nvSpPr>
            <p:spPr>
              <a:xfrm>
                <a:off x="3062710" y="209744"/>
                <a:ext cx="2812685" cy="1680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1. </a:t>
                </a:r>
                <a:r>
                  <a:rPr kumimoji="0" lang="en-US" sz="2800" b="1" i="0" u="none" strike="noStrike" kern="1200" cap="none" spc="0" normalizeH="0" baseline="0" noProof="0" dirty="0">
                    <a:ln>
                      <a:noFill/>
                    </a:ln>
                    <a:solidFill>
                      <a:srgbClr val="2F2B20"/>
                    </a:solidFill>
                    <a:effectLst/>
                    <a:uLnTx/>
                    <a:uFillTx/>
                    <a:latin typeface="Calibri"/>
                    <a:ea typeface="+mn-ea"/>
                    <a:cs typeface="Calibri" pitchFamily="34" charset="0"/>
                  </a:rPr>
                  <a:t>DEFINE</a:t>
                </a: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 management objectives.</a:t>
                </a:r>
              </a:p>
            </p:txBody>
          </p:sp>
        </p:grpSp>
        <p:grpSp>
          <p:nvGrpSpPr>
            <p:cNvPr id="11" name="Group 10"/>
            <p:cNvGrpSpPr/>
            <p:nvPr/>
          </p:nvGrpSpPr>
          <p:grpSpPr>
            <a:xfrm>
              <a:off x="5865330" y="2966621"/>
              <a:ext cx="2409740" cy="1352055"/>
              <a:chOff x="6073299" y="2176219"/>
              <a:chExt cx="2994511" cy="1862359"/>
            </a:xfrm>
            <a:solidFill>
              <a:schemeClr val="accent1">
                <a:lumMod val="20000"/>
                <a:lumOff val="80000"/>
              </a:schemeClr>
            </a:solidFill>
            <a:effectLst>
              <a:glow rad="63500">
                <a:schemeClr val="accent1">
                  <a:satMod val="175000"/>
                  <a:alpha val="40000"/>
                </a:schemeClr>
              </a:glow>
            </a:effectLst>
          </p:grpSpPr>
          <p:sp>
            <p:nvSpPr>
              <p:cNvPr id="21" name="Rounded Rectangle 20"/>
              <p:cNvSpPr/>
              <p:nvPr/>
            </p:nvSpPr>
            <p:spPr>
              <a:xfrm>
                <a:off x="6073299" y="2176219"/>
                <a:ext cx="2994511" cy="186235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2" name="Rounded Rectangle 7"/>
              <p:cNvSpPr/>
              <p:nvPr/>
            </p:nvSpPr>
            <p:spPr>
              <a:xfrm>
                <a:off x="6164212" y="2267132"/>
                <a:ext cx="2812685" cy="1680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2. </a:t>
                </a:r>
                <a:r>
                  <a:rPr kumimoji="0" lang="en-US" sz="2800" b="1" i="0" u="none" strike="noStrike" kern="1200" cap="none" spc="0" normalizeH="0" baseline="0" noProof="0" dirty="0">
                    <a:ln>
                      <a:noFill/>
                    </a:ln>
                    <a:solidFill>
                      <a:srgbClr val="2F2B20"/>
                    </a:solidFill>
                    <a:effectLst/>
                    <a:uLnTx/>
                    <a:uFillTx/>
                    <a:latin typeface="Calibri"/>
                    <a:ea typeface="+mn-ea"/>
                    <a:cs typeface="Calibri" pitchFamily="34" charset="0"/>
                  </a:rPr>
                  <a:t>ASSESS</a:t>
                </a: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 climate impacts.</a:t>
                </a:r>
              </a:p>
            </p:txBody>
          </p:sp>
        </p:grpSp>
        <p:grpSp>
          <p:nvGrpSpPr>
            <p:cNvPr id="12" name="Group 11"/>
            <p:cNvGrpSpPr/>
            <p:nvPr/>
          </p:nvGrpSpPr>
          <p:grpSpPr>
            <a:xfrm>
              <a:off x="5270395" y="4782652"/>
              <a:ext cx="2409740" cy="1352055"/>
              <a:chOff x="5333991" y="4677673"/>
              <a:chExt cx="2994511" cy="1862359"/>
            </a:xfrm>
            <a:solidFill>
              <a:schemeClr val="accent1">
                <a:lumMod val="20000"/>
                <a:lumOff val="80000"/>
              </a:schemeClr>
            </a:solidFill>
            <a:effectLst>
              <a:glow rad="63500">
                <a:schemeClr val="accent1">
                  <a:satMod val="175000"/>
                  <a:alpha val="40000"/>
                </a:schemeClr>
              </a:glow>
            </a:effectLst>
          </p:grpSpPr>
          <p:sp>
            <p:nvSpPr>
              <p:cNvPr id="19" name="Rounded Rectangle 18"/>
              <p:cNvSpPr/>
              <p:nvPr/>
            </p:nvSpPr>
            <p:spPr>
              <a:xfrm>
                <a:off x="5333991" y="4677673"/>
                <a:ext cx="2994511" cy="186235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0" name="Rounded Rectangle 9"/>
              <p:cNvSpPr/>
              <p:nvPr/>
            </p:nvSpPr>
            <p:spPr>
              <a:xfrm>
                <a:off x="5424904" y="4768586"/>
                <a:ext cx="2812685" cy="1680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3. </a:t>
                </a:r>
                <a:r>
                  <a:rPr kumimoji="0" lang="en-US" sz="2800" b="1" i="0" u="none" strike="noStrike" kern="1200" cap="none" spc="0" normalizeH="0" baseline="0" noProof="0" dirty="0">
                    <a:ln>
                      <a:noFill/>
                    </a:ln>
                    <a:solidFill>
                      <a:srgbClr val="2F2B20"/>
                    </a:solidFill>
                    <a:effectLst/>
                    <a:uLnTx/>
                    <a:uFillTx/>
                    <a:latin typeface="Calibri"/>
                    <a:ea typeface="+mn-ea"/>
                    <a:cs typeface="Calibri" pitchFamily="34" charset="0"/>
                  </a:rPr>
                  <a:t>EVALUATE</a:t>
                </a: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 management objectives.</a:t>
                </a:r>
              </a:p>
            </p:txBody>
          </p:sp>
        </p:grpSp>
        <p:grpSp>
          <p:nvGrpSpPr>
            <p:cNvPr id="13" name="Group 12"/>
            <p:cNvGrpSpPr/>
            <p:nvPr/>
          </p:nvGrpSpPr>
          <p:grpSpPr>
            <a:xfrm>
              <a:off x="1634277" y="4739866"/>
              <a:ext cx="2409740" cy="1437629"/>
              <a:chOff x="815496" y="4618738"/>
              <a:chExt cx="2994511" cy="1980231"/>
            </a:xfrm>
            <a:solidFill>
              <a:schemeClr val="accent1">
                <a:lumMod val="20000"/>
                <a:lumOff val="80000"/>
              </a:schemeClr>
            </a:solidFill>
            <a:effectLst>
              <a:glow rad="63500">
                <a:schemeClr val="accent1">
                  <a:satMod val="175000"/>
                  <a:alpha val="40000"/>
                </a:schemeClr>
              </a:glow>
            </a:effectLst>
          </p:grpSpPr>
          <p:sp>
            <p:nvSpPr>
              <p:cNvPr id="17" name="Rounded Rectangle 16"/>
              <p:cNvSpPr/>
              <p:nvPr/>
            </p:nvSpPr>
            <p:spPr>
              <a:xfrm>
                <a:off x="815496" y="4618738"/>
                <a:ext cx="2994511" cy="1980231"/>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8" name="Rounded Rectangle 11"/>
              <p:cNvSpPr/>
              <p:nvPr/>
            </p:nvSpPr>
            <p:spPr>
              <a:xfrm>
                <a:off x="912163" y="4715405"/>
                <a:ext cx="2801177" cy="178689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4. </a:t>
                </a:r>
                <a:r>
                  <a:rPr kumimoji="0" lang="en-US" sz="2800" b="1" i="0" u="none" strike="noStrike" kern="1200" cap="none" spc="0" normalizeH="0" baseline="0" noProof="0" dirty="0">
                    <a:ln>
                      <a:noFill/>
                    </a:ln>
                    <a:solidFill>
                      <a:srgbClr val="2F2B20"/>
                    </a:solidFill>
                    <a:effectLst/>
                    <a:uLnTx/>
                    <a:uFillTx/>
                    <a:latin typeface="Calibri"/>
                    <a:ea typeface="+mn-ea"/>
                    <a:cs typeface="Calibri" pitchFamily="34" charset="0"/>
                  </a:rPr>
                  <a:t>IDENTIFY</a:t>
                </a: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 adaptation approaches. </a:t>
                </a:r>
              </a:p>
            </p:txBody>
          </p:sp>
        </p:grpSp>
        <p:grpSp>
          <p:nvGrpSpPr>
            <p:cNvPr id="14" name="Group 13"/>
            <p:cNvGrpSpPr/>
            <p:nvPr/>
          </p:nvGrpSpPr>
          <p:grpSpPr>
            <a:xfrm>
              <a:off x="1100667" y="2911314"/>
              <a:ext cx="2409740" cy="1352055"/>
              <a:chOff x="152395" y="2100038"/>
              <a:chExt cx="2994511" cy="1862359"/>
            </a:xfrm>
            <a:solidFill>
              <a:schemeClr val="accent1">
                <a:lumMod val="20000"/>
                <a:lumOff val="80000"/>
              </a:schemeClr>
            </a:solidFill>
            <a:effectLst>
              <a:glow rad="63500">
                <a:schemeClr val="accent1">
                  <a:satMod val="175000"/>
                  <a:alpha val="40000"/>
                </a:schemeClr>
              </a:glow>
            </a:effectLst>
          </p:grpSpPr>
          <p:sp>
            <p:nvSpPr>
              <p:cNvPr id="15" name="Rounded Rectangle 14"/>
              <p:cNvSpPr/>
              <p:nvPr/>
            </p:nvSpPr>
            <p:spPr>
              <a:xfrm>
                <a:off x="152395" y="2100038"/>
                <a:ext cx="2994511" cy="186235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6" name="Rounded Rectangle 13"/>
              <p:cNvSpPr/>
              <p:nvPr/>
            </p:nvSpPr>
            <p:spPr>
              <a:xfrm>
                <a:off x="243308" y="2190951"/>
                <a:ext cx="2812685" cy="1680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5. </a:t>
                </a:r>
                <a:r>
                  <a:rPr kumimoji="0" lang="en-US" sz="2800" b="1" i="0" u="none" strike="noStrike" kern="1200" cap="none" spc="0" normalizeH="0" baseline="0" noProof="0" dirty="0">
                    <a:ln>
                      <a:noFill/>
                    </a:ln>
                    <a:solidFill>
                      <a:srgbClr val="2F2B20"/>
                    </a:solidFill>
                    <a:effectLst/>
                    <a:uLnTx/>
                    <a:uFillTx/>
                    <a:latin typeface="Calibri"/>
                    <a:ea typeface="+mn-ea"/>
                    <a:cs typeface="Calibri" pitchFamily="34" charset="0"/>
                  </a:rPr>
                  <a:t>MONITOR</a:t>
                </a: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 and evaluate effectiveness.</a:t>
                </a:r>
              </a:p>
            </p:txBody>
          </p:sp>
        </p:grpSp>
      </p:grpSp>
      <p:sp>
        <p:nvSpPr>
          <p:cNvPr id="2" name="Title 1"/>
          <p:cNvSpPr>
            <a:spLocks noGrp="1"/>
          </p:cNvSpPr>
          <p:nvPr>
            <p:ph type="title"/>
          </p:nvPr>
        </p:nvSpPr>
        <p:spPr/>
        <p:txBody>
          <a:bodyPr>
            <a:normAutofit/>
          </a:bodyPr>
          <a:lstStyle/>
          <a:p>
            <a:r>
              <a:rPr lang="en-US" sz="4000" dirty="0">
                <a:solidFill>
                  <a:srgbClr val="0B5EA2"/>
                </a:solidFill>
                <a:latin typeface="+mn-lt"/>
              </a:rPr>
              <a:t>Adaptation Workbook</a:t>
            </a:r>
          </a:p>
        </p:txBody>
      </p:sp>
    </p:spTree>
    <p:extLst>
      <p:ext uri="{BB962C8B-B14F-4D97-AF65-F5344CB8AC3E}">
        <p14:creationId xmlns:p14="http://schemas.microsoft.com/office/powerpoint/2010/main" val="9086092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76482" y="6438812"/>
            <a:ext cx="6113358"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2F2B20"/>
                </a:solidFill>
                <a:effectLst/>
                <a:uLnTx/>
                <a:uFillTx/>
                <a:latin typeface="Arial" charset="0"/>
                <a:ea typeface="ＭＳ Ｐゴシック" pitchFamily="34" charset="-128"/>
                <a:cs typeface="Calibri" pitchFamily="34" charset="0"/>
              </a:rPr>
              <a:t>Swanston and Janowiak 2012; </a:t>
            </a:r>
            <a:r>
              <a:rPr kumimoji="0" lang="en-US" sz="1800" b="0" i="0" u="none" strike="noStrike" kern="1200" cap="none" spc="0" normalizeH="0" baseline="0" noProof="0" dirty="0">
                <a:ln>
                  <a:noFill/>
                </a:ln>
                <a:solidFill>
                  <a:srgbClr val="2F2B20"/>
                </a:solidFill>
                <a:effectLst/>
                <a:uLnTx/>
                <a:uFillTx/>
                <a:latin typeface="Arial" charset="0"/>
                <a:ea typeface="ＭＳ Ｐゴシック" pitchFamily="34" charset="-128"/>
                <a:cs typeface="Calibri" pitchFamily="34" charset="0"/>
                <a:hlinkClick r:id="rId3"/>
              </a:rPr>
              <a:t>www.nrs.fs.fed.us/pubs/40543</a:t>
            </a:r>
            <a:r>
              <a:rPr kumimoji="0" lang="en-US" sz="1800" b="0" i="0" u="none" strike="noStrike" kern="1200" cap="none" spc="0" normalizeH="0" baseline="0" noProof="0" dirty="0">
                <a:ln>
                  <a:noFill/>
                </a:ln>
                <a:solidFill>
                  <a:srgbClr val="2F2B20"/>
                </a:solidFill>
                <a:effectLst/>
                <a:uLnTx/>
                <a:uFillTx/>
                <a:latin typeface="Arial" charset="0"/>
                <a:ea typeface="ＭＳ Ｐゴシック" pitchFamily="34" charset="-128"/>
                <a:cs typeface="Calibri" pitchFamily="34" charset="0"/>
              </a:rPr>
              <a:t> </a:t>
            </a:r>
          </a:p>
        </p:txBody>
      </p:sp>
      <p:grpSp>
        <p:nvGrpSpPr>
          <p:cNvPr id="3" name="Group 2"/>
          <p:cNvGrpSpPr/>
          <p:nvPr/>
        </p:nvGrpSpPr>
        <p:grpSpPr>
          <a:xfrm>
            <a:off x="2624668" y="1472977"/>
            <a:ext cx="7174403" cy="4934332"/>
            <a:chOff x="1100667" y="1472977"/>
            <a:chExt cx="7174403" cy="4934332"/>
          </a:xfrm>
        </p:grpSpPr>
        <p:sp>
          <p:nvSpPr>
            <p:cNvPr id="9" name="Circular Arrow 8"/>
            <p:cNvSpPr/>
            <p:nvPr/>
          </p:nvSpPr>
          <p:spPr>
            <a:xfrm>
              <a:off x="1898839" y="1579772"/>
              <a:ext cx="5351049" cy="4827537"/>
            </a:xfrm>
            <a:prstGeom prst="circularArrow">
              <a:avLst>
                <a:gd name="adj1" fmla="val 5544"/>
                <a:gd name="adj2" fmla="val 330680"/>
                <a:gd name="adj3" fmla="val 13864123"/>
                <a:gd name="adj4" fmla="val 17332518"/>
                <a:gd name="adj5" fmla="val 5757"/>
              </a:avLst>
            </a:prstGeom>
            <a:solidFill>
              <a:schemeClr val="accent3">
                <a:lumMod val="75000"/>
              </a:schemeClr>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grpSp>
          <p:nvGrpSpPr>
            <p:cNvPr id="10" name="Group 9"/>
            <p:cNvGrpSpPr/>
            <p:nvPr/>
          </p:nvGrpSpPr>
          <p:grpSpPr>
            <a:xfrm>
              <a:off x="3369493" y="1472977"/>
              <a:ext cx="2409740" cy="1352055"/>
              <a:chOff x="2971797" y="118831"/>
              <a:chExt cx="2994511" cy="1862359"/>
            </a:xfrm>
            <a:solidFill>
              <a:schemeClr val="accent1">
                <a:lumMod val="20000"/>
                <a:lumOff val="80000"/>
              </a:schemeClr>
            </a:solidFill>
            <a:effectLst>
              <a:glow rad="63500">
                <a:schemeClr val="accent1">
                  <a:satMod val="175000"/>
                  <a:alpha val="40000"/>
                </a:schemeClr>
              </a:glow>
            </a:effectLst>
          </p:grpSpPr>
          <p:sp>
            <p:nvSpPr>
              <p:cNvPr id="23" name="Rounded Rectangle 22"/>
              <p:cNvSpPr/>
              <p:nvPr/>
            </p:nvSpPr>
            <p:spPr>
              <a:xfrm>
                <a:off x="2971797" y="118831"/>
                <a:ext cx="2994511" cy="1862359"/>
              </a:xfrm>
              <a:prstGeom prst="roundRect">
                <a:avLst/>
              </a:prstGeom>
              <a:solidFill>
                <a:schemeClr val="accent6">
                  <a:lumMod val="60000"/>
                  <a:lumOff val="40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4" name="Rounded Rectangle 5"/>
              <p:cNvSpPr/>
              <p:nvPr/>
            </p:nvSpPr>
            <p:spPr>
              <a:xfrm>
                <a:off x="3062710" y="209744"/>
                <a:ext cx="2812685" cy="1680533"/>
              </a:xfrm>
              <a:prstGeom prst="rect">
                <a:avLst/>
              </a:prstGeom>
              <a:solidFill>
                <a:schemeClr val="accent6">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1. </a:t>
                </a:r>
                <a:r>
                  <a:rPr kumimoji="0" lang="en-US" sz="2800" b="1" i="0" u="none" strike="noStrike" kern="1200" cap="none" spc="0" normalizeH="0" baseline="0" noProof="0" dirty="0">
                    <a:ln>
                      <a:noFill/>
                    </a:ln>
                    <a:solidFill>
                      <a:srgbClr val="2F2B20"/>
                    </a:solidFill>
                    <a:effectLst/>
                    <a:uLnTx/>
                    <a:uFillTx/>
                    <a:latin typeface="Calibri"/>
                    <a:ea typeface="+mn-ea"/>
                    <a:cs typeface="Calibri" pitchFamily="34" charset="0"/>
                  </a:rPr>
                  <a:t>DEFINE</a:t>
                </a: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 management objectives.</a:t>
                </a:r>
              </a:p>
            </p:txBody>
          </p:sp>
        </p:grpSp>
        <p:grpSp>
          <p:nvGrpSpPr>
            <p:cNvPr id="11" name="Group 10"/>
            <p:cNvGrpSpPr/>
            <p:nvPr/>
          </p:nvGrpSpPr>
          <p:grpSpPr>
            <a:xfrm>
              <a:off x="5865330" y="2966621"/>
              <a:ext cx="2409740" cy="1352055"/>
              <a:chOff x="6073299" y="2176219"/>
              <a:chExt cx="2994511" cy="1862359"/>
            </a:xfrm>
            <a:solidFill>
              <a:schemeClr val="accent1">
                <a:lumMod val="20000"/>
                <a:lumOff val="80000"/>
              </a:schemeClr>
            </a:solidFill>
            <a:effectLst>
              <a:glow rad="63500">
                <a:schemeClr val="accent1">
                  <a:satMod val="175000"/>
                  <a:alpha val="40000"/>
                </a:schemeClr>
              </a:glow>
            </a:effectLst>
          </p:grpSpPr>
          <p:sp>
            <p:nvSpPr>
              <p:cNvPr id="21" name="Rounded Rectangle 20"/>
              <p:cNvSpPr/>
              <p:nvPr/>
            </p:nvSpPr>
            <p:spPr>
              <a:xfrm>
                <a:off x="6073299" y="2176219"/>
                <a:ext cx="2994511" cy="1862359"/>
              </a:xfrm>
              <a:prstGeom prst="roundRect">
                <a:avLst/>
              </a:prstGeom>
              <a:solidFill>
                <a:schemeClr val="accent6">
                  <a:lumMod val="60000"/>
                  <a:lumOff val="40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2" name="Rounded Rectangle 7"/>
              <p:cNvSpPr/>
              <p:nvPr/>
            </p:nvSpPr>
            <p:spPr>
              <a:xfrm>
                <a:off x="6164212" y="2267132"/>
                <a:ext cx="2812685" cy="1680533"/>
              </a:xfrm>
              <a:prstGeom prst="rect">
                <a:avLst/>
              </a:prstGeom>
              <a:solidFill>
                <a:schemeClr val="accent6">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2. </a:t>
                </a:r>
                <a:r>
                  <a:rPr kumimoji="0" lang="en-US" sz="2800" b="1" i="0" u="none" strike="noStrike" kern="1200" cap="none" spc="0" normalizeH="0" baseline="0" noProof="0" dirty="0">
                    <a:ln>
                      <a:noFill/>
                    </a:ln>
                    <a:solidFill>
                      <a:srgbClr val="2F2B20"/>
                    </a:solidFill>
                    <a:effectLst/>
                    <a:uLnTx/>
                    <a:uFillTx/>
                    <a:latin typeface="Calibri"/>
                    <a:ea typeface="+mn-ea"/>
                    <a:cs typeface="Calibri" pitchFamily="34" charset="0"/>
                  </a:rPr>
                  <a:t>ASSESS</a:t>
                </a: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 climate impacts.</a:t>
                </a:r>
              </a:p>
            </p:txBody>
          </p:sp>
        </p:grpSp>
        <p:grpSp>
          <p:nvGrpSpPr>
            <p:cNvPr id="12" name="Group 11"/>
            <p:cNvGrpSpPr/>
            <p:nvPr/>
          </p:nvGrpSpPr>
          <p:grpSpPr>
            <a:xfrm>
              <a:off x="5270395" y="4782652"/>
              <a:ext cx="2409740" cy="1352055"/>
              <a:chOff x="5333991" y="4677673"/>
              <a:chExt cx="2994511" cy="1862359"/>
            </a:xfrm>
            <a:solidFill>
              <a:schemeClr val="accent1">
                <a:lumMod val="20000"/>
                <a:lumOff val="80000"/>
              </a:schemeClr>
            </a:solidFill>
            <a:effectLst>
              <a:glow rad="63500">
                <a:schemeClr val="accent1">
                  <a:satMod val="175000"/>
                  <a:alpha val="40000"/>
                </a:schemeClr>
              </a:glow>
            </a:effectLst>
          </p:grpSpPr>
          <p:sp>
            <p:nvSpPr>
              <p:cNvPr id="19" name="Rounded Rectangle 18"/>
              <p:cNvSpPr/>
              <p:nvPr/>
            </p:nvSpPr>
            <p:spPr>
              <a:xfrm>
                <a:off x="5333991" y="4677673"/>
                <a:ext cx="2994511" cy="1862359"/>
              </a:xfrm>
              <a:prstGeom prst="roundRect">
                <a:avLst/>
              </a:prstGeom>
              <a:solidFill>
                <a:schemeClr val="bg1">
                  <a:lumMod val="85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0" name="Rounded Rectangle 9"/>
              <p:cNvSpPr/>
              <p:nvPr/>
            </p:nvSpPr>
            <p:spPr>
              <a:xfrm>
                <a:off x="5424904" y="4768586"/>
                <a:ext cx="2812685" cy="1680533"/>
              </a:xfrm>
              <a:prstGeom prst="rect">
                <a:avLst/>
              </a:prstGeom>
              <a:solidFill>
                <a:schemeClr val="bg1">
                  <a:lumMod val="85000"/>
                </a:scheme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3. </a:t>
                </a:r>
                <a:r>
                  <a:rPr kumimoji="0" lang="en-US" sz="2800" b="1" i="0" u="none" strike="noStrike" kern="1200" cap="none" spc="0" normalizeH="0" baseline="0" noProof="0" dirty="0">
                    <a:ln>
                      <a:noFill/>
                    </a:ln>
                    <a:solidFill>
                      <a:srgbClr val="2F2B20"/>
                    </a:solidFill>
                    <a:effectLst/>
                    <a:uLnTx/>
                    <a:uFillTx/>
                    <a:latin typeface="Calibri"/>
                    <a:ea typeface="+mn-ea"/>
                    <a:cs typeface="Calibri" pitchFamily="34" charset="0"/>
                  </a:rPr>
                  <a:t>EVALUATE</a:t>
                </a: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 management objectives.</a:t>
                </a:r>
              </a:p>
            </p:txBody>
          </p:sp>
        </p:grpSp>
        <p:grpSp>
          <p:nvGrpSpPr>
            <p:cNvPr id="13" name="Group 12"/>
            <p:cNvGrpSpPr/>
            <p:nvPr/>
          </p:nvGrpSpPr>
          <p:grpSpPr>
            <a:xfrm>
              <a:off x="1634277" y="4739866"/>
              <a:ext cx="2409740" cy="1437629"/>
              <a:chOff x="815496" y="4618738"/>
              <a:chExt cx="2994511" cy="1980231"/>
            </a:xfrm>
            <a:solidFill>
              <a:schemeClr val="accent1">
                <a:lumMod val="20000"/>
                <a:lumOff val="80000"/>
              </a:schemeClr>
            </a:solidFill>
            <a:effectLst>
              <a:glow rad="63500">
                <a:schemeClr val="accent1">
                  <a:satMod val="175000"/>
                  <a:alpha val="40000"/>
                </a:schemeClr>
              </a:glow>
            </a:effectLst>
          </p:grpSpPr>
          <p:sp>
            <p:nvSpPr>
              <p:cNvPr id="17" name="Rounded Rectangle 16"/>
              <p:cNvSpPr/>
              <p:nvPr/>
            </p:nvSpPr>
            <p:spPr>
              <a:xfrm>
                <a:off x="815496" y="4618738"/>
                <a:ext cx="2994511" cy="1980231"/>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8" name="Rounded Rectangle 11"/>
              <p:cNvSpPr/>
              <p:nvPr/>
            </p:nvSpPr>
            <p:spPr>
              <a:xfrm>
                <a:off x="912163" y="4715405"/>
                <a:ext cx="2801177" cy="178689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4. </a:t>
                </a:r>
                <a:r>
                  <a:rPr kumimoji="0" lang="en-US" sz="2800" b="1" i="0" u="none" strike="noStrike" kern="1200" cap="none" spc="0" normalizeH="0" baseline="0" noProof="0" dirty="0">
                    <a:ln>
                      <a:noFill/>
                    </a:ln>
                    <a:solidFill>
                      <a:srgbClr val="2F2B20"/>
                    </a:solidFill>
                    <a:effectLst/>
                    <a:uLnTx/>
                    <a:uFillTx/>
                    <a:latin typeface="Calibri"/>
                    <a:ea typeface="+mn-ea"/>
                    <a:cs typeface="Calibri" pitchFamily="34" charset="0"/>
                  </a:rPr>
                  <a:t>IDENTIFY</a:t>
                </a: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 adaptation approaches. </a:t>
                </a:r>
              </a:p>
            </p:txBody>
          </p:sp>
        </p:grpSp>
        <p:grpSp>
          <p:nvGrpSpPr>
            <p:cNvPr id="14" name="Group 13"/>
            <p:cNvGrpSpPr/>
            <p:nvPr/>
          </p:nvGrpSpPr>
          <p:grpSpPr>
            <a:xfrm>
              <a:off x="1100667" y="2911314"/>
              <a:ext cx="2409740" cy="1352055"/>
              <a:chOff x="152395" y="2100038"/>
              <a:chExt cx="2994511" cy="1862359"/>
            </a:xfrm>
            <a:solidFill>
              <a:schemeClr val="accent1">
                <a:lumMod val="20000"/>
                <a:lumOff val="80000"/>
              </a:schemeClr>
            </a:solidFill>
            <a:effectLst>
              <a:glow rad="63500">
                <a:schemeClr val="accent1">
                  <a:satMod val="175000"/>
                  <a:alpha val="40000"/>
                </a:schemeClr>
              </a:glow>
            </a:effectLst>
          </p:grpSpPr>
          <p:sp>
            <p:nvSpPr>
              <p:cNvPr id="15" name="Rounded Rectangle 14"/>
              <p:cNvSpPr/>
              <p:nvPr/>
            </p:nvSpPr>
            <p:spPr>
              <a:xfrm>
                <a:off x="152395" y="2100038"/>
                <a:ext cx="2994511" cy="186235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6" name="Rounded Rectangle 13"/>
              <p:cNvSpPr/>
              <p:nvPr/>
            </p:nvSpPr>
            <p:spPr>
              <a:xfrm>
                <a:off x="243308" y="2190951"/>
                <a:ext cx="2812685" cy="1680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5. </a:t>
                </a:r>
                <a:r>
                  <a:rPr kumimoji="0" lang="en-US" sz="2800" b="1" i="0" u="none" strike="noStrike" kern="1200" cap="none" spc="0" normalizeH="0" baseline="0" noProof="0" dirty="0">
                    <a:ln>
                      <a:noFill/>
                    </a:ln>
                    <a:solidFill>
                      <a:srgbClr val="2F2B20"/>
                    </a:solidFill>
                    <a:effectLst/>
                    <a:uLnTx/>
                    <a:uFillTx/>
                    <a:latin typeface="Calibri"/>
                    <a:ea typeface="+mn-ea"/>
                    <a:cs typeface="Calibri" pitchFamily="34" charset="0"/>
                  </a:rPr>
                  <a:t>MONITOR</a:t>
                </a: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 and evaluate effectiveness.</a:t>
                </a:r>
              </a:p>
            </p:txBody>
          </p:sp>
        </p:grpSp>
      </p:grpSp>
      <p:sp>
        <p:nvSpPr>
          <p:cNvPr id="2" name="Title 1"/>
          <p:cNvSpPr>
            <a:spLocks noGrp="1"/>
          </p:cNvSpPr>
          <p:nvPr>
            <p:ph type="title"/>
          </p:nvPr>
        </p:nvSpPr>
        <p:spPr/>
        <p:txBody>
          <a:bodyPr>
            <a:normAutofit/>
          </a:bodyPr>
          <a:lstStyle/>
          <a:p>
            <a:r>
              <a:rPr lang="en-US" sz="4000" dirty="0">
                <a:solidFill>
                  <a:srgbClr val="0B5EA2"/>
                </a:solidFill>
                <a:latin typeface="+mn-lt"/>
              </a:rPr>
              <a:t>Adaptation Workbook</a:t>
            </a:r>
          </a:p>
        </p:txBody>
      </p:sp>
      <p:sp>
        <p:nvSpPr>
          <p:cNvPr id="5" name="Rectangle: Rounded Corners 4">
            <a:extLst>
              <a:ext uri="{FF2B5EF4-FFF2-40B4-BE49-F238E27FC236}">
                <a16:creationId xmlns:a16="http://schemas.microsoft.com/office/drawing/2014/main" id="{AEE1A1A8-6DCD-4F4F-94D9-965C35B3E3D9}"/>
              </a:ext>
            </a:extLst>
          </p:cNvPr>
          <p:cNvSpPr/>
          <p:nvPr/>
        </p:nvSpPr>
        <p:spPr>
          <a:xfrm>
            <a:off x="9725911" y="1350041"/>
            <a:ext cx="1963418" cy="106680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Pre-work!</a:t>
            </a:r>
          </a:p>
          <a:p>
            <a:pPr algn="ctr"/>
            <a:endParaRPr lang="en-US" sz="1400" dirty="0"/>
          </a:p>
        </p:txBody>
      </p:sp>
      <p:cxnSp>
        <p:nvCxnSpPr>
          <p:cNvPr id="8" name="Straight Arrow Connector 7">
            <a:extLst>
              <a:ext uri="{FF2B5EF4-FFF2-40B4-BE49-F238E27FC236}">
                <a16:creationId xmlns:a16="http://schemas.microsoft.com/office/drawing/2014/main" id="{8B0838BD-C9CC-427B-BB82-FE22455B9D23}"/>
              </a:ext>
            </a:extLst>
          </p:cNvPr>
          <p:cNvCxnSpPr>
            <a:cxnSpLocks/>
            <a:stCxn id="5" idx="1"/>
          </p:cNvCxnSpPr>
          <p:nvPr/>
        </p:nvCxnSpPr>
        <p:spPr>
          <a:xfrm flipH="1">
            <a:off x="7376393" y="1883442"/>
            <a:ext cx="2349518" cy="50998"/>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3EDFE65-8DA2-41D3-BA66-BD08E794073A}"/>
              </a:ext>
            </a:extLst>
          </p:cNvPr>
          <p:cNvCxnSpPr>
            <a:cxnSpLocks/>
            <a:stCxn id="5" idx="2"/>
          </p:cNvCxnSpPr>
          <p:nvPr/>
        </p:nvCxnSpPr>
        <p:spPr>
          <a:xfrm flipH="1">
            <a:off x="9872230" y="2416842"/>
            <a:ext cx="835390" cy="1157385"/>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5713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 Prep</a:t>
            </a:r>
          </a:p>
        </p:txBody>
      </p:sp>
      <p:sp>
        <p:nvSpPr>
          <p:cNvPr id="5" name="Content Placeholder 4"/>
          <p:cNvSpPr txBox="1">
            <a:spLocks/>
          </p:cNvSpPr>
          <p:nvPr/>
        </p:nvSpPr>
        <p:spPr>
          <a:xfrm>
            <a:off x="2019298" y="1066800"/>
            <a:ext cx="8115303" cy="5181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600"/>
              </a:spcBef>
              <a:buNone/>
            </a:pPr>
            <a:r>
              <a:rPr lang="en-US" sz="2800" dirty="0">
                <a:solidFill>
                  <a:srgbClr val="2F2B20"/>
                </a:solidFill>
              </a:rPr>
              <a:t>Write down your key management goals and objectives for your resource area! </a:t>
            </a:r>
          </a:p>
          <a:p>
            <a:pPr marL="0" indent="0">
              <a:buNone/>
            </a:pPr>
            <a:endParaRPr lang="en-US" dirty="0">
              <a:solidFill>
                <a:srgbClr val="2F2B20"/>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232133140"/>
              </p:ext>
            </p:extLst>
          </p:nvPr>
        </p:nvGraphicFramePr>
        <p:xfrm>
          <a:off x="381000" y="2257334"/>
          <a:ext cx="11277601" cy="4328160"/>
        </p:xfrm>
        <a:graphic>
          <a:graphicData uri="http://schemas.openxmlformats.org/drawingml/2006/table">
            <a:tbl>
              <a:tblPr firstRow="1" bandRow="1">
                <a:tableStyleId>{5C22544A-7EE6-4342-B048-85BDC9FD1C3A}</a:tableStyleId>
              </a:tblPr>
              <a:tblGrid>
                <a:gridCol w="2170809">
                  <a:extLst>
                    <a:ext uri="{9D8B030D-6E8A-4147-A177-3AD203B41FA5}">
                      <a16:colId xmlns:a16="http://schemas.microsoft.com/office/drawing/2014/main" val="20000"/>
                    </a:ext>
                  </a:extLst>
                </a:gridCol>
                <a:gridCol w="6592191">
                  <a:extLst>
                    <a:ext uri="{9D8B030D-6E8A-4147-A177-3AD203B41FA5}">
                      <a16:colId xmlns:a16="http://schemas.microsoft.com/office/drawing/2014/main" val="20001"/>
                    </a:ext>
                  </a:extLst>
                </a:gridCol>
                <a:gridCol w="2514601">
                  <a:extLst>
                    <a:ext uri="{9D8B030D-6E8A-4147-A177-3AD203B41FA5}">
                      <a16:colId xmlns:a16="http://schemas.microsoft.com/office/drawing/2014/main" val="20002"/>
                    </a:ext>
                  </a:extLst>
                </a:gridCol>
              </a:tblGrid>
              <a:tr h="370840">
                <a:tc>
                  <a:txBody>
                    <a:bodyPr/>
                    <a:lstStyle/>
                    <a:p>
                      <a:r>
                        <a:rPr lang="en-US" sz="2000" dirty="0"/>
                        <a:t>Resource Areas</a:t>
                      </a:r>
                    </a:p>
                  </a:txBody>
                  <a:tcPr/>
                </a:tc>
                <a:tc>
                  <a:txBody>
                    <a:bodyPr/>
                    <a:lstStyle/>
                    <a:p>
                      <a:r>
                        <a:rPr lang="en-US" sz="2000" dirty="0"/>
                        <a:t>Goals (Made-up</a:t>
                      </a:r>
                      <a:r>
                        <a:rPr lang="en-US" sz="2000" baseline="0" dirty="0"/>
                        <a:t> examples…)</a:t>
                      </a:r>
                      <a:endParaRPr lang="en-US" sz="2000" dirty="0"/>
                    </a:p>
                  </a:txBody>
                  <a:tcPr/>
                </a:tc>
                <a:tc>
                  <a:txBody>
                    <a:bodyPr/>
                    <a:lstStyle/>
                    <a:p>
                      <a:r>
                        <a:rPr lang="en-US" sz="2000" dirty="0"/>
                        <a:t>Objectives</a:t>
                      </a:r>
                    </a:p>
                  </a:txBody>
                  <a:tcPr/>
                </a:tc>
                <a:extLst>
                  <a:ext uri="{0D108BD9-81ED-4DB2-BD59-A6C34878D82A}">
                    <a16:rowId xmlns:a16="http://schemas.microsoft.com/office/drawing/2014/main" val="10000"/>
                  </a:ext>
                </a:extLst>
              </a:tr>
              <a:tr h="1181826">
                <a:tc>
                  <a:txBody>
                    <a:bodyPr/>
                    <a:lstStyle/>
                    <a:p>
                      <a:r>
                        <a:rPr lang="en-US" sz="2000" dirty="0"/>
                        <a:t>Vegetation/ </a:t>
                      </a:r>
                      <a:r>
                        <a:rPr lang="en-US" sz="2000" dirty="0" err="1"/>
                        <a:t>Silviculture</a:t>
                      </a:r>
                      <a:endParaRPr lang="en-US" sz="2000" dirty="0"/>
                    </a:p>
                  </a:txBody>
                  <a:tcPr/>
                </a:tc>
                <a:tc>
                  <a:txBody>
                    <a:bodyPr/>
                    <a:lstStyle/>
                    <a:p>
                      <a:pPr marL="285750" indent="-285750">
                        <a:buFont typeface="Arial" panose="020B0604020202020204" pitchFamily="34" charset="0"/>
                        <a:buChar char="•"/>
                      </a:pPr>
                      <a:r>
                        <a:rPr lang="en-US" sz="2000" b="0" baseline="0" dirty="0"/>
                        <a:t>Address the aspen and paper birch “age class bubble” across the district and regenerate young stands</a:t>
                      </a:r>
                    </a:p>
                    <a:p>
                      <a:pPr marL="285750" indent="-285750">
                        <a:buFont typeface="Arial" panose="020B0604020202020204" pitchFamily="34" charset="0"/>
                        <a:buChar char="•"/>
                      </a:pPr>
                      <a:r>
                        <a:rPr lang="en-US" sz="2000" b="0" baseline="0" dirty="0"/>
                        <a:t>Convert aspen to long-lived species in some places</a:t>
                      </a:r>
                    </a:p>
                    <a:p>
                      <a:pPr marL="285750" indent="-285750">
                        <a:buFont typeface="Arial" panose="020B0604020202020204" pitchFamily="34" charset="0"/>
                        <a:buChar char="•"/>
                      </a:pPr>
                      <a:r>
                        <a:rPr lang="en-US" sz="2000" b="0" baseline="0" dirty="0"/>
                        <a:t>Regenerate areas of spruce and fir that have been damaged by spruce budworm or experiencing decline. </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How/ where/</a:t>
                      </a:r>
                      <a:r>
                        <a:rPr lang="en-US" sz="2000" baseline="0" dirty="0"/>
                        <a:t> how much?</a:t>
                      </a:r>
                    </a:p>
                    <a:p>
                      <a:pPr marL="0" indent="0">
                        <a:buFont typeface="Arial" panose="020B0604020202020204" pitchFamily="34" charset="0"/>
                        <a:buNone/>
                      </a:pPr>
                      <a:endParaRPr lang="en-US" sz="2000" dirty="0"/>
                    </a:p>
                  </a:txBody>
                  <a:tcPr/>
                </a:tc>
                <a:extLst>
                  <a:ext uri="{0D108BD9-81ED-4DB2-BD59-A6C34878D82A}">
                    <a16:rowId xmlns:a16="http://schemas.microsoft.com/office/drawing/2014/main" val="10001"/>
                  </a:ext>
                </a:extLst>
              </a:tr>
              <a:tr h="1014186">
                <a:tc>
                  <a:txBody>
                    <a:bodyPr/>
                    <a:lstStyle/>
                    <a:p>
                      <a:r>
                        <a:rPr lang="en-US" sz="2000" dirty="0"/>
                        <a:t>Wildlife </a:t>
                      </a:r>
                    </a:p>
                  </a:txBody>
                  <a:tcPr/>
                </a:tc>
                <a:tc>
                  <a:txBody>
                    <a:bodyPr/>
                    <a:lstStyle/>
                    <a:p>
                      <a:pPr marL="285750" indent="-285750">
                        <a:buFont typeface="Arial" panose="020B0604020202020204" pitchFamily="34" charset="0"/>
                        <a:buChar char="•"/>
                      </a:pPr>
                      <a:r>
                        <a:rPr lang="en-US" sz="2000" b="0" dirty="0"/>
                        <a:t>Increase large white pine for eagle nest sites</a:t>
                      </a:r>
                    </a:p>
                    <a:p>
                      <a:pPr marL="285750" indent="-285750">
                        <a:buFont typeface="Arial" panose="020B0604020202020204" pitchFamily="34" charset="0"/>
                        <a:buChar char="•"/>
                      </a:pPr>
                      <a:r>
                        <a:rPr lang="en-US" sz="2000" b="0" dirty="0"/>
                        <a:t>Prevent brush encroachment</a:t>
                      </a:r>
                      <a:r>
                        <a:rPr lang="en-US" sz="2000" b="0" baseline="0" dirty="0"/>
                        <a:t> into marshes</a:t>
                      </a:r>
                    </a:p>
                    <a:p>
                      <a:pPr marL="285750" indent="-285750">
                        <a:buFont typeface="Arial" panose="020B0604020202020204" pitchFamily="34" charset="0"/>
                        <a:buChar char="•"/>
                      </a:pPr>
                      <a:r>
                        <a:rPr lang="en-US" sz="2000" b="0" baseline="0" dirty="0"/>
                        <a:t>Restore waterfowl habitat and wild rice production within Summit and Cyrus lakes </a:t>
                      </a:r>
                    </a:p>
                  </a:txBody>
                  <a:tcPr/>
                </a:tc>
                <a:tc>
                  <a:txBody>
                    <a:bodyPr/>
                    <a:lstStyle/>
                    <a:p>
                      <a:pPr marL="285750" indent="-285750">
                        <a:buFont typeface="Arial" panose="020B0604020202020204" pitchFamily="34" charset="0"/>
                        <a:buChar char="•"/>
                      </a:pPr>
                      <a:r>
                        <a:rPr lang="en-US" sz="2000" dirty="0"/>
                        <a:t>How/ where/</a:t>
                      </a:r>
                      <a:r>
                        <a:rPr lang="en-US" sz="2000" baseline="0" dirty="0"/>
                        <a:t> how much?</a:t>
                      </a:r>
                    </a:p>
                    <a:p>
                      <a:pPr marL="0" indent="0">
                        <a:buFont typeface="Arial" panose="020B0604020202020204" pitchFamily="34" charset="0"/>
                        <a:buNone/>
                      </a:pPr>
                      <a:endParaRPr lang="en-US" sz="2000" baseline="0" dirty="0"/>
                    </a:p>
                  </a:txBody>
                  <a:tcPr/>
                </a:tc>
                <a:extLst>
                  <a:ext uri="{0D108BD9-81ED-4DB2-BD59-A6C34878D82A}">
                    <a16:rowId xmlns:a16="http://schemas.microsoft.com/office/drawing/2014/main" val="10002"/>
                  </a:ext>
                </a:extLst>
              </a:tr>
              <a:tr h="370840">
                <a:tc>
                  <a:txBody>
                    <a:bodyPr/>
                    <a:lstStyle/>
                    <a:p>
                      <a:r>
                        <a:rPr lang="en-US" sz="2000" dirty="0"/>
                        <a:t>Aquatic resources</a:t>
                      </a:r>
                      <a:r>
                        <a:rPr lang="en-US" sz="2000" baseline="0" dirty="0"/>
                        <a:t> </a:t>
                      </a:r>
                      <a:endParaRPr lang="en-US" sz="2000"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baseline="0" dirty="0"/>
                        <a:t>Maintain </a:t>
                      </a:r>
                      <a:r>
                        <a:rPr lang="en-US" sz="2000" b="0" baseline="0" dirty="0" err="1"/>
                        <a:t>coldwater</a:t>
                      </a:r>
                      <a:r>
                        <a:rPr lang="en-US" sz="2000" b="0" baseline="0" dirty="0"/>
                        <a:t> trout habitat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baseline="0" dirty="0"/>
                        <a:t>Correct AOP barriers</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How/ where/</a:t>
                      </a:r>
                      <a:r>
                        <a:rPr lang="en-US" sz="2000" baseline="0" dirty="0"/>
                        <a:t> how much?</a:t>
                      </a:r>
                    </a:p>
                    <a:p>
                      <a:endParaRPr lang="en-US" sz="2000" b="0"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2205729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 Prep</a:t>
            </a:r>
          </a:p>
        </p:txBody>
      </p:sp>
      <p:sp>
        <p:nvSpPr>
          <p:cNvPr id="5" name="Content Placeholder 4"/>
          <p:cNvSpPr txBox="1">
            <a:spLocks/>
          </p:cNvSpPr>
          <p:nvPr/>
        </p:nvSpPr>
        <p:spPr>
          <a:xfrm>
            <a:off x="2019298" y="1066800"/>
            <a:ext cx="8115303" cy="5181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600"/>
              </a:spcBef>
              <a:buNone/>
            </a:pPr>
            <a:r>
              <a:rPr lang="en-US" sz="2800" dirty="0">
                <a:solidFill>
                  <a:srgbClr val="2F2B20"/>
                </a:solidFill>
              </a:rPr>
              <a:t>Goals and Objectives are connected</a:t>
            </a:r>
          </a:p>
          <a:p>
            <a:pPr marL="0" indent="0">
              <a:buNone/>
            </a:pPr>
            <a:endParaRPr lang="en-US" dirty="0">
              <a:solidFill>
                <a:srgbClr val="2F2B20"/>
              </a:solidFill>
            </a:endParaRPr>
          </a:p>
        </p:txBody>
      </p:sp>
      <p:pic>
        <p:nvPicPr>
          <p:cNvPr id="3" name="Picture 2">
            <a:extLst>
              <a:ext uri="{FF2B5EF4-FFF2-40B4-BE49-F238E27FC236}">
                <a16:creationId xmlns:a16="http://schemas.microsoft.com/office/drawing/2014/main" id="{E25D442B-F9BE-4FC2-8963-1ABACA8B8F4E}"/>
              </a:ext>
            </a:extLst>
          </p:cNvPr>
          <p:cNvPicPr>
            <a:picLocks noChangeAspect="1"/>
          </p:cNvPicPr>
          <p:nvPr/>
        </p:nvPicPr>
        <p:blipFill>
          <a:blip r:embed="rId2"/>
          <a:stretch>
            <a:fillRect/>
          </a:stretch>
        </p:blipFill>
        <p:spPr>
          <a:xfrm>
            <a:off x="2057399" y="1828800"/>
            <a:ext cx="7908038" cy="4885020"/>
          </a:xfrm>
          <a:prstGeom prst="rect">
            <a:avLst/>
          </a:prstGeom>
        </p:spPr>
      </p:pic>
    </p:spTree>
    <p:extLst>
      <p:ext uri="{BB962C8B-B14F-4D97-AF65-F5344CB8AC3E}">
        <p14:creationId xmlns:p14="http://schemas.microsoft.com/office/powerpoint/2010/main" val="37592470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F19C5-1491-4E0E-8F3C-0D6B6134F92D}"/>
              </a:ext>
            </a:extLst>
          </p:cNvPr>
          <p:cNvSpPr>
            <a:spLocks noGrp="1"/>
          </p:cNvSpPr>
          <p:nvPr>
            <p:ph type="title"/>
          </p:nvPr>
        </p:nvSpPr>
        <p:spPr/>
        <p:txBody>
          <a:bodyPr/>
          <a:lstStyle/>
          <a:p>
            <a:r>
              <a:rPr lang="en-US" dirty="0">
                <a:solidFill>
                  <a:schemeClr val="accent1"/>
                </a:solidFill>
              </a:rPr>
              <a:t>Northern Institute of Applied Climate Science</a:t>
            </a:r>
          </a:p>
        </p:txBody>
      </p:sp>
      <p:sp>
        <p:nvSpPr>
          <p:cNvPr id="3" name="Content Placeholder 2">
            <a:extLst>
              <a:ext uri="{FF2B5EF4-FFF2-40B4-BE49-F238E27FC236}">
                <a16:creationId xmlns:a16="http://schemas.microsoft.com/office/drawing/2014/main" id="{555C997F-3E9A-4BA7-8BEB-ABBCC6046CEA}"/>
              </a:ext>
            </a:extLst>
          </p:cNvPr>
          <p:cNvSpPr>
            <a:spLocks noGrp="1"/>
          </p:cNvSpPr>
          <p:nvPr>
            <p:ph sz="half" idx="1"/>
          </p:nvPr>
        </p:nvSpPr>
        <p:spPr>
          <a:xfrm>
            <a:off x="3834431" y="1591569"/>
            <a:ext cx="7711440" cy="1758329"/>
          </a:xfrm>
        </p:spPr>
        <p:txBody>
          <a:bodyPr>
            <a:normAutofit/>
          </a:bodyPr>
          <a:lstStyle/>
          <a:p>
            <a:pPr marL="0" indent="0" algn="ctr">
              <a:buNone/>
            </a:pPr>
            <a:r>
              <a:rPr lang="en-US" sz="2400" dirty="0"/>
              <a:t>The Northern Institute of Applied Climate Science (NIACS) develops synthesis products, fosters communication, pursues science, and provides technical assistance in climate change adaptation and carbon management.</a:t>
            </a:r>
          </a:p>
        </p:txBody>
      </p:sp>
      <p:sp>
        <p:nvSpPr>
          <p:cNvPr id="10" name="Google Shape;236;p8">
            <a:extLst>
              <a:ext uri="{FF2B5EF4-FFF2-40B4-BE49-F238E27FC236}">
                <a16:creationId xmlns:a16="http://schemas.microsoft.com/office/drawing/2014/main" id="{E1680203-78C5-4746-91FE-589CC970847E}"/>
              </a:ext>
            </a:extLst>
          </p:cNvPr>
          <p:cNvSpPr txBox="1"/>
          <p:nvPr/>
        </p:nvSpPr>
        <p:spPr>
          <a:xfrm>
            <a:off x="0" y="1739441"/>
            <a:ext cx="3490735" cy="52322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800"/>
              <a:buFont typeface="Calibri"/>
              <a:buNone/>
            </a:pPr>
            <a:r>
              <a:rPr lang="en-US" sz="2800" b="0" i="0" u="none" strike="noStrike" cap="none" dirty="0">
                <a:solidFill>
                  <a:srgbClr val="FFFFFF"/>
                </a:solidFill>
                <a:latin typeface="Calibri"/>
                <a:ea typeface="Calibri"/>
                <a:cs typeface="Calibri"/>
                <a:sym typeface="Calibri"/>
              </a:rPr>
              <a:t>Climate</a:t>
            </a:r>
            <a:endParaRPr sz="1800" b="0" i="0" u="none" strike="noStrike" cap="none" dirty="0">
              <a:solidFill>
                <a:schemeClr val="dk1"/>
              </a:solidFill>
              <a:latin typeface="Calibri"/>
              <a:ea typeface="Calibri"/>
              <a:cs typeface="Calibri"/>
              <a:sym typeface="Calibri"/>
            </a:endParaRPr>
          </a:p>
        </p:txBody>
      </p:sp>
      <p:sp>
        <p:nvSpPr>
          <p:cNvPr id="11" name="Google Shape;237;p8">
            <a:extLst>
              <a:ext uri="{FF2B5EF4-FFF2-40B4-BE49-F238E27FC236}">
                <a16:creationId xmlns:a16="http://schemas.microsoft.com/office/drawing/2014/main" id="{76809ABC-E59E-4872-98E1-8D48B7214B15}"/>
              </a:ext>
            </a:extLst>
          </p:cNvPr>
          <p:cNvSpPr txBox="1"/>
          <p:nvPr/>
        </p:nvSpPr>
        <p:spPr>
          <a:xfrm>
            <a:off x="0" y="2396902"/>
            <a:ext cx="3490735" cy="523220"/>
          </a:xfrm>
          <a:prstGeom prst="rect">
            <a:avLst/>
          </a:prstGeom>
          <a:solidFill>
            <a:schemeClr val="accent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800"/>
              <a:buFont typeface="Calibri"/>
              <a:buNone/>
            </a:pPr>
            <a:r>
              <a:rPr lang="en-US" sz="2800" b="0" i="0" u="none" strike="noStrike" cap="none" dirty="0">
                <a:solidFill>
                  <a:srgbClr val="FFFFFF"/>
                </a:solidFill>
                <a:latin typeface="Calibri"/>
                <a:ea typeface="Calibri"/>
                <a:cs typeface="Calibri"/>
                <a:sym typeface="Calibri"/>
              </a:rPr>
              <a:t>Carbon</a:t>
            </a:r>
            <a:endParaRPr sz="1800" b="0" i="0" u="none" strike="noStrike" cap="none" dirty="0">
              <a:solidFill>
                <a:schemeClr val="dk1"/>
              </a:solidFill>
              <a:latin typeface="Calibri"/>
              <a:ea typeface="Calibri"/>
              <a:cs typeface="Calibri"/>
              <a:sym typeface="Calibri"/>
            </a:endParaRPr>
          </a:p>
        </p:txBody>
      </p:sp>
      <p:pic>
        <p:nvPicPr>
          <p:cNvPr id="12" name="Google Shape;238;p8">
            <a:extLst>
              <a:ext uri="{FF2B5EF4-FFF2-40B4-BE49-F238E27FC236}">
                <a16:creationId xmlns:a16="http://schemas.microsoft.com/office/drawing/2014/main" id="{75385D3E-1EFB-4950-BB79-7E0937D7882A}"/>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79562" y="5041146"/>
            <a:ext cx="1902722" cy="1522598"/>
          </a:xfrm>
          <a:prstGeom prst="rect">
            <a:avLst/>
          </a:prstGeom>
          <a:noFill/>
          <a:ln>
            <a:noFill/>
          </a:ln>
        </p:spPr>
      </p:pic>
      <p:pic>
        <p:nvPicPr>
          <p:cNvPr id="13" name="Google Shape;211;p33" descr="https://www.physicaltherapist.com/app/uploads/2015/03/29363_vermont.gif">
            <a:extLst>
              <a:ext uri="{FF2B5EF4-FFF2-40B4-BE49-F238E27FC236}">
                <a16:creationId xmlns:a16="http://schemas.microsoft.com/office/drawing/2014/main" id="{A5FDADF0-16F8-4AAC-80A3-9823789A82B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587684" y="5854903"/>
            <a:ext cx="1791134" cy="775339"/>
          </a:xfrm>
          <a:prstGeom prst="rect">
            <a:avLst/>
          </a:prstGeom>
          <a:noFill/>
          <a:ln>
            <a:noFill/>
          </a:ln>
        </p:spPr>
      </p:pic>
      <p:pic>
        <p:nvPicPr>
          <p:cNvPr id="14" name="Google Shape;212;p33">
            <a:extLst>
              <a:ext uri="{FF2B5EF4-FFF2-40B4-BE49-F238E27FC236}">
                <a16:creationId xmlns:a16="http://schemas.microsoft.com/office/drawing/2014/main" id="{28BE2592-5628-4FEA-89CF-CF75D2FF08FF}"/>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137221" y="5049710"/>
            <a:ext cx="1163195" cy="1280160"/>
          </a:xfrm>
          <a:prstGeom prst="rect">
            <a:avLst/>
          </a:prstGeom>
          <a:noFill/>
          <a:ln>
            <a:noFill/>
          </a:ln>
        </p:spPr>
      </p:pic>
      <p:pic>
        <p:nvPicPr>
          <p:cNvPr id="15" name="Google Shape;213;p33">
            <a:extLst>
              <a:ext uri="{FF2B5EF4-FFF2-40B4-BE49-F238E27FC236}">
                <a16:creationId xmlns:a16="http://schemas.microsoft.com/office/drawing/2014/main" id="{347B757F-D4D9-42B5-836E-7D99D6531C5C}"/>
              </a:ext>
            </a:extLst>
          </p:cNvPr>
          <p:cNvPicPr preferRelativeResize="0"/>
          <p:nvPr/>
        </p:nvPicPr>
        <p:blipFill>
          <a:blip r:embed="rId6" cstate="print">
            <a:extLst>
              <a:ext uri="{28A0092B-C50C-407E-A947-70E740481C1C}">
                <a14:useLocalDpi xmlns:a14="http://schemas.microsoft.com/office/drawing/2010/main" val="0"/>
              </a:ext>
            </a:extLst>
          </a:blip>
          <a:srcRect/>
          <a:stretch/>
        </p:blipFill>
        <p:spPr>
          <a:xfrm>
            <a:off x="6545388" y="4816764"/>
            <a:ext cx="1203467" cy="1203467"/>
          </a:xfrm>
          <a:prstGeom prst="rect">
            <a:avLst/>
          </a:prstGeom>
          <a:noFill/>
          <a:ln>
            <a:noFill/>
          </a:ln>
        </p:spPr>
      </p:pic>
      <p:pic>
        <p:nvPicPr>
          <p:cNvPr id="16" name="Google Shape;215;p33" descr="Image result for michigan tech logo">
            <a:extLst>
              <a:ext uri="{FF2B5EF4-FFF2-40B4-BE49-F238E27FC236}">
                <a16:creationId xmlns:a16="http://schemas.microsoft.com/office/drawing/2014/main" id="{47609002-7913-423C-ADAA-9E7A3FF4C2FD}"/>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9795379" y="5046961"/>
            <a:ext cx="1922440" cy="567369"/>
          </a:xfrm>
          <a:prstGeom prst="rect">
            <a:avLst/>
          </a:prstGeom>
          <a:noFill/>
          <a:ln>
            <a:noFill/>
          </a:ln>
        </p:spPr>
      </p:pic>
      <p:pic>
        <p:nvPicPr>
          <p:cNvPr id="17" name="Google Shape;216;p33" descr="Image result for university of minnesota logo">
            <a:extLst>
              <a:ext uri="{FF2B5EF4-FFF2-40B4-BE49-F238E27FC236}">
                <a16:creationId xmlns:a16="http://schemas.microsoft.com/office/drawing/2014/main" id="{C28922E8-323A-4550-B773-2DC52E340D17}"/>
              </a:ext>
            </a:extLst>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6944584" y="5884921"/>
            <a:ext cx="2420487" cy="678823"/>
          </a:xfrm>
          <a:prstGeom prst="rect">
            <a:avLst/>
          </a:prstGeom>
          <a:noFill/>
          <a:ln>
            <a:noFill/>
          </a:ln>
        </p:spPr>
      </p:pic>
      <p:pic>
        <p:nvPicPr>
          <p:cNvPr id="18" name="Google Shape;219;p33">
            <a:extLst>
              <a:ext uri="{FF2B5EF4-FFF2-40B4-BE49-F238E27FC236}">
                <a16:creationId xmlns:a16="http://schemas.microsoft.com/office/drawing/2014/main" id="{70A2EE13-BBF1-4E18-B5B2-1C42E3771DDC}"/>
              </a:ext>
            </a:extLst>
          </p:cNvPr>
          <p:cNvPicPr preferRelativeResize="0"/>
          <p:nvPr/>
        </p:nvPicPr>
        <p:blipFill>
          <a:blip r:embed="rId9" cstate="print">
            <a:extLst>
              <a:ext uri="{28A0092B-C50C-407E-A947-70E740481C1C}">
                <a14:useLocalDpi xmlns:a14="http://schemas.microsoft.com/office/drawing/2010/main" val="0"/>
              </a:ext>
            </a:extLst>
          </a:blip>
          <a:srcRect/>
          <a:stretch/>
        </p:blipFill>
        <p:spPr>
          <a:xfrm>
            <a:off x="4600564" y="4950900"/>
            <a:ext cx="1666550" cy="485876"/>
          </a:xfrm>
          <a:prstGeom prst="rect">
            <a:avLst/>
          </a:prstGeom>
          <a:noFill/>
          <a:ln>
            <a:noFill/>
          </a:ln>
        </p:spPr>
      </p:pic>
      <p:pic>
        <p:nvPicPr>
          <p:cNvPr id="19" name="Google Shape;246;p8">
            <a:extLst>
              <a:ext uri="{FF2B5EF4-FFF2-40B4-BE49-F238E27FC236}">
                <a16:creationId xmlns:a16="http://schemas.microsoft.com/office/drawing/2014/main" id="{024B856B-5E06-4685-A1C4-E18B22A3C992}"/>
              </a:ext>
            </a:extLst>
          </p:cNvPr>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8241918" y="4901307"/>
            <a:ext cx="1116665" cy="738136"/>
          </a:xfrm>
          <a:prstGeom prst="rect">
            <a:avLst/>
          </a:prstGeom>
          <a:noFill/>
          <a:ln>
            <a:noFill/>
          </a:ln>
        </p:spPr>
      </p:pic>
      <p:sp>
        <p:nvSpPr>
          <p:cNvPr id="20" name="Google Shape;220;p33">
            <a:extLst>
              <a:ext uri="{FF2B5EF4-FFF2-40B4-BE49-F238E27FC236}">
                <a16:creationId xmlns:a16="http://schemas.microsoft.com/office/drawing/2014/main" id="{813443BB-2A70-46A6-94CB-00A9AA9C6B77}"/>
              </a:ext>
            </a:extLst>
          </p:cNvPr>
          <p:cNvSpPr/>
          <p:nvPr/>
        </p:nvSpPr>
        <p:spPr>
          <a:xfrm>
            <a:off x="1495124" y="3683482"/>
            <a:ext cx="9201752" cy="954107"/>
          </a:xfrm>
          <a:prstGeom prst="rect">
            <a:avLst/>
          </a:prstGeom>
          <a:noFill/>
          <a:ln>
            <a:noFill/>
          </a:ln>
        </p:spPr>
        <p:txBody>
          <a:bodyPr spcFirstLastPara="1" wrap="square" lIns="91425" tIns="45700" rIns="91425" bIns="45700" anchor="t" anchorCtr="0">
            <a:noAutofit/>
          </a:bodyPr>
          <a:lstStyle/>
          <a:p>
            <a:pPr algn="ctr"/>
            <a:r>
              <a:rPr lang="en-US" sz="2400" b="1" dirty="0">
                <a:solidFill>
                  <a:schemeClr val="dk1"/>
                </a:solidFill>
                <a:latin typeface="Calibri"/>
                <a:ea typeface="Calibri"/>
                <a:cs typeface="Calibri"/>
                <a:sym typeface="Calibri"/>
              </a:rPr>
              <a:t>Multi-institutional collaborative chartered by USDA Forest Service, universities, and non-profit and tribal conservation organizations</a:t>
            </a:r>
            <a:endParaRPr sz="1600" dirty="0"/>
          </a:p>
        </p:txBody>
      </p:sp>
      <p:pic>
        <p:nvPicPr>
          <p:cNvPr id="1030" name="Picture 6">
            <a:extLst>
              <a:ext uri="{FF2B5EF4-FFF2-40B4-BE49-F238E27FC236}">
                <a16:creationId xmlns:a16="http://schemas.microsoft.com/office/drawing/2014/main" id="{0EC7A097-1BF8-40B7-822F-DCFAEFA5CAA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p:blipFill>
        <p:spPr bwMode="auto">
          <a:xfrm>
            <a:off x="9773671" y="5920580"/>
            <a:ext cx="1944065" cy="558283"/>
          </a:xfrm>
          <a:prstGeom prst="rect">
            <a:avLst/>
          </a:prstGeom>
          <a:noFill/>
          <a:ln w="3810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175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 Objectives</a:t>
            </a:r>
          </a:p>
        </p:txBody>
      </p:sp>
      <p:sp>
        <p:nvSpPr>
          <p:cNvPr id="8" name="Rectangle 7"/>
          <p:cNvSpPr/>
          <p:nvPr/>
        </p:nvSpPr>
        <p:spPr>
          <a:xfrm>
            <a:off x="7879994" y="6479903"/>
            <a:ext cx="2788007" cy="369332"/>
          </a:xfrm>
          <a:prstGeom prst="rect">
            <a:avLst/>
          </a:prstGeom>
        </p:spPr>
        <p:txBody>
          <a:bodyPr wrap="none">
            <a:spAutoFit/>
          </a:bodyPr>
          <a:lstStyle/>
          <a:p>
            <a:pPr algn="r"/>
            <a:r>
              <a:rPr lang="en-US" dirty="0">
                <a:solidFill>
                  <a:srgbClr val="FFFFFF">
                    <a:lumMod val="85000"/>
                  </a:srgbClr>
                </a:solidFill>
              </a:rPr>
              <a:t>www.forestadaptation.org</a:t>
            </a:r>
          </a:p>
        </p:txBody>
      </p:sp>
      <p:sp>
        <p:nvSpPr>
          <p:cNvPr id="5" name="Content Placeholder 4"/>
          <p:cNvSpPr txBox="1">
            <a:spLocks/>
          </p:cNvSpPr>
          <p:nvPr/>
        </p:nvSpPr>
        <p:spPr>
          <a:xfrm>
            <a:off x="4105600" y="1482969"/>
            <a:ext cx="8115303" cy="5181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600"/>
              </a:spcBef>
            </a:pPr>
            <a:r>
              <a:rPr lang="en-US" sz="2800" dirty="0">
                <a:sym typeface="Candara"/>
              </a:rPr>
              <a:t>Establish 191 acres of seedling/sapling stands with at least a 50% oak component.</a:t>
            </a:r>
          </a:p>
          <a:p>
            <a:pPr>
              <a:spcBef>
                <a:spcPts val="1600"/>
              </a:spcBef>
            </a:pPr>
            <a:r>
              <a:rPr lang="en-US" sz="2800" dirty="0">
                <a:ea typeface="Candara"/>
                <a:cs typeface="Candara"/>
                <a:sym typeface="Candara"/>
              </a:rPr>
              <a:t>Create 362 acres of young forest, to bring the young forest component in the project area to 10% of total forested acreage. </a:t>
            </a:r>
          </a:p>
          <a:p>
            <a:pPr>
              <a:spcBef>
                <a:spcPts val="1600"/>
              </a:spcBef>
            </a:pPr>
            <a:r>
              <a:rPr lang="en-US" sz="2800" dirty="0">
                <a:sym typeface="Candara"/>
              </a:rPr>
              <a:t>Replace 10 stream crossings that are a barrier to aquatic organism passage with structures that enhance connectivity and flood resilience</a:t>
            </a:r>
            <a:endParaRPr lang="en-US" sz="2800" dirty="0">
              <a:ea typeface="Candara"/>
              <a:cs typeface="Candara"/>
              <a:sym typeface="Candara"/>
            </a:endParaRPr>
          </a:p>
          <a:p>
            <a:pPr marL="0" indent="0" algn="ctr">
              <a:spcBef>
                <a:spcPts val="1600"/>
              </a:spcBef>
              <a:buNone/>
            </a:pPr>
            <a:endParaRPr lang="en-US" sz="2800" dirty="0">
              <a:ea typeface="Candara"/>
              <a:cs typeface="Candara"/>
              <a:sym typeface="Candara"/>
            </a:endParaRPr>
          </a:p>
          <a:p>
            <a:pPr marL="0" indent="0" algn="ctr">
              <a:spcBef>
                <a:spcPts val="1600"/>
              </a:spcBef>
              <a:buNone/>
            </a:pPr>
            <a:endParaRPr lang="en-US" sz="2800" dirty="0">
              <a:solidFill>
                <a:srgbClr val="2F2B20"/>
              </a:solidFill>
            </a:endParaRPr>
          </a:p>
        </p:txBody>
      </p:sp>
      <p:sp>
        <p:nvSpPr>
          <p:cNvPr id="6" name="Text Placeholder 2">
            <a:extLst>
              <a:ext uri="{FF2B5EF4-FFF2-40B4-BE49-F238E27FC236}">
                <a16:creationId xmlns:a16="http://schemas.microsoft.com/office/drawing/2014/main" id="{5308A227-4262-4B03-90B6-1ACA263C615D}"/>
              </a:ext>
            </a:extLst>
          </p:cNvPr>
          <p:cNvSpPr txBox="1">
            <a:spLocks/>
          </p:cNvSpPr>
          <p:nvPr/>
        </p:nvSpPr>
        <p:spPr>
          <a:xfrm>
            <a:off x="355462" y="1642326"/>
            <a:ext cx="3365770" cy="5126784"/>
          </a:xfrm>
          <a:prstGeom prst="rect">
            <a:avLst/>
          </a:prstGeom>
        </p:spPr>
        <p:txBody>
          <a:bodyPr vert="horz" lIns="91440" tIns="45720" rIns="91440" bIns="45720" rtlCol="0">
            <a:normAutofit lnSpcReduction="10000"/>
          </a:bodyPr>
          <a:lstStyle>
            <a:lvl1pPr marL="137160" indent="-137160" algn="l" defTabSz="685800" rtl="0" eaLnBrk="1" latinLnBrk="0" hangingPunct="1">
              <a:spcBef>
                <a:spcPct val="20000"/>
              </a:spcBef>
              <a:buClr>
                <a:schemeClr val="accent6">
                  <a:lumMod val="75000"/>
                </a:schemeClr>
              </a:buClr>
              <a:buSzPct val="70000"/>
              <a:buFont typeface="Wingdings"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342900" indent="-137160" algn="l" defTabSz="685800" rtl="0" eaLnBrk="1" latinLnBrk="0" hangingPunct="1">
              <a:spcBef>
                <a:spcPct val="20000"/>
              </a:spcBef>
              <a:buClr>
                <a:schemeClr val="accent6">
                  <a:lumMod val="75000"/>
                </a:schemeClr>
              </a:buClr>
              <a:buSzPct val="85000"/>
              <a:buFont typeface="Arial" pitchFamily="34" charset="0"/>
              <a:buChar char="•"/>
              <a:defRPr sz="2100" kern="1200">
                <a:solidFill>
                  <a:schemeClr val="tx1"/>
                </a:solidFill>
                <a:latin typeface="Calibri" panose="020F0502020204030204" pitchFamily="34" charset="0"/>
                <a:ea typeface="+mn-ea"/>
                <a:cs typeface="Calibri" panose="020F0502020204030204" pitchFamily="34" charset="0"/>
              </a:defRPr>
            </a:lvl2pPr>
            <a:lvl3pPr marL="548640" indent="-137160" algn="l" defTabSz="685800" rtl="0" eaLnBrk="1" latinLnBrk="0" hangingPunct="1">
              <a:spcBef>
                <a:spcPct val="20000"/>
              </a:spcBef>
              <a:buClr>
                <a:schemeClr val="accent1"/>
              </a:buClr>
              <a:buSzPct val="90000"/>
              <a:buFont typeface="Arial"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754380" indent="-137160" algn="l" defTabSz="685800" rtl="0" eaLnBrk="1" latinLnBrk="0" hangingPunct="1">
              <a:spcBef>
                <a:spcPct val="20000"/>
              </a:spcBef>
              <a:buClr>
                <a:schemeClr val="accent1"/>
              </a:buClr>
              <a:buFont typeface="Arial" pitchFamily="34" charset="0"/>
              <a:buChar char="•"/>
              <a:defRPr sz="1500" kern="1200">
                <a:solidFill>
                  <a:schemeClr val="tx1"/>
                </a:solidFill>
                <a:latin typeface="Calibri" panose="020F0502020204030204" pitchFamily="34" charset="0"/>
                <a:ea typeface="+mn-ea"/>
                <a:cs typeface="Calibri" panose="020F0502020204030204" pitchFamily="34" charset="0"/>
              </a:defRPr>
            </a:lvl4pPr>
            <a:lvl5pPr marL="891540" indent="-102870" algn="l" defTabSz="685800" rtl="0" eaLnBrk="1" latinLnBrk="0" hangingPunct="1">
              <a:spcBef>
                <a:spcPct val="20000"/>
              </a:spcBef>
              <a:buClr>
                <a:schemeClr val="accent1"/>
              </a:buClr>
              <a:buSzPct val="100000"/>
              <a:buFont typeface="Arial" pitchFamily="34" charset="0"/>
              <a:buChar char="•"/>
              <a:defRPr sz="1350" kern="1200" baseline="0">
                <a:solidFill>
                  <a:schemeClr val="tx1"/>
                </a:solidFill>
                <a:latin typeface="Calibri" panose="020F0502020204030204" pitchFamily="34" charset="0"/>
                <a:ea typeface="+mn-ea"/>
                <a:cs typeface="Calibri" panose="020F0502020204030204" pitchFamily="34" charset="0"/>
              </a:defRPr>
            </a:lvl5pPr>
            <a:lvl6pPr marL="102870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6pPr>
            <a:lvl7pPr marL="116586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7pPr>
            <a:lvl8pPr marL="130302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8pPr>
            <a:lvl9pPr marL="144018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9pPr>
          </a:lstStyle>
          <a:p>
            <a:pPr marL="106680" indent="0" fontAlgn="auto">
              <a:spcAft>
                <a:spcPts val="0"/>
              </a:spcAft>
              <a:buFont typeface="Wingdings" pitchFamily="2" charset="2"/>
              <a:buNone/>
            </a:pPr>
            <a:r>
              <a:rPr lang="en-US" sz="6000">
                <a:solidFill>
                  <a:schemeClr val="accent2"/>
                </a:solidFill>
              </a:rPr>
              <a:t>S</a:t>
            </a:r>
            <a:r>
              <a:rPr lang="en-US" sz="4000"/>
              <a:t>pecific </a:t>
            </a:r>
          </a:p>
          <a:p>
            <a:pPr marL="106680" indent="0" fontAlgn="auto">
              <a:spcAft>
                <a:spcPts val="0"/>
              </a:spcAft>
              <a:buFont typeface="Wingdings" pitchFamily="2" charset="2"/>
              <a:buNone/>
            </a:pPr>
            <a:r>
              <a:rPr lang="en-US" sz="6000">
                <a:solidFill>
                  <a:schemeClr val="accent2"/>
                </a:solidFill>
              </a:rPr>
              <a:t>M</a:t>
            </a:r>
            <a:r>
              <a:rPr lang="en-US" sz="4000"/>
              <a:t>easurable </a:t>
            </a:r>
          </a:p>
          <a:p>
            <a:pPr marL="106680" indent="0" fontAlgn="auto">
              <a:spcAft>
                <a:spcPts val="0"/>
              </a:spcAft>
              <a:buFont typeface="Wingdings" pitchFamily="2" charset="2"/>
              <a:buNone/>
            </a:pPr>
            <a:r>
              <a:rPr lang="en-US" sz="6000">
                <a:solidFill>
                  <a:schemeClr val="accent2"/>
                </a:solidFill>
              </a:rPr>
              <a:t>A</a:t>
            </a:r>
            <a:r>
              <a:rPr lang="en-US" sz="4000"/>
              <a:t>chievable</a:t>
            </a:r>
          </a:p>
          <a:p>
            <a:pPr marL="106680" indent="0" fontAlgn="auto">
              <a:spcAft>
                <a:spcPts val="0"/>
              </a:spcAft>
              <a:buFont typeface="Wingdings" pitchFamily="2" charset="2"/>
              <a:buNone/>
            </a:pPr>
            <a:r>
              <a:rPr lang="en-US" sz="6000">
                <a:solidFill>
                  <a:schemeClr val="accent2"/>
                </a:solidFill>
              </a:rPr>
              <a:t>R</a:t>
            </a:r>
            <a:r>
              <a:rPr lang="en-US" sz="4000"/>
              <a:t>elevant </a:t>
            </a:r>
          </a:p>
          <a:p>
            <a:pPr marL="106680" indent="0" fontAlgn="auto">
              <a:spcAft>
                <a:spcPts val="0"/>
              </a:spcAft>
              <a:buFont typeface="Wingdings" pitchFamily="2" charset="2"/>
              <a:buNone/>
            </a:pPr>
            <a:r>
              <a:rPr lang="en-US" sz="6000">
                <a:solidFill>
                  <a:schemeClr val="accent2"/>
                </a:solidFill>
              </a:rPr>
              <a:t>T</a:t>
            </a:r>
            <a:r>
              <a:rPr lang="en-US" sz="4000"/>
              <a:t>ime bound</a:t>
            </a:r>
            <a:endParaRPr lang="en-US" sz="4000" dirty="0"/>
          </a:p>
        </p:txBody>
      </p:sp>
    </p:spTree>
    <p:extLst>
      <p:ext uri="{BB962C8B-B14F-4D97-AF65-F5344CB8AC3E}">
        <p14:creationId xmlns:p14="http://schemas.microsoft.com/office/powerpoint/2010/main" val="23613954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20"/>
          <p:cNvSpPr txBox="1"/>
          <p:nvPr/>
        </p:nvSpPr>
        <p:spPr>
          <a:xfrm>
            <a:off x="496711" y="245980"/>
            <a:ext cx="11695289" cy="75414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Calibri"/>
              <a:buNone/>
              <a:tabLst/>
              <a:defRPr/>
            </a:pPr>
            <a:endParaRPr kumimoji="0" sz="4000" b="0" i="0" u="none" strike="noStrike" kern="0" cap="none" spc="0" normalizeH="0" baseline="0" noProof="0">
              <a:ln>
                <a:noFill/>
              </a:ln>
              <a:solidFill>
                <a:srgbClr val="000000"/>
              </a:solidFill>
              <a:effectLst/>
              <a:uLnTx/>
              <a:uFillTx/>
              <a:latin typeface="Libre Franklin Thin"/>
              <a:ea typeface="Libre Franklin Thin"/>
              <a:cs typeface="Libre Franklin Thin"/>
              <a:sym typeface="Libre Franklin Thin"/>
            </a:endParaRPr>
          </a:p>
        </p:txBody>
      </p:sp>
      <p:sp>
        <p:nvSpPr>
          <p:cNvPr id="3" name="Text Placeholder 2">
            <a:extLst>
              <a:ext uri="{FF2B5EF4-FFF2-40B4-BE49-F238E27FC236}">
                <a16:creationId xmlns:a16="http://schemas.microsoft.com/office/drawing/2014/main" id="{38C80C44-95A3-498E-ADA2-F85469E93CE6}"/>
              </a:ext>
            </a:extLst>
          </p:cNvPr>
          <p:cNvSpPr>
            <a:spLocks noGrp="1"/>
          </p:cNvSpPr>
          <p:nvPr>
            <p:ph type="body" idx="1"/>
          </p:nvPr>
        </p:nvSpPr>
        <p:spPr/>
        <p:txBody>
          <a:bodyPr>
            <a:normAutofit fontScale="85000" lnSpcReduction="10000"/>
          </a:bodyPr>
          <a:lstStyle/>
          <a:p>
            <a:pPr marL="45720" indent="0">
              <a:buNone/>
            </a:pPr>
            <a:r>
              <a:rPr lang="en-US" b="1" dirty="0"/>
              <a:t>Example Objective: </a:t>
            </a:r>
          </a:p>
          <a:p>
            <a:r>
              <a:rPr lang="en-US" dirty="0"/>
              <a:t>Objective 2. Increase mixed forest, heterogeneity and complexity, through the implementation of fire. </a:t>
            </a:r>
            <a:endParaRPr lang="en-US" b="1" i="0" u="none" strike="noStrike" dirty="0">
              <a:solidFill>
                <a:srgbClr val="000000"/>
              </a:solidFill>
              <a:effectLst/>
              <a:latin typeface="Calibri" panose="020F0502020204030204" pitchFamily="34" charset="0"/>
            </a:endParaRPr>
          </a:p>
          <a:p>
            <a:pPr marL="45720" indent="0">
              <a:buNone/>
            </a:pPr>
            <a:endParaRPr lang="en-US" b="0" i="0" u="none" strike="noStrike" dirty="0">
              <a:solidFill>
                <a:srgbClr val="000000"/>
              </a:solidFill>
              <a:effectLst/>
              <a:latin typeface="Calibri" panose="020F0502020204030204" pitchFamily="34" charset="0"/>
            </a:endParaRPr>
          </a:p>
          <a:p>
            <a:pPr marL="45720" indent="0">
              <a:buNone/>
            </a:pPr>
            <a:r>
              <a:rPr lang="en-US" b="1" dirty="0"/>
              <a:t>Issue: </a:t>
            </a:r>
            <a:r>
              <a:rPr lang="en-US" dirty="0"/>
              <a:t>Too general for a large landscape. Can you provide a more specific search image?</a:t>
            </a:r>
          </a:p>
          <a:p>
            <a:pPr marL="45720" indent="0">
              <a:buNone/>
            </a:pPr>
            <a:endParaRPr lang="en-US" dirty="0"/>
          </a:p>
          <a:p>
            <a:pPr marL="45720" indent="0">
              <a:buNone/>
            </a:pPr>
            <a:r>
              <a:rPr lang="en-US" b="1" dirty="0"/>
              <a:t>Re-write(?):</a:t>
            </a:r>
            <a:r>
              <a:rPr lang="en-US" dirty="0"/>
              <a:t> 1. Increase heterogeneity and complexity of jack pine and red pine forests by conducting prescribed fire on 2,000 acres per year with a tribally-led fire crew. 2. Increase application of prescribed fire on national forest land through partnership agreements. </a:t>
            </a:r>
          </a:p>
          <a:p>
            <a:pPr marL="45720" indent="0">
              <a:buNone/>
            </a:pPr>
            <a:endParaRPr lang="en-US" dirty="0"/>
          </a:p>
          <a:p>
            <a:pPr marL="45720" indent="0">
              <a:buNone/>
            </a:pPr>
            <a:endParaRPr lang="en-US" dirty="0"/>
          </a:p>
        </p:txBody>
      </p:sp>
      <p:sp>
        <p:nvSpPr>
          <p:cNvPr id="7" name="Title 1">
            <a:extLst>
              <a:ext uri="{FF2B5EF4-FFF2-40B4-BE49-F238E27FC236}">
                <a16:creationId xmlns:a16="http://schemas.microsoft.com/office/drawing/2014/main" id="{FFBCE934-2856-4C07-BFE8-3D5C6AF4FD8D}"/>
              </a:ext>
            </a:extLst>
          </p:cNvPr>
          <p:cNvSpPr txBox="1">
            <a:spLocks/>
          </p:cNvSpPr>
          <p:nvPr/>
        </p:nvSpPr>
        <p:spPr>
          <a:xfrm>
            <a:off x="-1" y="357498"/>
            <a:ext cx="12192001" cy="990600"/>
          </a:xfrm>
          <a:prstGeom prst="rect">
            <a:avLst/>
          </a:prstGeom>
          <a:noFill/>
          <a:ln w="38100">
            <a:noFill/>
          </a:ln>
        </p:spPr>
        <p:txBody>
          <a:bodyPr vert="horz" lIns="91440" tIns="45720" rIns="91440" bIns="45720" rtlCol="0" anchor="ctr">
            <a:normAutofit/>
          </a:bodyPr>
          <a:lstStyle>
            <a:lvl1pPr algn="ctr" defTabSz="685800" rtl="0" eaLnBrk="1" latinLnBrk="0" hangingPunct="1">
              <a:spcBef>
                <a:spcPct val="0"/>
              </a:spcBef>
              <a:buNone/>
              <a:defRPr sz="4050" b="0" kern="1200" cap="none" spc="-75" baseline="0">
                <a:solidFill>
                  <a:schemeClr val="accent1"/>
                </a:solidFill>
                <a:latin typeface="+mn-lt"/>
                <a:ea typeface="Tahoma" pitchFamily="34" charset="0"/>
                <a:cs typeface="Calibri Light" panose="020F0302020204030204" pitchFamily="34" charset="0"/>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4050" b="0" i="0" u="none" strike="noStrike" kern="1200" cap="none" spc="-75" normalizeH="0" baseline="0" noProof="0" dirty="0">
                <a:ln>
                  <a:noFill/>
                </a:ln>
                <a:solidFill>
                  <a:srgbClr val="0A5EA2"/>
                </a:solidFill>
                <a:effectLst/>
                <a:uLnTx/>
                <a:uFillTx/>
                <a:latin typeface="Calibri" panose="020F0502020204030204"/>
                <a:ea typeface="Tahoma" pitchFamily="34" charset="0"/>
                <a:cs typeface="Calibri Light" panose="020F0302020204030204" pitchFamily="34" charset="0"/>
              </a:rPr>
              <a:t>Things to Avoid</a:t>
            </a:r>
          </a:p>
        </p:txBody>
      </p:sp>
    </p:spTree>
    <p:extLst>
      <p:ext uri="{BB962C8B-B14F-4D97-AF65-F5344CB8AC3E}">
        <p14:creationId xmlns:p14="http://schemas.microsoft.com/office/powerpoint/2010/main" val="23250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20"/>
          <p:cNvSpPr txBox="1"/>
          <p:nvPr/>
        </p:nvSpPr>
        <p:spPr>
          <a:xfrm>
            <a:off x="496711" y="245980"/>
            <a:ext cx="11695289" cy="75414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Calibri"/>
              <a:buNone/>
              <a:tabLst/>
              <a:defRPr/>
            </a:pPr>
            <a:endParaRPr kumimoji="0" sz="4000" b="0" i="0" u="none" strike="noStrike" kern="0" cap="none" spc="0" normalizeH="0" baseline="0" noProof="0">
              <a:ln>
                <a:noFill/>
              </a:ln>
              <a:solidFill>
                <a:srgbClr val="000000"/>
              </a:solidFill>
              <a:effectLst/>
              <a:uLnTx/>
              <a:uFillTx/>
              <a:latin typeface="Libre Franklin Thin"/>
              <a:ea typeface="Libre Franklin Thin"/>
              <a:cs typeface="Libre Franklin Thin"/>
              <a:sym typeface="Libre Franklin Thin"/>
            </a:endParaRPr>
          </a:p>
        </p:txBody>
      </p:sp>
      <p:sp>
        <p:nvSpPr>
          <p:cNvPr id="3" name="Text Placeholder 2">
            <a:extLst>
              <a:ext uri="{FF2B5EF4-FFF2-40B4-BE49-F238E27FC236}">
                <a16:creationId xmlns:a16="http://schemas.microsoft.com/office/drawing/2014/main" id="{38C80C44-95A3-498E-ADA2-F85469E93CE6}"/>
              </a:ext>
            </a:extLst>
          </p:cNvPr>
          <p:cNvSpPr>
            <a:spLocks noGrp="1"/>
          </p:cNvSpPr>
          <p:nvPr>
            <p:ph type="body" idx="1"/>
          </p:nvPr>
        </p:nvSpPr>
        <p:spPr/>
        <p:txBody>
          <a:bodyPr>
            <a:normAutofit/>
          </a:bodyPr>
          <a:lstStyle/>
          <a:p>
            <a:pPr marL="45720" indent="0">
              <a:buNone/>
            </a:pPr>
            <a:r>
              <a:rPr lang="en-US" b="1" dirty="0"/>
              <a:t>Example Objective: </a:t>
            </a:r>
          </a:p>
          <a:p>
            <a:r>
              <a:rPr lang="en-US" dirty="0"/>
              <a:t>Carry out secretive </a:t>
            </a:r>
            <a:r>
              <a:rPr lang="en-US" dirty="0" err="1"/>
              <a:t>marshbird</a:t>
            </a:r>
            <a:r>
              <a:rPr lang="en-US" dirty="0"/>
              <a:t> and migratory waterfowl monitoring to better relate vegetation and invasive species management to occupancy</a:t>
            </a:r>
          </a:p>
          <a:p>
            <a:endParaRPr lang="en-US" b="0" i="0" u="none" strike="noStrike" dirty="0">
              <a:solidFill>
                <a:srgbClr val="000000"/>
              </a:solidFill>
              <a:effectLst/>
              <a:latin typeface="Calibri" panose="020F0502020204030204" pitchFamily="34" charset="0"/>
            </a:endParaRPr>
          </a:p>
          <a:p>
            <a:pPr marL="45720" indent="0">
              <a:buNone/>
            </a:pPr>
            <a:r>
              <a:rPr lang="en-US" b="1" dirty="0"/>
              <a:t>Issue: </a:t>
            </a:r>
            <a:r>
              <a:rPr lang="en-US" dirty="0"/>
              <a:t>Not a management action, this is monitoring/ assessment. (We’ll cover this later in the process)</a:t>
            </a:r>
          </a:p>
        </p:txBody>
      </p:sp>
      <p:sp>
        <p:nvSpPr>
          <p:cNvPr id="7" name="Title 1">
            <a:extLst>
              <a:ext uri="{FF2B5EF4-FFF2-40B4-BE49-F238E27FC236}">
                <a16:creationId xmlns:a16="http://schemas.microsoft.com/office/drawing/2014/main" id="{0EB95209-8EC1-4AE1-BD9B-D3E6D65605C6}"/>
              </a:ext>
            </a:extLst>
          </p:cNvPr>
          <p:cNvSpPr txBox="1">
            <a:spLocks/>
          </p:cNvSpPr>
          <p:nvPr/>
        </p:nvSpPr>
        <p:spPr>
          <a:xfrm>
            <a:off x="-1" y="357498"/>
            <a:ext cx="12192001" cy="990600"/>
          </a:xfrm>
          <a:prstGeom prst="rect">
            <a:avLst/>
          </a:prstGeom>
          <a:noFill/>
          <a:ln w="38100">
            <a:noFill/>
          </a:ln>
        </p:spPr>
        <p:txBody>
          <a:bodyPr vert="horz" lIns="91440" tIns="45720" rIns="91440" bIns="45720" rtlCol="0" anchor="ctr">
            <a:normAutofit/>
          </a:bodyPr>
          <a:lstStyle>
            <a:lvl1pPr algn="ctr" defTabSz="685800" rtl="0" eaLnBrk="1" latinLnBrk="0" hangingPunct="1">
              <a:spcBef>
                <a:spcPct val="0"/>
              </a:spcBef>
              <a:buNone/>
              <a:defRPr sz="4050" b="0" kern="1200" cap="none" spc="-75" baseline="0">
                <a:solidFill>
                  <a:schemeClr val="accent1"/>
                </a:solidFill>
                <a:latin typeface="+mn-lt"/>
                <a:ea typeface="Tahoma" pitchFamily="34" charset="0"/>
                <a:cs typeface="Calibri Light" panose="020F0302020204030204" pitchFamily="34" charset="0"/>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4050" b="0" i="0" u="none" strike="noStrike" kern="1200" cap="none" spc="-75" normalizeH="0" baseline="0" noProof="0" dirty="0">
                <a:ln>
                  <a:noFill/>
                </a:ln>
                <a:solidFill>
                  <a:srgbClr val="0A5EA2"/>
                </a:solidFill>
                <a:effectLst/>
                <a:uLnTx/>
                <a:uFillTx/>
                <a:latin typeface="Calibri" panose="020F0502020204030204"/>
                <a:ea typeface="Tahoma" pitchFamily="34" charset="0"/>
                <a:cs typeface="Calibri Light" panose="020F0302020204030204" pitchFamily="34" charset="0"/>
              </a:rPr>
              <a:t>Things to Avoid</a:t>
            </a:r>
          </a:p>
        </p:txBody>
      </p:sp>
    </p:spTree>
    <p:extLst>
      <p:ext uri="{BB962C8B-B14F-4D97-AF65-F5344CB8AC3E}">
        <p14:creationId xmlns:p14="http://schemas.microsoft.com/office/powerpoint/2010/main" val="409647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20"/>
          <p:cNvSpPr txBox="1"/>
          <p:nvPr/>
        </p:nvSpPr>
        <p:spPr>
          <a:xfrm>
            <a:off x="496711" y="245980"/>
            <a:ext cx="11695289" cy="75414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 typeface="Calibri"/>
              <a:buNone/>
              <a:tabLst/>
              <a:defRPr/>
            </a:pPr>
            <a:endParaRPr kumimoji="0" sz="4000" b="0" i="0" u="none" strike="noStrike" kern="0" cap="none" spc="0" normalizeH="0" baseline="0" noProof="0">
              <a:ln>
                <a:noFill/>
              </a:ln>
              <a:solidFill>
                <a:srgbClr val="000000"/>
              </a:solidFill>
              <a:effectLst/>
              <a:uLnTx/>
              <a:uFillTx/>
              <a:latin typeface="Libre Franklin Thin"/>
              <a:ea typeface="Libre Franklin Thin"/>
              <a:cs typeface="Libre Franklin Thin"/>
              <a:sym typeface="Libre Franklin Thin"/>
            </a:endParaRPr>
          </a:p>
        </p:txBody>
      </p:sp>
      <p:sp>
        <p:nvSpPr>
          <p:cNvPr id="3" name="Text Placeholder 2">
            <a:extLst>
              <a:ext uri="{FF2B5EF4-FFF2-40B4-BE49-F238E27FC236}">
                <a16:creationId xmlns:a16="http://schemas.microsoft.com/office/drawing/2014/main" id="{38C80C44-95A3-498E-ADA2-F85469E93CE6}"/>
              </a:ext>
            </a:extLst>
          </p:cNvPr>
          <p:cNvSpPr>
            <a:spLocks noGrp="1"/>
          </p:cNvSpPr>
          <p:nvPr>
            <p:ph type="body" idx="1"/>
          </p:nvPr>
        </p:nvSpPr>
        <p:spPr/>
        <p:txBody>
          <a:bodyPr>
            <a:normAutofit/>
          </a:bodyPr>
          <a:lstStyle/>
          <a:p>
            <a:pPr marL="45720" indent="0">
              <a:buNone/>
            </a:pPr>
            <a:r>
              <a:rPr lang="en-US" b="1" dirty="0"/>
              <a:t>Example Goal: </a:t>
            </a:r>
          </a:p>
          <a:p>
            <a:r>
              <a:rPr lang="en-US" dirty="0"/>
              <a:t>Proactively employ science-based management actions to adapt to the effects of a warming climate</a:t>
            </a:r>
            <a:r>
              <a:rPr lang="en-US" b="1" dirty="0"/>
              <a:t>.</a:t>
            </a:r>
          </a:p>
          <a:p>
            <a:endParaRPr lang="en-US" b="1" i="0" u="none" strike="noStrike" dirty="0">
              <a:solidFill>
                <a:srgbClr val="000000"/>
              </a:solidFill>
              <a:effectLst/>
              <a:latin typeface="Calibri" panose="020F0502020204030204" pitchFamily="34" charset="0"/>
            </a:endParaRPr>
          </a:p>
          <a:p>
            <a:pPr marL="45720" indent="0">
              <a:buNone/>
            </a:pPr>
            <a:endParaRPr lang="en-US" b="0" i="0" u="none" strike="noStrike" dirty="0">
              <a:solidFill>
                <a:srgbClr val="000000"/>
              </a:solidFill>
              <a:effectLst/>
              <a:latin typeface="Calibri" panose="020F0502020204030204" pitchFamily="34" charset="0"/>
            </a:endParaRPr>
          </a:p>
          <a:p>
            <a:pPr marL="45720" indent="0">
              <a:buNone/>
            </a:pPr>
            <a:r>
              <a:rPr lang="en-US" b="1" dirty="0"/>
              <a:t>Issue: </a:t>
            </a:r>
            <a:r>
              <a:rPr lang="en-US" dirty="0"/>
              <a:t>Goals and objectives don’t need to state the desire for adaptation. (Adaptation helps you find ways to attain your goals and objectives.)</a:t>
            </a:r>
          </a:p>
        </p:txBody>
      </p:sp>
      <p:sp>
        <p:nvSpPr>
          <p:cNvPr id="7" name="Title 1">
            <a:extLst>
              <a:ext uri="{FF2B5EF4-FFF2-40B4-BE49-F238E27FC236}">
                <a16:creationId xmlns:a16="http://schemas.microsoft.com/office/drawing/2014/main" id="{502EFE3C-A192-4F05-9E75-C896E793F283}"/>
              </a:ext>
            </a:extLst>
          </p:cNvPr>
          <p:cNvSpPr txBox="1">
            <a:spLocks/>
          </p:cNvSpPr>
          <p:nvPr/>
        </p:nvSpPr>
        <p:spPr>
          <a:xfrm>
            <a:off x="-1" y="357498"/>
            <a:ext cx="12192001" cy="990600"/>
          </a:xfrm>
          <a:prstGeom prst="rect">
            <a:avLst/>
          </a:prstGeom>
          <a:noFill/>
          <a:ln w="38100">
            <a:noFill/>
          </a:ln>
        </p:spPr>
        <p:txBody>
          <a:bodyPr vert="horz" lIns="91440" tIns="45720" rIns="91440" bIns="45720" rtlCol="0" anchor="ctr">
            <a:normAutofit/>
          </a:bodyPr>
          <a:lstStyle>
            <a:lvl1pPr algn="ctr" defTabSz="685800" rtl="0" eaLnBrk="1" latinLnBrk="0" hangingPunct="1">
              <a:spcBef>
                <a:spcPct val="0"/>
              </a:spcBef>
              <a:buNone/>
              <a:defRPr sz="4050" b="0" kern="1200" cap="none" spc="-75" baseline="0">
                <a:solidFill>
                  <a:schemeClr val="accent1"/>
                </a:solidFill>
                <a:latin typeface="+mn-lt"/>
                <a:ea typeface="Tahoma" pitchFamily="34" charset="0"/>
                <a:cs typeface="Calibri Light" panose="020F0302020204030204" pitchFamily="34" charset="0"/>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4050" b="0" i="0" u="none" strike="noStrike" kern="1200" cap="none" spc="-75" normalizeH="0" baseline="0" noProof="0" dirty="0">
                <a:ln>
                  <a:noFill/>
                </a:ln>
                <a:solidFill>
                  <a:srgbClr val="0A5EA2"/>
                </a:solidFill>
                <a:effectLst/>
                <a:uLnTx/>
                <a:uFillTx/>
                <a:latin typeface="Calibri" panose="020F0502020204030204"/>
                <a:ea typeface="Tahoma" pitchFamily="34" charset="0"/>
                <a:cs typeface="Calibri Light" panose="020F0302020204030204" pitchFamily="34" charset="0"/>
              </a:rPr>
              <a:t>Things to Avoid</a:t>
            </a:r>
          </a:p>
        </p:txBody>
      </p:sp>
    </p:spTree>
    <p:extLst>
      <p:ext uri="{BB962C8B-B14F-4D97-AF65-F5344CB8AC3E}">
        <p14:creationId xmlns:p14="http://schemas.microsoft.com/office/powerpoint/2010/main" val="281273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B6BFF-035E-40E1-AA3F-9833352DC5A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A855337-FB29-4227-9D95-1E011963F4D6}"/>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A5F4542F-E3FB-44AE-94B4-0E7C8565F552}"/>
              </a:ext>
            </a:extLst>
          </p:cNvPr>
          <p:cNvSpPr>
            <a:spLocks noGrp="1"/>
          </p:cNvSpPr>
          <p:nvPr>
            <p:ph type="body" idx="2"/>
          </p:nvPr>
        </p:nvSpPr>
        <p:spPr/>
        <p:txBody>
          <a:bodyPr/>
          <a:lstStyle/>
          <a:p>
            <a:endParaRPr lang="en-US"/>
          </a:p>
        </p:txBody>
      </p:sp>
    </p:spTree>
    <p:extLst>
      <p:ext uri="{BB962C8B-B14F-4D97-AF65-F5344CB8AC3E}">
        <p14:creationId xmlns:p14="http://schemas.microsoft.com/office/powerpoint/2010/main" val="27328175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76482" y="6438812"/>
            <a:ext cx="6113358"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2F2B20"/>
                </a:solidFill>
                <a:effectLst/>
                <a:uLnTx/>
                <a:uFillTx/>
                <a:latin typeface="Arial" charset="0"/>
                <a:ea typeface="ＭＳ Ｐゴシック" pitchFamily="34" charset="-128"/>
                <a:cs typeface="Calibri" pitchFamily="34" charset="0"/>
              </a:rPr>
              <a:t>Swanston and Janowiak 2012; </a:t>
            </a:r>
            <a:r>
              <a:rPr kumimoji="0" lang="en-US" sz="1800" b="0" i="0" u="none" strike="noStrike" kern="1200" cap="none" spc="0" normalizeH="0" baseline="0" noProof="0" dirty="0">
                <a:ln>
                  <a:noFill/>
                </a:ln>
                <a:solidFill>
                  <a:srgbClr val="2F2B20"/>
                </a:solidFill>
                <a:effectLst/>
                <a:uLnTx/>
                <a:uFillTx/>
                <a:latin typeface="Arial" charset="0"/>
                <a:ea typeface="ＭＳ Ｐゴシック" pitchFamily="34" charset="-128"/>
                <a:cs typeface="Calibri" pitchFamily="34" charset="0"/>
                <a:hlinkClick r:id="rId3"/>
              </a:rPr>
              <a:t>www.nrs.fs.fed.us/pubs/40543</a:t>
            </a:r>
            <a:r>
              <a:rPr kumimoji="0" lang="en-US" sz="1800" b="0" i="0" u="none" strike="noStrike" kern="1200" cap="none" spc="0" normalizeH="0" baseline="0" noProof="0" dirty="0">
                <a:ln>
                  <a:noFill/>
                </a:ln>
                <a:solidFill>
                  <a:srgbClr val="2F2B20"/>
                </a:solidFill>
                <a:effectLst/>
                <a:uLnTx/>
                <a:uFillTx/>
                <a:latin typeface="Arial" charset="0"/>
                <a:ea typeface="ＭＳ Ｐゴシック" pitchFamily="34" charset="-128"/>
                <a:cs typeface="Calibri" pitchFamily="34" charset="0"/>
              </a:rPr>
              <a:t> </a:t>
            </a:r>
          </a:p>
        </p:txBody>
      </p:sp>
      <p:grpSp>
        <p:nvGrpSpPr>
          <p:cNvPr id="3" name="Group 2"/>
          <p:cNvGrpSpPr/>
          <p:nvPr/>
        </p:nvGrpSpPr>
        <p:grpSpPr>
          <a:xfrm>
            <a:off x="2624668" y="1472977"/>
            <a:ext cx="7174403" cy="4934332"/>
            <a:chOff x="1100667" y="1472977"/>
            <a:chExt cx="7174403" cy="4934332"/>
          </a:xfrm>
        </p:grpSpPr>
        <p:sp>
          <p:nvSpPr>
            <p:cNvPr id="9" name="Circular Arrow 8"/>
            <p:cNvSpPr/>
            <p:nvPr/>
          </p:nvSpPr>
          <p:spPr>
            <a:xfrm>
              <a:off x="1898839" y="1579772"/>
              <a:ext cx="5351049" cy="4827537"/>
            </a:xfrm>
            <a:prstGeom prst="circularArrow">
              <a:avLst>
                <a:gd name="adj1" fmla="val 5544"/>
                <a:gd name="adj2" fmla="val 330680"/>
                <a:gd name="adj3" fmla="val 13864123"/>
                <a:gd name="adj4" fmla="val 17332518"/>
                <a:gd name="adj5" fmla="val 5757"/>
              </a:avLst>
            </a:prstGeom>
            <a:solidFill>
              <a:schemeClr val="accent3">
                <a:lumMod val="75000"/>
              </a:schemeClr>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grpSp>
          <p:nvGrpSpPr>
            <p:cNvPr id="10" name="Group 9"/>
            <p:cNvGrpSpPr/>
            <p:nvPr/>
          </p:nvGrpSpPr>
          <p:grpSpPr>
            <a:xfrm>
              <a:off x="3369493" y="1472977"/>
              <a:ext cx="2409740" cy="1352055"/>
              <a:chOff x="2971797" y="118831"/>
              <a:chExt cx="2994511" cy="1862359"/>
            </a:xfrm>
            <a:solidFill>
              <a:schemeClr val="accent1">
                <a:lumMod val="20000"/>
                <a:lumOff val="80000"/>
              </a:schemeClr>
            </a:solidFill>
            <a:effectLst>
              <a:glow rad="63500">
                <a:schemeClr val="accent1">
                  <a:satMod val="175000"/>
                  <a:alpha val="40000"/>
                </a:schemeClr>
              </a:glow>
            </a:effectLst>
          </p:grpSpPr>
          <p:sp>
            <p:nvSpPr>
              <p:cNvPr id="23" name="Rounded Rectangle 22"/>
              <p:cNvSpPr/>
              <p:nvPr/>
            </p:nvSpPr>
            <p:spPr>
              <a:xfrm>
                <a:off x="2971797" y="118831"/>
                <a:ext cx="2994511" cy="186235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4" name="Rounded Rectangle 5"/>
              <p:cNvSpPr/>
              <p:nvPr/>
            </p:nvSpPr>
            <p:spPr>
              <a:xfrm>
                <a:off x="3062710" y="209744"/>
                <a:ext cx="2812685" cy="1680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1. </a:t>
                </a:r>
                <a:r>
                  <a:rPr kumimoji="0" lang="en-US" sz="2800" b="1" i="0" u="none" strike="noStrike" kern="1200" cap="none" spc="0" normalizeH="0" baseline="0" noProof="0" dirty="0">
                    <a:ln>
                      <a:noFill/>
                    </a:ln>
                    <a:solidFill>
                      <a:srgbClr val="2F2B20"/>
                    </a:solidFill>
                    <a:effectLst/>
                    <a:uLnTx/>
                    <a:uFillTx/>
                    <a:latin typeface="Calibri"/>
                    <a:ea typeface="+mn-ea"/>
                    <a:cs typeface="Calibri" pitchFamily="34" charset="0"/>
                  </a:rPr>
                  <a:t>DEFINE</a:t>
                </a: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 management objectives.</a:t>
                </a:r>
              </a:p>
            </p:txBody>
          </p:sp>
        </p:grpSp>
        <p:grpSp>
          <p:nvGrpSpPr>
            <p:cNvPr id="11" name="Group 10"/>
            <p:cNvGrpSpPr/>
            <p:nvPr/>
          </p:nvGrpSpPr>
          <p:grpSpPr>
            <a:xfrm>
              <a:off x="5865330" y="2966621"/>
              <a:ext cx="2409740" cy="1352055"/>
              <a:chOff x="6073299" y="2176219"/>
              <a:chExt cx="2994511" cy="1862359"/>
            </a:xfrm>
            <a:solidFill>
              <a:schemeClr val="accent1">
                <a:lumMod val="20000"/>
                <a:lumOff val="80000"/>
              </a:schemeClr>
            </a:solidFill>
            <a:effectLst>
              <a:glow rad="63500">
                <a:schemeClr val="accent1">
                  <a:satMod val="175000"/>
                  <a:alpha val="40000"/>
                </a:schemeClr>
              </a:glow>
            </a:effectLst>
          </p:grpSpPr>
          <p:sp>
            <p:nvSpPr>
              <p:cNvPr id="21" name="Rounded Rectangle 20"/>
              <p:cNvSpPr/>
              <p:nvPr/>
            </p:nvSpPr>
            <p:spPr>
              <a:xfrm>
                <a:off x="6073299" y="2176219"/>
                <a:ext cx="2994511" cy="1862359"/>
              </a:xfrm>
              <a:prstGeom prst="roundRect">
                <a:avLst/>
              </a:prstGeom>
              <a:solidFill>
                <a:schemeClr val="accent6">
                  <a:lumMod val="60000"/>
                  <a:lumOff val="40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2" name="Rounded Rectangle 7"/>
              <p:cNvSpPr/>
              <p:nvPr/>
            </p:nvSpPr>
            <p:spPr>
              <a:xfrm>
                <a:off x="6164212" y="2267132"/>
                <a:ext cx="2812685" cy="1680533"/>
              </a:xfrm>
              <a:prstGeom prst="rect">
                <a:avLst/>
              </a:prstGeom>
              <a:solidFill>
                <a:schemeClr val="accent6">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2. </a:t>
                </a:r>
                <a:r>
                  <a:rPr kumimoji="0" lang="en-US" sz="2800" b="1" i="0" u="none" strike="noStrike" kern="1200" cap="none" spc="0" normalizeH="0" baseline="0" noProof="0" dirty="0">
                    <a:ln>
                      <a:noFill/>
                    </a:ln>
                    <a:solidFill>
                      <a:srgbClr val="2F2B20"/>
                    </a:solidFill>
                    <a:effectLst/>
                    <a:uLnTx/>
                    <a:uFillTx/>
                    <a:latin typeface="Calibri"/>
                    <a:ea typeface="+mn-ea"/>
                    <a:cs typeface="Calibri" pitchFamily="34" charset="0"/>
                  </a:rPr>
                  <a:t>ASSESS</a:t>
                </a: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 climate impacts.</a:t>
                </a:r>
              </a:p>
            </p:txBody>
          </p:sp>
        </p:grpSp>
        <p:grpSp>
          <p:nvGrpSpPr>
            <p:cNvPr id="12" name="Group 11"/>
            <p:cNvGrpSpPr/>
            <p:nvPr/>
          </p:nvGrpSpPr>
          <p:grpSpPr>
            <a:xfrm>
              <a:off x="5270395" y="4782652"/>
              <a:ext cx="2409740" cy="1352055"/>
              <a:chOff x="5333991" y="4677673"/>
              <a:chExt cx="2994511" cy="1862359"/>
            </a:xfrm>
            <a:solidFill>
              <a:schemeClr val="accent1">
                <a:lumMod val="20000"/>
                <a:lumOff val="80000"/>
              </a:schemeClr>
            </a:solidFill>
            <a:effectLst>
              <a:glow rad="63500">
                <a:schemeClr val="accent1">
                  <a:satMod val="175000"/>
                  <a:alpha val="40000"/>
                </a:schemeClr>
              </a:glow>
            </a:effectLst>
          </p:grpSpPr>
          <p:sp>
            <p:nvSpPr>
              <p:cNvPr id="19" name="Rounded Rectangle 18"/>
              <p:cNvSpPr/>
              <p:nvPr/>
            </p:nvSpPr>
            <p:spPr>
              <a:xfrm>
                <a:off x="5333991" y="4677673"/>
                <a:ext cx="2994511" cy="186235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0" name="Rounded Rectangle 9"/>
              <p:cNvSpPr/>
              <p:nvPr/>
            </p:nvSpPr>
            <p:spPr>
              <a:xfrm>
                <a:off x="5424904" y="4768586"/>
                <a:ext cx="2812685" cy="1680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3. </a:t>
                </a:r>
                <a:r>
                  <a:rPr kumimoji="0" lang="en-US" sz="2800" b="1" i="0" u="none" strike="noStrike" kern="1200" cap="none" spc="0" normalizeH="0" baseline="0" noProof="0" dirty="0">
                    <a:ln>
                      <a:noFill/>
                    </a:ln>
                    <a:solidFill>
                      <a:srgbClr val="2F2B20"/>
                    </a:solidFill>
                    <a:effectLst/>
                    <a:uLnTx/>
                    <a:uFillTx/>
                    <a:latin typeface="Calibri"/>
                    <a:ea typeface="+mn-ea"/>
                    <a:cs typeface="Calibri" pitchFamily="34" charset="0"/>
                  </a:rPr>
                  <a:t>EVALUATE</a:t>
                </a: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 management objectives.</a:t>
                </a:r>
              </a:p>
            </p:txBody>
          </p:sp>
        </p:grpSp>
        <p:grpSp>
          <p:nvGrpSpPr>
            <p:cNvPr id="13" name="Group 12"/>
            <p:cNvGrpSpPr/>
            <p:nvPr/>
          </p:nvGrpSpPr>
          <p:grpSpPr>
            <a:xfrm>
              <a:off x="1634277" y="4739866"/>
              <a:ext cx="2409740" cy="1437629"/>
              <a:chOff x="815496" y="4618738"/>
              <a:chExt cx="2994511" cy="1980231"/>
            </a:xfrm>
            <a:solidFill>
              <a:schemeClr val="accent1">
                <a:lumMod val="20000"/>
                <a:lumOff val="80000"/>
              </a:schemeClr>
            </a:solidFill>
            <a:effectLst>
              <a:glow rad="63500">
                <a:schemeClr val="accent1">
                  <a:satMod val="175000"/>
                  <a:alpha val="40000"/>
                </a:schemeClr>
              </a:glow>
            </a:effectLst>
          </p:grpSpPr>
          <p:sp>
            <p:nvSpPr>
              <p:cNvPr id="17" name="Rounded Rectangle 16"/>
              <p:cNvSpPr/>
              <p:nvPr/>
            </p:nvSpPr>
            <p:spPr>
              <a:xfrm>
                <a:off x="815496" y="4618738"/>
                <a:ext cx="2994511" cy="1980231"/>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8" name="Rounded Rectangle 11"/>
              <p:cNvSpPr/>
              <p:nvPr/>
            </p:nvSpPr>
            <p:spPr>
              <a:xfrm>
                <a:off x="912163" y="4715405"/>
                <a:ext cx="2801177" cy="178689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4. </a:t>
                </a:r>
                <a:r>
                  <a:rPr kumimoji="0" lang="en-US" sz="2800" b="1" i="0" u="none" strike="noStrike" kern="1200" cap="none" spc="0" normalizeH="0" baseline="0" noProof="0" dirty="0">
                    <a:ln>
                      <a:noFill/>
                    </a:ln>
                    <a:solidFill>
                      <a:srgbClr val="2F2B20"/>
                    </a:solidFill>
                    <a:effectLst/>
                    <a:uLnTx/>
                    <a:uFillTx/>
                    <a:latin typeface="Calibri"/>
                    <a:ea typeface="+mn-ea"/>
                    <a:cs typeface="Calibri" pitchFamily="34" charset="0"/>
                  </a:rPr>
                  <a:t>IDENTIFY</a:t>
                </a: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 adaptation approaches. </a:t>
                </a:r>
              </a:p>
            </p:txBody>
          </p:sp>
        </p:grpSp>
        <p:grpSp>
          <p:nvGrpSpPr>
            <p:cNvPr id="14" name="Group 13"/>
            <p:cNvGrpSpPr/>
            <p:nvPr/>
          </p:nvGrpSpPr>
          <p:grpSpPr>
            <a:xfrm>
              <a:off x="1100667" y="2911314"/>
              <a:ext cx="2409740" cy="1352055"/>
              <a:chOff x="152395" y="2100038"/>
              <a:chExt cx="2994511" cy="1862359"/>
            </a:xfrm>
            <a:solidFill>
              <a:schemeClr val="accent1">
                <a:lumMod val="20000"/>
                <a:lumOff val="80000"/>
              </a:schemeClr>
            </a:solidFill>
            <a:effectLst>
              <a:glow rad="63500">
                <a:schemeClr val="accent1">
                  <a:satMod val="175000"/>
                  <a:alpha val="40000"/>
                </a:schemeClr>
              </a:glow>
            </a:effectLst>
          </p:grpSpPr>
          <p:sp>
            <p:nvSpPr>
              <p:cNvPr id="15" name="Rounded Rectangle 14"/>
              <p:cNvSpPr/>
              <p:nvPr/>
            </p:nvSpPr>
            <p:spPr>
              <a:xfrm>
                <a:off x="152395" y="2100038"/>
                <a:ext cx="2994511" cy="186235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6" name="Rounded Rectangle 13"/>
              <p:cNvSpPr/>
              <p:nvPr/>
            </p:nvSpPr>
            <p:spPr>
              <a:xfrm>
                <a:off x="243308" y="2190951"/>
                <a:ext cx="2812685" cy="1680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ctr" defTabSz="8890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5. </a:t>
                </a:r>
                <a:r>
                  <a:rPr kumimoji="0" lang="en-US" sz="2800" b="1" i="0" u="none" strike="noStrike" kern="1200" cap="none" spc="0" normalizeH="0" baseline="0" noProof="0" dirty="0">
                    <a:ln>
                      <a:noFill/>
                    </a:ln>
                    <a:solidFill>
                      <a:srgbClr val="2F2B20"/>
                    </a:solidFill>
                    <a:effectLst/>
                    <a:uLnTx/>
                    <a:uFillTx/>
                    <a:latin typeface="Calibri"/>
                    <a:ea typeface="+mn-ea"/>
                    <a:cs typeface="Calibri" pitchFamily="34" charset="0"/>
                  </a:rPr>
                  <a:t>MONITOR</a:t>
                </a:r>
                <a:r>
                  <a:rPr kumimoji="0" lang="en-US" sz="2800" b="0" i="0" u="none" strike="noStrike" kern="1200" cap="none" spc="0" normalizeH="0" baseline="0" noProof="0" dirty="0">
                    <a:ln>
                      <a:noFill/>
                    </a:ln>
                    <a:solidFill>
                      <a:srgbClr val="2F2B20"/>
                    </a:solidFill>
                    <a:effectLst/>
                    <a:uLnTx/>
                    <a:uFillTx/>
                    <a:latin typeface="Calibri"/>
                    <a:ea typeface="+mn-ea"/>
                    <a:cs typeface="Calibri" pitchFamily="34" charset="0"/>
                  </a:rPr>
                  <a:t> and evaluate effectiveness.</a:t>
                </a:r>
              </a:p>
            </p:txBody>
          </p:sp>
        </p:grpSp>
      </p:grpSp>
      <p:sp>
        <p:nvSpPr>
          <p:cNvPr id="2" name="Title 1"/>
          <p:cNvSpPr>
            <a:spLocks noGrp="1"/>
          </p:cNvSpPr>
          <p:nvPr>
            <p:ph type="title"/>
          </p:nvPr>
        </p:nvSpPr>
        <p:spPr/>
        <p:txBody>
          <a:bodyPr>
            <a:normAutofit/>
          </a:bodyPr>
          <a:lstStyle/>
          <a:p>
            <a:r>
              <a:rPr lang="en-US" sz="4000" dirty="0">
                <a:solidFill>
                  <a:srgbClr val="0B5EA2"/>
                </a:solidFill>
                <a:latin typeface="+mn-lt"/>
              </a:rPr>
              <a:t>Adaptation Workbook</a:t>
            </a:r>
          </a:p>
        </p:txBody>
      </p:sp>
    </p:spTree>
    <p:extLst>
      <p:ext uri="{BB962C8B-B14F-4D97-AF65-F5344CB8AC3E}">
        <p14:creationId xmlns:p14="http://schemas.microsoft.com/office/powerpoint/2010/main" val="22065856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2 Prep</a:t>
            </a:r>
          </a:p>
        </p:txBody>
      </p:sp>
      <p:sp>
        <p:nvSpPr>
          <p:cNvPr id="5" name="Content Placeholder 4"/>
          <p:cNvSpPr txBox="1">
            <a:spLocks/>
          </p:cNvSpPr>
          <p:nvPr/>
        </p:nvSpPr>
        <p:spPr>
          <a:xfrm>
            <a:off x="209548" y="1318902"/>
            <a:ext cx="11734800" cy="5181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spcBef>
                <a:spcPts val="1600"/>
              </a:spcBef>
              <a:buFont typeface="Arial" panose="020B0604020202020204" pitchFamily="34" charset="0"/>
              <a:buAutoNum type="arabicPeriod"/>
            </a:pPr>
            <a:r>
              <a:rPr lang="en-US" sz="2800" dirty="0">
                <a:solidFill>
                  <a:srgbClr val="2F2B20"/>
                </a:solidFill>
              </a:rPr>
              <a:t>Which climate change impacts are most important (positive or negative) for your resource area? </a:t>
            </a:r>
          </a:p>
          <a:p>
            <a:pPr marL="514350" indent="-514350">
              <a:spcBef>
                <a:spcPts val="1600"/>
              </a:spcBef>
              <a:buFont typeface="Arial" panose="020B0604020202020204" pitchFamily="34" charset="0"/>
              <a:buAutoNum type="arabicPeriod"/>
            </a:pPr>
            <a:r>
              <a:rPr lang="en-US" sz="2800" dirty="0">
                <a:solidFill>
                  <a:srgbClr val="2F2B20"/>
                </a:solidFill>
              </a:rPr>
              <a:t>Are there particular features or conditions within the project area that might increase/decrease climate risk?  </a:t>
            </a:r>
          </a:p>
          <a:p>
            <a:pPr marL="0" indent="0">
              <a:buNone/>
            </a:pPr>
            <a:endParaRPr lang="en-US" dirty="0">
              <a:solidFill>
                <a:srgbClr val="2F2B20"/>
              </a:solidFill>
            </a:endParaRPr>
          </a:p>
        </p:txBody>
      </p:sp>
      <p:pic>
        <p:nvPicPr>
          <p:cNvPr id="6" name="Picture 5">
            <a:extLst>
              <a:ext uri="{FF2B5EF4-FFF2-40B4-BE49-F238E27FC236}">
                <a16:creationId xmlns:a16="http://schemas.microsoft.com/office/drawing/2014/main" id="{36955E85-FBF8-4942-A47F-4EA397909214}"/>
              </a:ext>
            </a:extLst>
          </p:cNvPr>
          <p:cNvPicPr>
            <a:picLocks noChangeAspect="1"/>
          </p:cNvPicPr>
          <p:nvPr/>
        </p:nvPicPr>
        <p:blipFill rotWithShape="1">
          <a:blip r:embed="rId2"/>
          <a:srcRect l="19241" t="27161" r="53484" b="16667"/>
          <a:stretch/>
        </p:blipFill>
        <p:spPr>
          <a:xfrm>
            <a:off x="1981200" y="3428668"/>
            <a:ext cx="8839200" cy="6143667"/>
          </a:xfrm>
          <a:prstGeom prst="rect">
            <a:avLst/>
          </a:prstGeom>
          <a:ln>
            <a:solidFill>
              <a:schemeClr val="tx1"/>
            </a:solidFill>
          </a:ln>
        </p:spPr>
      </p:pic>
    </p:spTree>
    <p:extLst>
      <p:ext uri="{BB962C8B-B14F-4D97-AF65-F5344CB8AC3E}">
        <p14:creationId xmlns:p14="http://schemas.microsoft.com/office/powerpoint/2010/main" val="13733729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Regional to Site-Specific</a:t>
            </a:r>
          </a:p>
        </p:txBody>
      </p:sp>
      <p:sp>
        <p:nvSpPr>
          <p:cNvPr id="7" name="Content Placeholder 4"/>
          <p:cNvSpPr txBox="1">
            <a:spLocks/>
          </p:cNvSpPr>
          <p:nvPr/>
        </p:nvSpPr>
        <p:spPr>
          <a:xfrm>
            <a:off x="2019298" y="1066800"/>
            <a:ext cx="8115303" cy="5181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600"/>
              </a:spcBef>
            </a:pPr>
            <a:r>
              <a:rPr lang="en-US" sz="2800" dirty="0">
                <a:solidFill>
                  <a:srgbClr val="2F2B20"/>
                </a:solidFill>
              </a:rPr>
              <a:t>Research and assessments describe </a:t>
            </a:r>
            <a:r>
              <a:rPr lang="en-US" sz="2800" b="1" u="sng" dirty="0">
                <a:solidFill>
                  <a:srgbClr val="2F2B20"/>
                </a:solidFill>
              </a:rPr>
              <a:t>broad trends </a:t>
            </a:r>
            <a:r>
              <a:rPr lang="en-US" sz="2800" dirty="0">
                <a:solidFill>
                  <a:srgbClr val="2F2B20"/>
                </a:solidFill>
              </a:rPr>
              <a:t>but </a:t>
            </a:r>
            <a:r>
              <a:rPr lang="en-US" sz="2800" b="1" u="sng" dirty="0">
                <a:solidFill>
                  <a:srgbClr val="2F2B20"/>
                </a:solidFill>
              </a:rPr>
              <a:t>local conditions</a:t>
            </a:r>
            <a:r>
              <a:rPr lang="en-US" sz="2800" dirty="0">
                <a:solidFill>
                  <a:srgbClr val="2F2B20"/>
                </a:solidFill>
              </a:rPr>
              <a:t> and </a:t>
            </a:r>
            <a:r>
              <a:rPr lang="en-US" sz="2800" b="1" u="sng" dirty="0">
                <a:solidFill>
                  <a:srgbClr val="2F2B20"/>
                </a:solidFill>
              </a:rPr>
              <a:t>management</a:t>
            </a:r>
            <a:r>
              <a:rPr lang="en-US" sz="2800" dirty="0">
                <a:solidFill>
                  <a:srgbClr val="2F2B20"/>
                </a:solidFill>
              </a:rPr>
              <a:t> make the difference. </a:t>
            </a:r>
          </a:p>
          <a:p>
            <a:pPr marL="0" indent="0">
              <a:spcBef>
                <a:spcPts val="1600"/>
              </a:spcBef>
              <a:buNone/>
            </a:pPr>
            <a:endParaRPr lang="en-US" sz="2800" dirty="0">
              <a:solidFill>
                <a:srgbClr val="2F2B20"/>
              </a:solidFill>
            </a:endParaRPr>
          </a:p>
          <a:p>
            <a:pPr marL="0" indent="0">
              <a:buNone/>
            </a:pPr>
            <a:endParaRPr lang="en-US" dirty="0">
              <a:solidFill>
                <a:srgbClr val="2F2B20"/>
              </a:solidFill>
            </a:endParaRPr>
          </a:p>
        </p:txBody>
      </p:sp>
      <p:pic>
        <p:nvPicPr>
          <p:cNvPr id="8" name="Picture 7"/>
          <p:cNvPicPr>
            <a:picLocks noChangeAspect="1"/>
          </p:cNvPicPr>
          <p:nvPr/>
        </p:nvPicPr>
        <p:blipFill rotWithShape="1">
          <a:blip r:embed="rId2" cstate="email">
            <a:extLst>
              <a:ext uri="{28A0092B-C50C-407E-A947-70E740481C1C}">
                <a14:useLocalDpi xmlns:a14="http://schemas.microsoft.com/office/drawing/2010/main" val="0"/>
              </a:ext>
            </a:extLst>
          </a:blip>
          <a:srcRect l="2237" t="2580" r="2237" b="6013"/>
          <a:stretch/>
        </p:blipFill>
        <p:spPr>
          <a:xfrm>
            <a:off x="3200402" y="3038952"/>
            <a:ext cx="5714999" cy="3438048"/>
          </a:xfrm>
          <a:prstGeom prst="rect">
            <a:avLst/>
          </a:prstGeom>
        </p:spPr>
      </p:pic>
    </p:spTree>
    <p:extLst>
      <p:ext uri="{BB962C8B-B14F-4D97-AF65-F5344CB8AC3E}">
        <p14:creationId xmlns:p14="http://schemas.microsoft.com/office/powerpoint/2010/main" val="1098039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52400"/>
            <a:ext cx="12192001" cy="990600"/>
          </a:xfrm>
        </p:spPr>
        <p:txBody>
          <a:bodyPr/>
          <a:lstStyle/>
          <a:p>
            <a:r>
              <a:rPr lang="en-US" dirty="0"/>
              <a:t>Regional to Site-Specific</a:t>
            </a:r>
          </a:p>
        </p:txBody>
      </p:sp>
      <p:pic>
        <p:nvPicPr>
          <p:cNvPr id="5" name="Picture 4">
            <a:extLst>
              <a:ext uri="{FF2B5EF4-FFF2-40B4-BE49-F238E27FC236}">
                <a16:creationId xmlns:a16="http://schemas.microsoft.com/office/drawing/2014/main" id="{691B5F08-EF20-4710-AD53-B75422DAA092}"/>
              </a:ext>
            </a:extLst>
          </p:cNvPr>
          <p:cNvPicPr>
            <a:picLocks noChangeAspect="1"/>
          </p:cNvPicPr>
          <p:nvPr/>
        </p:nvPicPr>
        <p:blipFill rotWithShape="1">
          <a:blip r:embed="rId2"/>
          <a:srcRect l="20625" t="14815" r="58750" b="5555"/>
          <a:stretch/>
        </p:blipFill>
        <p:spPr>
          <a:xfrm>
            <a:off x="4038600" y="1066800"/>
            <a:ext cx="4419600" cy="5758873"/>
          </a:xfrm>
          <a:prstGeom prst="rect">
            <a:avLst/>
          </a:prstGeom>
        </p:spPr>
      </p:pic>
    </p:spTree>
    <p:extLst>
      <p:ext uri="{BB962C8B-B14F-4D97-AF65-F5344CB8AC3E}">
        <p14:creationId xmlns:p14="http://schemas.microsoft.com/office/powerpoint/2010/main" val="13171051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94ECB-08BC-45C1-BB23-4BD01B79DC4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7C98DB9-E380-43D8-ABA3-4420EFD40D1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177012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EF50E-2CA5-4759-8D95-39D1B80BF907}"/>
              </a:ext>
            </a:extLst>
          </p:cNvPr>
          <p:cNvSpPr>
            <a:spLocks noGrp="1"/>
          </p:cNvSpPr>
          <p:nvPr>
            <p:ph type="title"/>
          </p:nvPr>
        </p:nvSpPr>
        <p:spPr/>
        <p:txBody>
          <a:bodyPr>
            <a:normAutofit/>
          </a:bodyPr>
          <a:lstStyle/>
          <a:p>
            <a:r>
              <a:rPr lang="en-US" sz="4000" dirty="0">
                <a:solidFill>
                  <a:schemeClr val="accent1">
                    <a:lumMod val="75000"/>
                  </a:schemeClr>
                </a:solidFill>
              </a:rPr>
              <a:t>Climate Change: It’s everywhere you look</a:t>
            </a:r>
          </a:p>
        </p:txBody>
      </p:sp>
      <p:pic>
        <p:nvPicPr>
          <p:cNvPr id="4" name="Picture 2" descr="Average snow cover in April">
            <a:extLst>
              <a:ext uri="{FF2B5EF4-FFF2-40B4-BE49-F238E27FC236}">
                <a16:creationId xmlns:a16="http://schemas.microsoft.com/office/drawing/2014/main" id="{6CCD3B73-D846-4A0D-AA97-58947C9C57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110" y="1890629"/>
            <a:ext cx="3339897" cy="250492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12AAC77B-0918-4345-8B07-081729C50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0397" y="2010354"/>
            <a:ext cx="2814265" cy="424663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Fewer deer harvested this gun deer season, says Wisconsin DNR">
            <a:extLst>
              <a:ext uri="{FF2B5EF4-FFF2-40B4-BE49-F238E27FC236}">
                <a16:creationId xmlns:a16="http://schemas.microsoft.com/office/drawing/2014/main" id="{965B7C4A-AAF6-4852-9E4C-798DB6C6A7B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553"/>
          <a:stretch/>
        </p:blipFill>
        <p:spPr bwMode="auto">
          <a:xfrm>
            <a:off x="6620135" y="2010354"/>
            <a:ext cx="2515801" cy="219999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Eastern larch bark beetle">
            <a:extLst>
              <a:ext uri="{FF2B5EF4-FFF2-40B4-BE49-F238E27FC236}">
                <a16:creationId xmlns:a16="http://schemas.microsoft.com/office/drawing/2014/main" id="{B4D738CF-E6BF-4862-B4D0-388634F2EB9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0135" y="4330078"/>
            <a:ext cx="2153209" cy="19150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arvested trees permanently store the carbon that was captured as the tree grew.">
            <a:extLst>
              <a:ext uri="{FF2B5EF4-FFF2-40B4-BE49-F238E27FC236}">
                <a16:creationId xmlns:a16="http://schemas.microsoft.com/office/drawing/2014/main" id="{8E22E25F-54F9-4AE4-A941-7F64B25A99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60114" y="1803716"/>
            <a:ext cx="2567096" cy="256709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The impact of heavy traffic on forest soils: A review - ScienceDirect">
            <a:extLst>
              <a:ext uri="{FF2B5EF4-FFF2-40B4-BE49-F238E27FC236}">
                <a16:creationId xmlns:a16="http://schemas.microsoft.com/office/drawing/2014/main" id="{1D835D1B-C051-4488-A7B8-E4AF42E805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35936" y="4327485"/>
            <a:ext cx="2552386" cy="191766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WOW - Sugar Maple &amp; Paper Birch">
            <a:extLst>
              <a:ext uri="{FF2B5EF4-FFF2-40B4-BE49-F238E27FC236}">
                <a16:creationId xmlns:a16="http://schemas.microsoft.com/office/drawing/2014/main" id="{1E325797-E51E-4A41-8BBC-3700EC2285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1758" y="4321101"/>
            <a:ext cx="3276600" cy="19240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FD9AF42-B74B-4DF1-9864-4290042658B7}"/>
              </a:ext>
            </a:extLst>
          </p:cNvPr>
          <p:cNvSpPr txBox="1"/>
          <p:nvPr/>
        </p:nvSpPr>
        <p:spPr>
          <a:xfrm>
            <a:off x="6486525" y="1581150"/>
            <a:ext cx="914400" cy="914400"/>
          </a:xfrm>
          <a:prstGeom prst="rect">
            <a:avLst/>
          </a:prstGeom>
          <a:noFill/>
        </p:spPr>
        <p:txBody>
          <a:bodyPr wrap="square" rtlCol="0">
            <a:spAutoFit/>
          </a:bodyPr>
          <a:lstStyle/>
          <a:p>
            <a:endParaRPr lang="en-US" dirty="0"/>
          </a:p>
        </p:txBody>
      </p:sp>
      <p:sp>
        <p:nvSpPr>
          <p:cNvPr id="15" name="TextBox 14">
            <a:extLst>
              <a:ext uri="{FF2B5EF4-FFF2-40B4-BE49-F238E27FC236}">
                <a16:creationId xmlns:a16="http://schemas.microsoft.com/office/drawing/2014/main" id="{E6015D31-B37F-4828-8F42-903099AEC5D1}"/>
              </a:ext>
            </a:extLst>
          </p:cNvPr>
          <p:cNvSpPr txBox="1"/>
          <p:nvPr/>
        </p:nvSpPr>
        <p:spPr>
          <a:xfrm rot="16200000">
            <a:off x="2958014" y="5669577"/>
            <a:ext cx="755015" cy="307777"/>
          </a:xfrm>
          <a:prstGeom prst="rect">
            <a:avLst/>
          </a:prstGeom>
          <a:noFill/>
        </p:spPr>
        <p:txBody>
          <a:bodyPr wrap="none" rtlCol="0">
            <a:spAutoFit/>
          </a:bodyPr>
          <a:lstStyle/>
          <a:p>
            <a:r>
              <a:rPr lang="en-US" sz="1400" dirty="0">
                <a:solidFill>
                  <a:schemeClr val="bg1"/>
                </a:solidFill>
              </a:rPr>
              <a:t>GLIFWC</a:t>
            </a:r>
          </a:p>
        </p:txBody>
      </p:sp>
    </p:spTree>
    <p:extLst>
      <p:ext uri="{BB962C8B-B14F-4D97-AF65-F5344CB8AC3E}">
        <p14:creationId xmlns:p14="http://schemas.microsoft.com/office/powerpoint/2010/main" val="31814430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92EE589-9F5C-4160-8C19-227EF309EC14}"/>
              </a:ext>
            </a:extLst>
          </p:cNvPr>
          <p:cNvPicPr>
            <a:picLocks noChangeAspect="1"/>
          </p:cNvPicPr>
          <p:nvPr/>
        </p:nvPicPr>
        <p:blipFill rotWithShape="1">
          <a:blip r:embed="rId2"/>
          <a:srcRect l="3751" t="11111" r="43749" b="14815"/>
          <a:stretch/>
        </p:blipFill>
        <p:spPr>
          <a:xfrm>
            <a:off x="0" y="974799"/>
            <a:ext cx="12344400" cy="5878285"/>
          </a:xfrm>
          <a:prstGeom prst="rect">
            <a:avLst/>
          </a:prstGeom>
        </p:spPr>
      </p:pic>
      <p:sp>
        <p:nvSpPr>
          <p:cNvPr id="2" name="Title 1"/>
          <p:cNvSpPr>
            <a:spLocks noGrp="1"/>
          </p:cNvSpPr>
          <p:nvPr>
            <p:ph type="title"/>
          </p:nvPr>
        </p:nvSpPr>
        <p:spPr>
          <a:xfrm>
            <a:off x="1600200" y="0"/>
            <a:ext cx="9067800" cy="1066800"/>
          </a:xfrm>
        </p:spPr>
        <p:txBody>
          <a:bodyPr>
            <a:noAutofit/>
          </a:bodyPr>
          <a:lstStyle/>
          <a:p>
            <a:r>
              <a:rPr lang="en-US" sz="4400" dirty="0"/>
              <a:t>NOAA State Climate Summaries</a:t>
            </a:r>
          </a:p>
        </p:txBody>
      </p:sp>
      <p:sp>
        <p:nvSpPr>
          <p:cNvPr id="10" name="Text Placeholder 2">
            <a:extLst>
              <a:ext uri="{FF2B5EF4-FFF2-40B4-BE49-F238E27FC236}">
                <a16:creationId xmlns:a16="http://schemas.microsoft.com/office/drawing/2014/main" id="{B0B0DE15-922F-4EB7-89F7-388E9B50D91A}"/>
              </a:ext>
            </a:extLst>
          </p:cNvPr>
          <p:cNvSpPr txBox="1">
            <a:spLocks/>
          </p:cNvSpPr>
          <p:nvPr/>
        </p:nvSpPr>
        <p:spPr>
          <a:xfrm>
            <a:off x="4038600" y="5883201"/>
            <a:ext cx="10515600" cy="603252"/>
          </a:xfrm>
          <a:prstGeom prst="rect">
            <a:avLst/>
          </a:prstGeom>
        </p:spPr>
        <p:txBody>
          <a:bodyPr vert="horz" lIns="91440" tIns="45720" rIns="91440" bIns="45720" rtlCol="0">
            <a:normAutofit/>
          </a:bodyPr>
          <a:lstStyle>
            <a:lvl1pPr marL="137160" indent="-137160" algn="l" defTabSz="685800" rtl="0" eaLnBrk="1" latinLnBrk="0" hangingPunct="1">
              <a:spcBef>
                <a:spcPct val="20000"/>
              </a:spcBef>
              <a:buClr>
                <a:schemeClr val="accent6">
                  <a:lumMod val="75000"/>
                </a:schemeClr>
              </a:buClr>
              <a:buSzPct val="70000"/>
              <a:buFont typeface="Wingdings" pitchFamily="2" charset="2"/>
              <a:buChar char="§"/>
              <a:defRPr sz="2100" kern="1200">
                <a:solidFill>
                  <a:schemeClr val="tx1"/>
                </a:solidFill>
                <a:latin typeface="Calibri" panose="020F0502020204030204" pitchFamily="34" charset="0"/>
                <a:ea typeface="+mn-ea"/>
                <a:cs typeface="Calibri" panose="020F0502020204030204" pitchFamily="34" charset="0"/>
              </a:defRPr>
            </a:lvl1pPr>
            <a:lvl2pPr marL="342900" indent="-137160" algn="l" defTabSz="685800" rtl="0" eaLnBrk="1" latinLnBrk="0" hangingPunct="1">
              <a:spcBef>
                <a:spcPct val="20000"/>
              </a:spcBef>
              <a:buClr>
                <a:schemeClr val="accent6">
                  <a:lumMod val="75000"/>
                </a:schemeClr>
              </a:buClr>
              <a:buSzPct val="85000"/>
              <a:buFont typeface="Arial" pitchFamily="34" charset="0"/>
              <a:buChar char="•"/>
              <a:defRPr sz="1800" kern="1200">
                <a:solidFill>
                  <a:schemeClr val="tx1"/>
                </a:solidFill>
                <a:latin typeface="Calibri" panose="020F0502020204030204" pitchFamily="34" charset="0"/>
                <a:ea typeface="+mn-ea"/>
                <a:cs typeface="Calibri" panose="020F0502020204030204" pitchFamily="34" charset="0"/>
              </a:defRPr>
            </a:lvl2pPr>
            <a:lvl3pPr marL="548640" indent="-137160" algn="l" defTabSz="685800" rtl="0" eaLnBrk="1" latinLnBrk="0" hangingPunct="1">
              <a:spcBef>
                <a:spcPct val="20000"/>
              </a:spcBef>
              <a:buClr>
                <a:schemeClr val="accent1"/>
              </a:buClr>
              <a:buSzPct val="90000"/>
              <a:buFont typeface="Arial" pitchFamily="34" charset="0"/>
              <a:buChar char="•"/>
              <a:defRPr sz="1500" kern="1200">
                <a:solidFill>
                  <a:schemeClr val="tx1"/>
                </a:solidFill>
                <a:latin typeface="Calibri" panose="020F0502020204030204" pitchFamily="34" charset="0"/>
                <a:ea typeface="+mn-ea"/>
                <a:cs typeface="Calibri" panose="020F0502020204030204" pitchFamily="34" charset="0"/>
              </a:defRPr>
            </a:lvl3pPr>
            <a:lvl4pPr marL="754380" indent="-137160" algn="l" defTabSz="685800" rtl="0" eaLnBrk="1" latinLnBrk="0" hangingPunct="1">
              <a:spcBef>
                <a:spcPct val="20000"/>
              </a:spcBef>
              <a:buClr>
                <a:schemeClr val="accent1"/>
              </a:buClr>
              <a:buFont typeface="Arial" pitchFamily="34" charset="0"/>
              <a:buChar char="•"/>
              <a:defRPr sz="1350" kern="1200">
                <a:solidFill>
                  <a:schemeClr val="tx1"/>
                </a:solidFill>
                <a:latin typeface="Calibri" panose="020F0502020204030204" pitchFamily="34" charset="0"/>
                <a:ea typeface="+mn-ea"/>
                <a:cs typeface="Calibri" panose="020F0502020204030204" pitchFamily="34" charset="0"/>
              </a:defRPr>
            </a:lvl4pPr>
            <a:lvl5pPr marL="891540" indent="-102870" algn="l" defTabSz="685800" rtl="0" eaLnBrk="1" latinLnBrk="0" hangingPunct="1">
              <a:spcBef>
                <a:spcPct val="20000"/>
              </a:spcBef>
              <a:buClr>
                <a:schemeClr val="accent1"/>
              </a:buClr>
              <a:buSzPct val="100000"/>
              <a:buFont typeface="Arial" pitchFamily="34" charset="0"/>
              <a:buChar char="•"/>
              <a:defRPr sz="1350" kern="1200" baseline="0">
                <a:solidFill>
                  <a:schemeClr val="tx1"/>
                </a:solidFill>
                <a:latin typeface="Calibri" panose="020F0502020204030204" pitchFamily="34" charset="0"/>
                <a:ea typeface="+mn-ea"/>
                <a:cs typeface="Calibri" panose="020F0502020204030204" pitchFamily="34" charset="0"/>
              </a:defRPr>
            </a:lvl5pPr>
            <a:lvl6pPr marL="1028700" indent="-137160" algn="l" defTabSz="685800" rtl="0" eaLnBrk="1" latinLnBrk="0" hangingPunct="1">
              <a:spcBef>
                <a:spcPct val="20000"/>
              </a:spcBef>
              <a:buClr>
                <a:schemeClr val="accent1"/>
              </a:buClr>
              <a:buFont typeface="Arial" pitchFamily="34" charset="0"/>
              <a:buChar char="•"/>
              <a:defRPr sz="1350" kern="1200">
                <a:solidFill>
                  <a:schemeClr val="tx1"/>
                </a:solidFill>
                <a:latin typeface="+mn-lt"/>
                <a:ea typeface="+mn-ea"/>
                <a:cs typeface="+mn-cs"/>
              </a:defRPr>
            </a:lvl6pPr>
            <a:lvl7pPr marL="1165860" indent="-137160" algn="l" defTabSz="685800" rtl="0" eaLnBrk="1" latinLnBrk="0" hangingPunct="1">
              <a:spcBef>
                <a:spcPct val="20000"/>
              </a:spcBef>
              <a:buClr>
                <a:schemeClr val="accent1"/>
              </a:buClr>
              <a:buFont typeface="Arial" pitchFamily="34" charset="0"/>
              <a:buChar char="•"/>
              <a:defRPr sz="1350" kern="1200">
                <a:solidFill>
                  <a:schemeClr val="tx1"/>
                </a:solidFill>
                <a:latin typeface="+mn-lt"/>
                <a:ea typeface="+mn-ea"/>
                <a:cs typeface="+mn-cs"/>
              </a:defRPr>
            </a:lvl7pPr>
            <a:lvl8pPr marL="1303020" indent="-137160" algn="l" defTabSz="685800" rtl="0" eaLnBrk="1" latinLnBrk="0" hangingPunct="1">
              <a:spcBef>
                <a:spcPct val="20000"/>
              </a:spcBef>
              <a:buClr>
                <a:schemeClr val="accent1"/>
              </a:buClr>
              <a:buFont typeface="Arial" pitchFamily="34" charset="0"/>
              <a:buChar char="•"/>
              <a:defRPr sz="1350" kern="1200">
                <a:solidFill>
                  <a:schemeClr val="tx1"/>
                </a:solidFill>
                <a:latin typeface="+mn-lt"/>
                <a:ea typeface="+mn-ea"/>
                <a:cs typeface="+mn-cs"/>
              </a:defRPr>
            </a:lvl8pPr>
            <a:lvl9pPr marL="1440180" indent="-137160" algn="l" defTabSz="685800" rtl="0" eaLnBrk="1" latinLnBrk="0" hangingPunct="1">
              <a:spcBef>
                <a:spcPct val="20000"/>
              </a:spcBef>
              <a:buClr>
                <a:schemeClr val="accent1"/>
              </a:buClr>
              <a:buFont typeface="Arial" pitchFamily="34" charset="0"/>
              <a:buChar char="•"/>
              <a:defRPr sz="1350" kern="1200">
                <a:solidFill>
                  <a:schemeClr val="tx1"/>
                </a:solidFill>
                <a:latin typeface="+mn-lt"/>
                <a:ea typeface="+mn-ea"/>
                <a:cs typeface="+mn-cs"/>
              </a:defRPr>
            </a:lvl9pPr>
          </a:lstStyle>
          <a:p>
            <a:pPr fontAlgn="auto">
              <a:spcAft>
                <a:spcPts val="0"/>
              </a:spcAft>
            </a:pPr>
            <a:r>
              <a:rPr lang="en-US" b="1" dirty="0">
                <a:solidFill>
                  <a:schemeClr val="bg1"/>
                </a:solidFill>
              </a:rPr>
              <a:t>https://statesummaries.ncics.org/</a:t>
            </a:r>
          </a:p>
          <a:p>
            <a:pPr fontAlgn="auto">
              <a:spcAft>
                <a:spcPts val="0"/>
              </a:spcAft>
            </a:pPr>
            <a:endParaRPr lang="en-US" dirty="0">
              <a:solidFill>
                <a:schemeClr val="bg1"/>
              </a:solidFill>
            </a:endParaRPr>
          </a:p>
        </p:txBody>
      </p:sp>
    </p:spTree>
    <p:extLst>
      <p:ext uri="{BB962C8B-B14F-4D97-AF65-F5344CB8AC3E}">
        <p14:creationId xmlns:p14="http://schemas.microsoft.com/office/powerpoint/2010/main" val="5891673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0"/>
            <a:ext cx="9067800" cy="1066800"/>
          </a:xfrm>
        </p:spPr>
        <p:txBody>
          <a:bodyPr>
            <a:noAutofit/>
          </a:bodyPr>
          <a:lstStyle/>
          <a:p>
            <a:r>
              <a:rPr lang="en-US" sz="4400" dirty="0"/>
              <a:t>Minnesota Climate Explorer</a:t>
            </a:r>
          </a:p>
        </p:txBody>
      </p:sp>
      <p:sp>
        <p:nvSpPr>
          <p:cNvPr id="3" name="Content Placeholder 2"/>
          <p:cNvSpPr>
            <a:spLocks noGrp="1"/>
          </p:cNvSpPr>
          <p:nvPr>
            <p:ph sz="half" idx="1"/>
          </p:nvPr>
        </p:nvSpPr>
        <p:spPr>
          <a:xfrm>
            <a:off x="1981200" y="1600201"/>
            <a:ext cx="3149724" cy="4525963"/>
          </a:xfrm>
        </p:spPr>
        <p:txBody>
          <a:bodyPr>
            <a:normAutofit/>
          </a:bodyPr>
          <a:lstStyle/>
          <a:p>
            <a:pPr marL="287338" lvl="1" indent="-276225"/>
            <a:r>
              <a:rPr lang="en-US" sz="2800" dirty="0"/>
              <a:t>DNR page</a:t>
            </a:r>
          </a:p>
          <a:p>
            <a:pPr marL="287338" lvl="1" indent="-276225"/>
            <a:r>
              <a:rPr lang="en-US" sz="2800" dirty="0"/>
              <a:t>Real-world climate impacts! </a:t>
            </a:r>
          </a:p>
          <a:p>
            <a:pPr marL="287338" lvl="1" indent="-276225"/>
            <a:r>
              <a:rPr lang="en-US" sz="2800" dirty="0"/>
              <a:t>Climate info by county, watershed, or region</a:t>
            </a:r>
          </a:p>
          <a:p>
            <a:pPr marL="287338" lvl="1" indent="-276225"/>
            <a:endParaRPr lang="en-US" b="1" dirty="0"/>
          </a:p>
          <a:p>
            <a:endParaRPr lang="en-US" dirty="0"/>
          </a:p>
        </p:txBody>
      </p:sp>
      <p:sp>
        <p:nvSpPr>
          <p:cNvPr id="9" name="Rectangle 8"/>
          <p:cNvSpPr/>
          <p:nvPr/>
        </p:nvSpPr>
        <p:spPr>
          <a:xfrm>
            <a:off x="2514600" y="6488668"/>
            <a:ext cx="9677400" cy="369332"/>
          </a:xfrm>
          <a:prstGeom prst="rect">
            <a:avLst/>
          </a:prstGeom>
        </p:spPr>
        <p:txBody>
          <a:bodyPr wrap="square">
            <a:spAutoFit/>
          </a:bodyPr>
          <a:lstStyle/>
          <a:p>
            <a:pPr algn="r"/>
            <a:r>
              <a:rPr lang="en-US" b="1" dirty="0"/>
              <a:t>https://arcgis.dnr.state.mn.us/ewr/climateexplorer/main/historical</a:t>
            </a:r>
          </a:p>
        </p:txBody>
      </p:sp>
      <p:pic>
        <p:nvPicPr>
          <p:cNvPr id="4" name="Picture 3"/>
          <p:cNvPicPr>
            <a:picLocks noChangeAspect="1"/>
          </p:cNvPicPr>
          <p:nvPr/>
        </p:nvPicPr>
        <p:blipFill>
          <a:blip r:embed="rId2"/>
          <a:stretch>
            <a:fillRect/>
          </a:stretch>
        </p:blipFill>
        <p:spPr>
          <a:xfrm>
            <a:off x="5130924" y="1600200"/>
            <a:ext cx="5353190" cy="4495800"/>
          </a:xfrm>
          <a:prstGeom prst="rect">
            <a:avLst/>
          </a:prstGeom>
        </p:spPr>
      </p:pic>
      <p:pic>
        <p:nvPicPr>
          <p:cNvPr id="5" name="Picture 4"/>
          <p:cNvPicPr>
            <a:picLocks noChangeAspect="1"/>
          </p:cNvPicPr>
          <p:nvPr/>
        </p:nvPicPr>
        <p:blipFill>
          <a:blip r:embed="rId3"/>
          <a:stretch>
            <a:fillRect/>
          </a:stretch>
        </p:blipFill>
        <p:spPr>
          <a:xfrm>
            <a:off x="4881856" y="1190348"/>
            <a:ext cx="5767094" cy="5117068"/>
          </a:xfrm>
          <a:prstGeom prst="rect">
            <a:avLst/>
          </a:prstGeom>
        </p:spPr>
      </p:pic>
      <p:grpSp>
        <p:nvGrpSpPr>
          <p:cNvPr id="11" name="Group 10">
            <a:extLst>
              <a:ext uri="{FF2B5EF4-FFF2-40B4-BE49-F238E27FC236}">
                <a16:creationId xmlns:a16="http://schemas.microsoft.com/office/drawing/2014/main" id="{AB93FBEF-99B5-4C67-B50F-61235FC0E424}"/>
              </a:ext>
            </a:extLst>
          </p:cNvPr>
          <p:cNvGrpSpPr/>
          <p:nvPr/>
        </p:nvGrpSpPr>
        <p:grpSpPr>
          <a:xfrm>
            <a:off x="1286436" y="1186665"/>
            <a:ext cx="9535062" cy="5137935"/>
            <a:chOff x="1286436" y="1147671"/>
            <a:chExt cx="9535062" cy="5137935"/>
          </a:xfrm>
        </p:grpSpPr>
        <p:pic>
          <p:nvPicPr>
            <p:cNvPr id="6" name="Picture 5"/>
            <p:cNvPicPr>
              <a:picLocks noChangeAspect="1"/>
            </p:cNvPicPr>
            <p:nvPr/>
          </p:nvPicPr>
          <p:blipFill rotWithShape="1">
            <a:blip r:embed="rId4"/>
            <a:srcRect b="53359"/>
            <a:stretch/>
          </p:blipFill>
          <p:spPr>
            <a:xfrm>
              <a:off x="1290918" y="1147671"/>
              <a:ext cx="9525000" cy="2662329"/>
            </a:xfrm>
            <a:prstGeom prst="rect">
              <a:avLst/>
            </a:prstGeom>
          </p:spPr>
        </p:pic>
        <p:pic>
          <p:nvPicPr>
            <p:cNvPr id="8" name="Picture 7">
              <a:extLst>
                <a:ext uri="{FF2B5EF4-FFF2-40B4-BE49-F238E27FC236}">
                  <a16:creationId xmlns:a16="http://schemas.microsoft.com/office/drawing/2014/main" id="{34DE3DCC-2E69-4037-BAA1-0C008FB9D73D}"/>
                </a:ext>
              </a:extLst>
            </p:cNvPr>
            <p:cNvPicPr>
              <a:picLocks noChangeAspect="1"/>
            </p:cNvPicPr>
            <p:nvPr/>
          </p:nvPicPr>
          <p:blipFill rotWithShape="1">
            <a:blip r:embed="rId5"/>
            <a:srcRect l="8322" t="18519" r="44376" b="44444"/>
            <a:stretch/>
          </p:blipFill>
          <p:spPr>
            <a:xfrm>
              <a:off x="1290918" y="1520869"/>
              <a:ext cx="9527554" cy="2517731"/>
            </a:xfrm>
            <a:prstGeom prst="rect">
              <a:avLst/>
            </a:prstGeom>
          </p:spPr>
        </p:pic>
        <p:pic>
          <p:nvPicPr>
            <p:cNvPr id="10" name="Picture 9">
              <a:extLst>
                <a:ext uri="{FF2B5EF4-FFF2-40B4-BE49-F238E27FC236}">
                  <a16:creationId xmlns:a16="http://schemas.microsoft.com/office/drawing/2014/main" id="{257082AF-98D5-4EFE-A0D1-52F996B2AE2A}"/>
                </a:ext>
              </a:extLst>
            </p:cNvPr>
            <p:cNvPicPr>
              <a:picLocks noChangeAspect="1"/>
            </p:cNvPicPr>
            <p:nvPr/>
          </p:nvPicPr>
          <p:blipFill rotWithShape="1">
            <a:blip r:embed="rId4"/>
            <a:srcRect t="60676"/>
            <a:stretch/>
          </p:blipFill>
          <p:spPr>
            <a:xfrm>
              <a:off x="1286436" y="4038600"/>
              <a:ext cx="9535062" cy="2247006"/>
            </a:xfrm>
            <a:prstGeom prst="rect">
              <a:avLst/>
            </a:prstGeom>
          </p:spPr>
        </p:pic>
      </p:grpSp>
    </p:spTree>
    <p:extLst>
      <p:ext uri="{BB962C8B-B14F-4D97-AF65-F5344CB8AC3E}">
        <p14:creationId xmlns:p14="http://schemas.microsoft.com/office/powerpoint/2010/main" val="23282344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900" y="137709"/>
            <a:ext cx="9982200" cy="1066800"/>
          </a:xfrm>
        </p:spPr>
        <p:txBody>
          <a:bodyPr>
            <a:noAutofit/>
          </a:bodyPr>
          <a:lstStyle/>
          <a:p>
            <a:r>
              <a:rPr lang="en-US" sz="4400" dirty="0"/>
              <a:t>Forest Ecosystem Vulnerability Assessment </a:t>
            </a:r>
          </a:p>
        </p:txBody>
      </p:sp>
      <p:sp>
        <p:nvSpPr>
          <p:cNvPr id="3" name="Content Placeholder 2"/>
          <p:cNvSpPr>
            <a:spLocks noGrp="1"/>
          </p:cNvSpPr>
          <p:nvPr>
            <p:ph sz="half" idx="1"/>
          </p:nvPr>
        </p:nvSpPr>
        <p:spPr>
          <a:xfrm>
            <a:off x="1283040" y="1759216"/>
            <a:ext cx="4038600" cy="4525963"/>
          </a:xfrm>
        </p:spPr>
        <p:txBody>
          <a:bodyPr>
            <a:normAutofit/>
          </a:bodyPr>
          <a:lstStyle/>
          <a:p>
            <a:pPr marL="287338" lvl="1" indent="-276225"/>
            <a:r>
              <a:rPr lang="en-US" sz="2800" dirty="0"/>
              <a:t>Examine a </a:t>
            </a:r>
            <a:r>
              <a:rPr lang="en-US" sz="2800" b="1" dirty="0"/>
              <a:t>range</a:t>
            </a:r>
            <a:r>
              <a:rPr lang="en-US" sz="2800" dirty="0"/>
              <a:t> of future climates </a:t>
            </a:r>
          </a:p>
          <a:p>
            <a:pPr marL="287338" lvl="1" indent="-276225"/>
            <a:r>
              <a:rPr lang="en-US" sz="2800" dirty="0"/>
              <a:t>Do </a:t>
            </a:r>
            <a:r>
              <a:rPr lang="en-US" sz="2800" b="1" dirty="0"/>
              <a:t>not make recommendations</a:t>
            </a:r>
          </a:p>
          <a:p>
            <a:pPr marL="287338" lvl="1" indent="-276225"/>
            <a:r>
              <a:rPr lang="en-US" sz="2800" dirty="0"/>
              <a:t>Sources of information: </a:t>
            </a:r>
          </a:p>
          <a:p>
            <a:pPr marL="687388" lvl="2" indent="-276225"/>
            <a:r>
              <a:rPr lang="en-US" sz="2800" dirty="0"/>
              <a:t>Models</a:t>
            </a:r>
          </a:p>
          <a:p>
            <a:pPr marL="687388" lvl="2" indent="-276225"/>
            <a:r>
              <a:rPr lang="en-US" sz="2800" dirty="0"/>
              <a:t>Published research</a:t>
            </a:r>
          </a:p>
          <a:p>
            <a:pPr marL="687388" lvl="2" indent="-276225"/>
            <a:r>
              <a:rPr lang="en-US" sz="2800" dirty="0"/>
              <a:t>Local managers and experts</a:t>
            </a:r>
          </a:p>
          <a:p>
            <a:pPr marL="287338" lvl="1" indent="-276225"/>
            <a:endParaRPr lang="en-US" b="1" dirty="0"/>
          </a:p>
          <a:p>
            <a:endParaRPr lang="en-US" dirty="0"/>
          </a:p>
        </p:txBody>
      </p:sp>
      <p:sp>
        <p:nvSpPr>
          <p:cNvPr id="9" name="Rectangle 8"/>
          <p:cNvSpPr/>
          <p:nvPr/>
        </p:nvSpPr>
        <p:spPr>
          <a:xfrm>
            <a:off x="5410200" y="6488668"/>
            <a:ext cx="6705600" cy="369332"/>
          </a:xfrm>
          <a:prstGeom prst="rect">
            <a:avLst/>
          </a:prstGeom>
        </p:spPr>
        <p:txBody>
          <a:bodyPr wrap="square">
            <a:spAutoFit/>
          </a:bodyPr>
          <a:lstStyle/>
          <a:p>
            <a:pPr algn="r"/>
            <a:r>
              <a:rPr lang="en-US" i="1" dirty="0"/>
              <a:t>Download: </a:t>
            </a:r>
            <a:r>
              <a:rPr lang="en-US" b="1" dirty="0"/>
              <a:t>www.nrs.fs.fed.us/pubs/45939</a:t>
            </a:r>
          </a:p>
        </p:txBody>
      </p:sp>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153555" y="1759216"/>
            <a:ext cx="2924175" cy="39586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8958" y="1837605"/>
            <a:ext cx="2238084" cy="1447800"/>
          </a:xfrm>
          <a:prstGeom prst="rect">
            <a:avLst/>
          </a:prstGeom>
        </p:spPr>
      </p:pic>
    </p:spTree>
    <p:extLst>
      <p:ext uri="{BB962C8B-B14F-4D97-AF65-F5344CB8AC3E}">
        <p14:creationId xmlns:p14="http://schemas.microsoft.com/office/powerpoint/2010/main" val="24914647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BD1F9-8658-4F51-A490-FACFD1FAEA1A}"/>
              </a:ext>
            </a:extLst>
          </p:cNvPr>
          <p:cNvSpPr>
            <a:spLocks noGrp="1"/>
          </p:cNvSpPr>
          <p:nvPr>
            <p:ph type="title"/>
          </p:nvPr>
        </p:nvSpPr>
        <p:spPr/>
        <p:txBody>
          <a:bodyPr/>
          <a:lstStyle/>
          <a:p>
            <a:r>
              <a:rPr lang="en-US" dirty="0"/>
              <a:t>Climate change recap: The BIG THREE</a:t>
            </a:r>
          </a:p>
        </p:txBody>
      </p:sp>
      <p:sp>
        <p:nvSpPr>
          <p:cNvPr id="3" name="Content Placeholder 2">
            <a:extLst>
              <a:ext uri="{FF2B5EF4-FFF2-40B4-BE49-F238E27FC236}">
                <a16:creationId xmlns:a16="http://schemas.microsoft.com/office/drawing/2014/main" id="{BF44CE2B-4014-42C3-B7B4-1CBA206C8DF3}"/>
              </a:ext>
            </a:extLst>
          </p:cNvPr>
          <p:cNvSpPr>
            <a:spLocks noGrp="1"/>
          </p:cNvSpPr>
          <p:nvPr>
            <p:ph sz="half" idx="1"/>
          </p:nvPr>
        </p:nvSpPr>
        <p:spPr>
          <a:xfrm>
            <a:off x="609600" y="1587960"/>
            <a:ext cx="6705600" cy="5041440"/>
          </a:xfrm>
        </p:spPr>
        <p:txBody>
          <a:bodyPr>
            <a:normAutofit/>
          </a:bodyPr>
          <a:lstStyle/>
          <a:p>
            <a:pPr marL="574675" indent="-457200">
              <a:spcAft>
                <a:spcPts val="600"/>
              </a:spcAft>
            </a:pPr>
            <a:r>
              <a:rPr lang="en-US" sz="3200" dirty="0">
                <a:solidFill>
                  <a:schemeClr val="tx1">
                    <a:lumMod val="85000"/>
                    <a:lumOff val="15000"/>
                  </a:schemeClr>
                </a:solidFill>
              </a:rPr>
              <a:t>Annually: warmer and wetter</a:t>
            </a:r>
          </a:p>
          <a:p>
            <a:pPr marL="574675" indent="-457200">
              <a:spcAft>
                <a:spcPts val="600"/>
              </a:spcAft>
            </a:pPr>
            <a:r>
              <a:rPr lang="en-US" sz="3200" dirty="0">
                <a:solidFill>
                  <a:schemeClr val="tx1">
                    <a:lumMod val="85000"/>
                    <a:lumOff val="15000"/>
                  </a:schemeClr>
                </a:solidFill>
              </a:rPr>
              <a:t>Warmer winters</a:t>
            </a:r>
          </a:p>
          <a:p>
            <a:pPr marL="574675" indent="-457200">
              <a:spcAft>
                <a:spcPts val="600"/>
              </a:spcAft>
            </a:pPr>
            <a:r>
              <a:rPr lang="en-US" sz="3200" dirty="0">
                <a:solidFill>
                  <a:schemeClr val="tx1">
                    <a:lumMod val="85000"/>
                    <a:lumOff val="15000"/>
                  </a:schemeClr>
                </a:solidFill>
              </a:rPr>
              <a:t>More heavy rain</a:t>
            </a:r>
          </a:p>
          <a:p>
            <a:pPr marL="574675" indent="-457200">
              <a:spcAft>
                <a:spcPts val="600"/>
              </a:spcAft>
            </a:pPr>
            <a:endParaRPr lang="en-US" sz="3200" dirty="0">
              <a:solidFill>
                <a:schemeClr val="tx1">
                  <a:lumMod val="85000"/>
                  <a:lumOff val="15000"/>
                </a:schemeClr>
              </a:solidFill>
            </a:endParaRPr>
          </a:p>
          <a:p>
            <a:endParaRPr lang="en-US" dirty="0"/>
          </a:p>
        </p:txBody>
      </p:sp>
      <p:sp>
        <p:nvSpPr>
          <p:cNvPr id="7" name="Rectangle 6">
            <a:extLst>
              <a:ext uri="{FF2B5EF4-FFF2-40B4-BE49-F238E27FC236}">
                <a16:creationId xmlns:a16="http://schemas.microsoft.com/office/drawing/2014/main" id="{73262465-9FFC-4344-89CD-D5F231E9C14D}"/>
              </a:ext>
            </a:extLst>
          </p:cNvPr>
          <p:cNvSpPr/>
          <p:nvPr/>
        </p:nvSpPr>
        <p:spPr>
          <a:xfrm>
            <a:off x="342900" y="6313718"/>
            <a:ext cx="7239000"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Source: Kenny Blumenfeld, </a:t>
            </a:r>
            <a:r>
              <a:rPr kumimoji="0" lang="en-US" sz="18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hlinkClick r:id="rId2"/>
              </a:rPr>
              <a:t>Kenneth.Blumenfeld@state.mn.us</a:t>
            </a:r>
            <a:endParaRPr kumimoji="0" lang="en-US" sz="18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p:txBody>
      </p:sp>
      <p:pic>
        <p:nvPicPr>
          <p:cNvPr id="3074" name="Picture 2" descr="No photo description available.">
            <a:extLst>
              <a:ext uri="{FF2B5EF4-FFF2-40B4-BE49-F238E27FC236}">
                <a16:creationId xmlns:a16="http://schemas.microsoft.com/office/drawing/2014/main" id="{D60097F7-8AB6-4736-BD21-7A5F9D0B12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1662407"/>
            <a:ext cx="2896764" cy="433911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B20A7DE-BFC4-4538-A742-2427E16B02E5}"/>
              </a:ext>
            </a:extLst>
          </p:cNvPr>
          <p:cNvSpPr/>
          <p:nvPr/>
        </p:nvSpPr>
        <p:spPr>
          <a:xfrm>
            <a:off x="7772400" y="6001526"/>
            <a:ext cx="2066591" cy="24622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www.facebook.com/ChippewaNF</a:t>
            </a:r>
          </a:p>
        </p:txBody>
      </p:sp>
    </p:spTree>
    <p:extLst>
      <p:ext uri="{BB962C8B-B14F-4D97-AF65-F5344CB8AC3E}">
        <p14:creationId xmlns:p14="http://schemas.microsoft.com/office/powerpoint/2010/main" val="33570802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Wetter and Warmer Conditions Observed</a:t>
            </a:r>
          </a:p>
        </p:txBody>
      </p:sp>
      <p:pic>
        <p:nvPicPr>
          <p:cNvPr id="10" name="Content Placeholder 9"/>
          <p:cNvPicPr>
            <a:picLocks noGrp="1" noChangeAspect="1"/>
          </p:cNvPicPr>
          <p:nvPr>
            <p:ph idx="1"/>
          </p:nvPr>
        </p:nvPicPr>
        <p:blipFill>
          <a:blip r:embed="rId3"/>
          <a:stretch>
            <a:fillRect/>
          </a:stretch>
        </p:blipFill>
        <p:spPr>
          <a:xfrm>
            <a:off x="1905000" y="1143000"/>
            <a:ext cx="7649029" cy="5556574"/>
          </a:xfrm>
          <a:prstGeom prst="rect">
            <a:avLst/>
          </a:prstGeom>
        </p:spPr>
      </p:pic>
      <p:pic>
        <p:nvPicPr>
          <p:cNvPr id="12" name="Picture 5" descr="Minnesota Department of Natural Resources log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gray">
          <a:xfrm>
            <a:off x="346482" y="6116093"/>
            <a:ext cx="2425747" cy="736562"/>
          </a:xfrm>
          <a:prstGeom prst="rect">
            <a:avLst/>
          </a:prstGeom>
        </p:spPr>
      </p:pic>
    </p:spTree>
    <p:extLst>
      <p:ext uri="{BB962C8B-B14F-4D97-AF65-F5344CB8AC3E}">
        <p14:creationId xmlns:p14="http://schemas.microsoft.com/office/powerpoint/2010/main" val="41302533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Warmer winters: where the action is</a:t>
            </a:r>
          </a:p>
        </p:txBody>
      </p:sp>
      <p:pic>
        <p:nvPicPr>
          <p:cNvPr id="12" name="Picture 5" descr="Minnesota Department of Natural Resources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346482" y="6116093"/>
            <a:ext cx="2425747" cy="736562"/>
          </a:xfrm>
          <a:prstGeom prst="rect">
            <a:avLst/>
          </a:prstGeom>
        </p:spPr>
      </p:pic>
      <p:pic>
        <p:nvPicPr>
          <p:cNvPr id="11" name="Picture 10">
            <a:extLst>
              <a:ext uri="{FF2B5EF4-FFF2-40B4-BE49-F238E27FC236}">
                <a16:creationId xmlns:a16="http://schemas.microsoft.com/office/drawing/2014/main" id="{A9906CEE-8322-41ED-AE46-46EA0C5BD82B}"/>
              </a:ext>
            </a:extLst>
          </p:cNvPr>
          <p:cNvPicPr>
            <a:picLocks/>
          </p:cNvPicPr>
          <p:nvPr/>
        </p:nvPicPr>
        <p:blipFill rotWithShape="1">
          <a:blip r:embed="rId4" cstate="print">
            <a:extLst>
              <a:ext uri="{28A0092B-C50C-407E-A947-70E740481C1C}">
                <a14:useLocalDpi xmlns:a14="http://schemas.microsoft.com/office/drawing/2010/main" val="0"/>
              </a:ext>
            </a:extLst>
          </a:blip>
          <a:srcRect l="2317" t="9162" r="3904" b="35376"/>
          <a:stretch/>
        </p:blipFill>
        <p:spPr>
          <a:xfrm>
            <a:off x="1850997" y="2426822"/>
            <a:ext cx="2880361" cy="2674621"/>
          </a:xfrm>
          <a:prstGeom prst="rect">
            <a:avLst/>
          </a:prstGeom>
        </p:spPr>
      </p:pic>
      <p:pic>
        <p:nvPicPr>
          <p:cNvPr id="13" name="Picture 12">
            <a:extLst>
              <a:ext uri="{FF2B5EF4-FFF2-40B4-BE49-F238E27FC236}">
                <a16:creationId xmlns:a16="http://schemas.microsoft.com/office/drawing/2014/main" id="{533BE0C3-2EB9-4DCE-97C5-3DECE62C254C}"/>
              </a:ext>
            </a:extLst>
          </p:cNvPr>
          <p:cNvPicPr>
            <a:picLocks/>
          </p:cNvPicPr>
          <p:nvPr/>
        </p:nvPicPr>
        <p:blipFill rotWithShape="1">
          <a:blip r:embed="rId5" cstate="print">
            <a:extLst>
              <a:ext uri="{28A0092B-C50C-407E-A947-70E740481C1C}">
                <a14:useLocalDpi xmlns:a14="http://schemas.microsoft.com/office/drawing/2010/main" val="0"/>
              </a:ext>
            </a:extLst>
          </a:blip>
          <a:srcRect l="2679" t="9162" r="3184" b="35654"/>
          <a:stretch/>
        </p:blipFill>
        <p:spPr>
          <a:xfrm>
            <a:off x="4819319" y="2426822"/>
            <a:ext cx="2880361" cy="2674620"/>
          </a:xfrm>
          <a:prstGeom prst="rect">
            <a:avLst/>
          </a:prstGeom>
        </p:spPr>
      </p:pic>
      <p:pic>
        <p:nvPicPr>
          <p:cNvPr id="14" name="Picture 13">
            <a:extLst>
              <a:ext uri="{FF2B5EF4-FFF2-40B4-BE49-F238E27FC236}">
                <a16:creationId xmlns:a16="http://schemas.microsoft.com/office/drawing/2014/main" id="{3432D291-11D5-4244-91BC-585E55252A9D}"/>
              </a:ext>
            </a:extLst>
          </p:cNvPr>
          <p:cNvPicPr>
            <a:picLocks/>
          </p:cNvPicPr>
          <p:nvPr/>
        </p:nvPicPr>
        <p:blipFill rotWithShape="1">
          <a:blip r:embed="rId6" cstate="print">
            <a:extLst>
              <a:ext uri="{28A0092B-C50C-407E-A947-70E740481C1C}">
                <a14:useLocalDpi xmlns:a14="http://schemas.microsoft.com/office/drawing/2010/main" val="0"/>
              </a:ext>
            </a:extLst>
          </a:blip>
          <a:srcRect l="2318" t="8882" r="3544" b="35656"/>
          <a:stretch/>
        </p:blipFill>
        <p:spPr>
          <a:xfrm>
            <a:off x="7787640" y="2426824"/>
            <a:ext cx="2880360" cy="2674620"/>
          </a:xfrm>
          <a:prstGeom prst="rect">
            <a:avLst/>
          </a:prstGeom>
        </p:spPr>
      </p:pic>
      <p:sp>
        <p:nvSpPr>
          <p:cNvPr id="15" name="TextBox 14">
            <a:extLst>
              <a:ext uri="{FF2B5EF4-FFF2-40B4-BE49-F238E27FC236}">
                <a16:creationId xmlns:a16="http://schemas.microsoft.com/office/drawing/2014/main" id="{A9A76833-E3BB-460E-A84B-EFE7271B5D17}"/>
              </a:ext>
            </a:extLst>
          </p:cNvPr>
          <p:cNvSpPr txBox="1"/>
          <p:nvPr/>
        </p:nvSpPr>
        <p:spPr>
          <a:xfrm>
            <a:off x="1877307" y="5101443"/>
            <a:ext cx="8229602" cy="369332"/>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3865"/>
                </a:solidFill>
                <a:effectLst/>
                <a:uLnTx/>
                <a:uFillTx/>
                <a:latin typeface="Calibri"/>
                <a:ea typeface="ＭＳ Ｐゴシック" pitchFamily="34" charset="-128"/>
                <a:cs typeface="+mn-cs"/>
              </a:rPr>
              <a:t>        Annual Average	             Winter Lows	               Summer Highs </a:t>
            </a:r>
          </a:p>
        </p:txBody>
      </p:sp>
      <p:sp>
        <p:nvSpPr>
          <p:cNvPr id="16" name="TextBox 15">
            <a:extLst>
              <a:ext uri="{FF2B5EF4-FFF2-40B4-BE49-F238E27FC236}">
                <a16:creationId xmlns:a16="http://schemas.microsoft.com/office/drawing/2014/main" id="{37E0B320-114A-4A23-8ABA-B269CDD990B8}"/>
              </a:ext>
            </a:extLst>
          </p:cNvPr>
          <p:cNvSpPr txBox="1"/>
          <p:nvPr/>
        </p:nvSpPr>
        <p:spPr>
          <a:xfrm>
            <a:off x="2042821" y="1447800"/>
            <a:ext cx="7305261" cy="461665"/>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3865"/>
                </a:solidFill>
                <a:effectLst/>
                <a:uLnTx/>
                <a:uFillTx/>
                <a:latin typeface="Calibri"/>
                <a:ea typeface="ＭＳ Ｐゴシック" pitchFamily="34" charset="-128"/>
                <a:cs typeface="+mn-cs"/>
              </a:rPr>
              <a:t>Total temperature change, 1895 – 2019</a:t>
            </a:r>
          </a:p>
        </p:txBody>
      </p:sp>
    </p:spTree>
    <p:extLst>
      <p:ext uri="{BB962C8B-B14F-4D97-AF65-F5344CB8AC3E}">
        <p14:creationId xmlns:p14="http://schemas.microsoft.com/office/powerpoint/2010/main" val="41703946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Warmer winters: where the action is</a:t>
            </a:r>
          </a:p>
        </p:txBody>
      </p:sp>
      <p:pic>
        <p:nvPicPr>
          <p:cNvPr id="12" name="Picture 5" descr="Minnesota Department of Natural Resources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346482" y="6116093"/>
            <a:ext cx="2425747" cy="736562"/>
          </a:xfrm>
          <a:prstGeom prst="rect">
            <a:avLst/>
          </a:prstGeom>
        </p:spPr>
      </p:pic>
      <p:sp>
        <p:nvSpPr>
          <p:cNvPr id="9" name="Footer Placeholder 4">
            <a:extLst>
              <a:ext uri="{FF2B5EF4-FFF2-40B4-BE49-F238E27FC236}">
                <a16:creationId xmlns:a16="http://schemas.microsoft.com/office/drawing/2014/main" id="{ED269426-C69C-4153-AA1C-5D9DCC39A3E2}"/>
              </a:ext>
            </a:extLst>
          </p:cNvPr>
          <p:cNvSpPr txBox="1">
            <a:spLocks/>
          </p:cNvSpPr>
          <p:nvPr/>
        </p:nvSpPr>
        <p:spPr>
          <a:xfrm>
            <a:off x="9220200" y="5933530"/>
            <a:ext cx="3330923"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Courtesy B. </a:t>
            </a:r>
            <a:r>
              <a:rPr kumimoji="0" lang="en-US" sz="1800" b="0" i="0" u="none" strike="noStrike" kern="1200" cap="none" spc="0" normalizeH="0" baseline="0" noProof="0" dirty="0" err="1">
                <a:ln>
                  <a:noFill/>
                </a:ln>
                <a:solidFill>
                  <a:prstClr val="black"/>
                </a:solidFill>
                <a:effectLst/>
                <a:uLnTx/>
                <a:uFillTx/>
                <a:latin typeface="Arial" charset="0"/>
                <a:ea typeface="ＭＳ Ｐゴシック" pitchFamily="34" charset="-128"/>
                <a:cs typeface="+mn-cs"/>
              </a:rPr>
              <a:t>Gosack</a:t>
            </a:r>
            <a:r>
              <a:rPr kumimoji="0" lang="en-US" sz="18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rPr>
              <a:t>MN DNR WHAF program</a:t>
            </a:r>
          </a:p>
        </p:txBody>
      </p:sp>
      <p:pic>
        <p:nvPicPr>
          <p:cNvPr id="10" name="Content Placeholder 6">
            <a:extLst>
              <a:ext uri="{FF2B5EF4-FFF2-40B4-BE49-F238E27FC236}">
                <a16:creationId xmlns:a16="http://schemas.microsoft.com/office/drawing/2014/main" id="{A7F5FDF2-8C44-479E-900F-258F5A74D7B0}"/>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352800" y="1143000"/>
            <a:ext cx="4648200" cy="5661345"/>
          </a:xfrm>
        </p:spPr>
      </p:pic>
    </p:spTree>
    <p:extLst>
      <p:ext uri="{BB962C8B-B14F-4D97-AF65-F5344CB8AC3E}">
        <p14:creationId xmlns:p14="http://schemas.microsoft.com/office/powerpoint/2010/main" val="40321625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Warmer winters: cold extremes are vanishing</a:t>
            </a:r>
          </a:p>
        </p:txBody>
      </p:sp>
      <p:pic>
        <p:nvPicPr>
          <p:cNvPr id="12" name="Picture 5" descr="Minnesota Department of Natural Resources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346482" y="6116093"/>
            <a:ext cx="2425747" cy="736562"/>
          </a:xfrm>
          <a:prstGeom prst="rect">
            <a:avLst/>
          </a:prstGeom>
        </p:spPr>
      </p:pic>
      <p:graphicFrame>
        <p:nvGraphicFramePr>
          <p:cNvPr id="11" name="Content Placeholder 6">
            <a:extLst>
              <a:ext uri="{FF2B5EF4-FFF2-40B4-BE49-F238E27FC236}">
                <a16:creationId xmlns:a16="http://schemas.microsoft.com/office/drawing/2014/main" id="{CCEDFA10-1FDC-43F5-9318-2D0F78AB25AD}"/>
              </a:ext>
            </a:extLst>
          </p:cNvPr>
          <p:cNvGraphicFramePr>
            <a:graphicFrameLocks noGrp="1"/>
          </p:cNvGraphicFramePr>
          <p:nvPr>
            <p:ph idx="1"/>
          </p:nvPr>
        </p:nvGraphicFramePr>
        <p:xfrm>
          <a:off x="1066800" y="1233635"/>
          <a:ext cx="9791700" cy="486421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959741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Warmer winters: lake ice</a:t>
            </a:r>
          </a:p>
        </p:txBody>
      </p:sp>
      <p:pic>
        <p:nvPicPr>
          <p:cNvPr id="12" name="Picture 5" descr="Minnesota Department of Natural Resources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346482" y="6116093"/>
            <a:ext cx="2425747" cy="736562"/>
          </a:xfrm>
          <a:prstGeom prst="rect">
            <a:avLst/>
          </a:prstGeom>
        </p:spPr>
      </p:pic>
      <p:pic>
        <p:nvPicPr>
          <p:cNvPr id="7" name="Content Placeholder 8">
            <a:extLst>
              <a:ext uri="{FF2B5EF4-FFF2-40B4-BE49-F238E27FC236}">
                <a16:creationId xmlns:a16="http://schemas.microsoft.com/office/drawing/2014/main" id="{2AB2A636-194D-4F55-911E-60AEA2D61B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7800" y="1524000"/>
            <a:ext cx="6521488" cy="4565042"/>
          </a:xfrm>
          <a:prstGeom prst="rect">
            <a:avLst/>
          </a:prstGeom>
        </p:spPr>
      </p:pic>
      <p:sp>
        <p:nvSpPr>
          <p:cNvPr id="4" name="Rectangle 3">
            <a:extLst>
              <a:ext uri="{FF2B5EF4-FFF2-40B4-BE49-F238E27FC236}">
                <a16:creationId xmlns:a16="http://schemas.microsoft.com/office/drawing/2014/main" id="{3FE35538-164D-4B36-B976-FF3C9C8234FD}"/>
              </a:ext>
            </a:extLst>
          </p:cNvPr>
          <p:cNvSpPr/>
          <p:nvPr/>
        </p:nvSpPr>
        <p:spPr>
          <a:xfrm>
            <a:off x="609600" y="1752600"/>
            <a:ext cx="4267200" cy="2246769"/>
          </a:xfrm>
          <a:prstGeom prst="rect">
            <a:avLst/>
          </a:prstGeom>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pitchFamily="34" charset="-128"/>
                <a:cs typeface="+mn-cs"/>
              </a:rPr>
              <a:t>Long-term state-avg decline is 1.8 days per decade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pitchFamily="34" charset="-128"/>
                <a:cs typeface="+mn-cs"/>
              </a:rPr>
              <a:t>Decline from 1987-2017 is </a:t>
            </a:r>
            <a:r>
              <a:rPr kumimoji="0" lang="en-US" sz="2800" b="1" i="1" u="none" strike="noStrike" kern="1200" cap="none" spc="0" normalizeH="0" baseline="0" noProof="0" dirty="0">
                <a:ln>
                  <a:noFill/>
                </a:ln>
                <a:solidFill>
                  <a:prstClr val="black"/>
                </a:solidFill>
                <a:effectLst/>
                <a:uLnTx/>
                <a:uFillTx/>
                <a:latin typeface="Calibri" panose="020F0502020204030204"/>
                <a:ea typeface="ＭＳ Ｐゴシック" pitchFamily="34" charset="-128"/>
                <a:cs typeface="+mn-cs"/>
              </a:rPr>
              <a:t>4.2</a:t>
            </a:r>
            <a:r>
              <a:rPr kumimoji="0" lang="en-US" sz="2800" b="1" i="0" u="none" strike="noStrike" kern="1200" cap="none" spc="0" normalizeH="0" baseline="0" noProof="0" dirty="0">
                <a:ln>
                  <a:noFill/>
                </a:ln>
                <a:solidFill>
                  <a:prstClr val="black"/>
                </a:solidFill>
                <a:effectLst/>
                <a:uLnTx/>
                <a:uFillTx/>
                <a:latin typeface="Calibri" panose="020F0502020204030204"/>
                <a:ea typeface="ＭＳ Ｐゴシック" pitchFamily="34" charset="-128"/>
                <a:cs typeface="+mn-cs"/>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ＭＳ Ｐゴシック" pitchFamily="34" charset="-128"/>
                <a:cs typeface="+mn-cs"/>
              </a:rPr>
              <a:t>days per decade</a:t>
            </a:r>
          </a:p>
        </p:txBody>
      </p:sp>
    </p:spTree>
    <p:extLst>
      <p:ext uri="{BB962C8B-B14F-4D97-AF65-F5344CB8AC3E}">
        <p14:creationId xmlns:p14="http://schemas.microsoft.com/office/powerpoint/2010/main" val="7747739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Heavy rainfall: 1-inch events</a:t>
            </a:r>
          </a:p>
        </p:txBody>
      </p:sp>
      <p:pic>
        <p:nvPicPr>
          <p:cNvPr id="12" name="Picture 5" descr="Minnesota Department of Natural Resources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346482" y="6116093"/>
            <a:ext cx="2425747" cy="736562"/>
          </a:xfrm>
          <a:prstGeom prst="rect">
            <a:avLst/>
          </a:prstGeom>
        </p:spPr>
      </p:pic>
      <p:graphicFrame>
        <p:nvGraphicFramePr>
          <p:cNvPr id="9" name="Content Placeholder 7">
            <a:extLst>
              <a:ext uri="{FF2B5EF4-FFF2-40B4-BE49-F238E27FC236}">
                <a16:creationId xmlns:a16="http://schemas.microsoft.com/office/drawing/2014/main" id="{06F148FD-6D36-4D08-8BB9-BF8E860FE190}"/>
              </a:ext>
            </a:extLst>
          </p:cNvPr>
          <p:cNvGraphicFramePr>
            <a:graphicFrameLocks/>
          </p:cNvGraphicFramePr>
          <p:nvPr/>
        </p:nvGraphicFramePr>
        <p:xfrm>
          <a:off x="962024" y="1386930"/>
          <a:ext cx="10267950" cy="47291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04284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p54" descr="Image result for bottomless culvert"/>
          <p:cNvPicPr preferRelativeResize="0"/>
          <p:nvPr/>
        </p:nvPicPr>
        <p:blipFill rotWithShape="1">
          <a:blip r:embed="rId3">
            <a:alphaModFix/>
          </a:blip>
          <a:srcRect l="15250"/>
          <a:stretch/>
        </p:blipFill>
        <p:spPr>
          <a:xfrm>
            <a:off x="64160" y="2019056"/>
            <a:ext cx="2977488" cy="2633552"/>
          </a:xfrm>
          <a:prstGeom prst="rect">
            <a:avLst/>
          </a:prstGeom>
          <a:noFill/>
          <a:ln>
            <a:noFill/>
          </a:ln>
        </p:spPr>
      </p:pic>
      <p:sp>
        <p:nvSpPr>
          <p:cNvPr id="450" name="Google Shape;450;p54"/>
          <p:cNvSpPr txBox="1"/>
          <p:nvPr/>
        </p:nvSpPr>
        <p:spPr>
          <a:xfrm>
            <a:off x="590550" y="4832993"/>
            <a:ext cx="11136585" cy="178177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Calibri"/>
                <a:cs typeface="Calibri"/>
                <a:sym typeface="Calibri"/>
              </a:rPr>
              <a:t>Adaptation actions are designed to </a:t>
            </a:r>
            <a:r>
              <a:rPr kumimoji="0" lang="en-US" sz="3600" b="1" i="0" u="none" strike="noStrike" kern="1200" cap="none" spc="0" normalizeH="0" baseline="0" noProof="0" dirty="0">
                <a:ln>
                  <a:noFill/>
                </a:ln>
                <a:solidFill>
                  <a:srgbClr val="0A5EA2"/>
                </a:solidFill>
                <a:effectLst/>
                <a:uLnTx/>
                <a:uFillTx/>
                <a:latin typeface="Calibri"/>
                <a:ea typeface="Calibri"/>
                <a:cs typeface="Calibri"/>
                <a:sym typeface="Calibri"/>
              </a:rPr>
              <a:t>intentionally</a:t>
            </a:r>
            <a:r>
              <a:rPr kumimoji="0" lang="en-US" sz="3600" b="0" i="0" u="none" strike="noStrike" kern="1200" cap="none" spc="0" normalizeH="0" baseline="0" noProof="0" dirty="0">
                <a:ln>
                  <a:noFill/>
                </a:ln>
                <a:solidFill>
                  <a:prstClr val="black"/>
                </a:solidFill>
                <a:effectLst/>
                <a:uLnTx/>
                <a:uFillTx/>
                <a:latin typeface="Calibri"/>
                <a:ea typeface="Calibri"/>
                <a:cs typeface="Calibri"/>
                <a:sym typeface="Calibri"/>
              </a:rPr>
              <a:t> address	climate change impacts and vulnerabilities in order to meet goals and objectives</a:t>
            </a:r>
          </a:p>
        </p:txBody>
      </p:sp>
      <p:pic>
        <p:nvPicPr>
          <p:cNvPr id="451" name="Google Shape;451;p54"/>
          <p:cNvPicPr preferRelativeResize="0"/>
          <p:nvPr/>
        </p:nvPicPr>
        <p:blipFill rotWithShape="1">
          <a:blip r:embed="rId4">
            <a:alphaModFix/>
          </a:blip>
          <a:srcRect/>
          <a:stretch/>
        </p:blipFill>
        <p:spPr>
          <a:xfrm>
            <a:off x="5240247" y="2019056"/>
            <a:ext cx="4704592" cy="2646333"/>
          </a:xfrm>
          <a:prstGeom prst="rect">
            <a:avLst/>
          </a:prstGeom>
          <a:noFill/>
          <a:ln w="57150" cap="flat" cmpd="sng">
            <a:solidFill>
              <a:schemeClr val="lt1"/>
            </a:solidFill>
            <a:prstDash val="solid"/>
            <a:round/>
            <a:headEnd type="none" w="sm" len="sm"/>
            <a:tailEnd type="none" w="sm" len="sm"/>
          </a:ln>
        </p:spPr>
      </p:pic>
      <p:pic>
        <p:nvPicPr>
          <p:cNvPr id="452" name="Google Shape;452;p54" descr="Image result for fs kirtland warbler"/>
          <p:cNvPicPr preferRelativeResize="0"/>
          <p:nvPr/>
        </p:nvPicPr>
        <p:blipFill rotWithShape="1">
          <a:blip r:embed="rId5">
            <a:alphaModFix/>
          </a:blip>
          <a:srcRect l="21369" t="3920" r="3889" b="5418"/>
          <a:stretch/>
        </p:blipFill>
        <p:spPr>
          <a:xfrm>
            <a:off x="3086901" y="2019056"/>
            <a:ext cx="2825586" cy="2650024"/>
          </a:xfrm>
          <a:prstGeom prst="rect">
            <a:avLst/>
          </a:prstGeom>
          <a:noFill/>
          <a:ln w="57150" cap="flat" cmpd="sng">
            <a:solidFill>
              <a:schemeClr val="lt1"/>
            </a:solidFill>
            <a:prstDash val="solid"/>
            <a:round/>
            <a:headEnd type="none" w="sm" len="sm"/>
            <a:tailEnd type="none" w="sm" len="sm"/>
          </a:ln>
        </p:spPr>
      </p:pic>
      <p:pic>
        <p:nvPicPr>
          <p:cNvPr id="453" name="Google Shape;453;p54"/>
          <p:cNvPicPr preferRelativeResize="0"/>
          <p:nvPr/>
        </p:nvPicPr>
        <p:blipFill rotWithShape="1">
          <a:blip r:embed="rId6">
            <a:alphaModFix/>
          </a:blip>
          <a:srcRect l="-124" t="18073" r="-1"/>
          <a:stretch/>
        </p:blipFill>
        <p:spPr>
          <a:xfrm>
            <a:off x="9305595" y="2019056"/>
            <a:ext cx="2829960" cy="2652225"/>
          </a:xfrm>
          <a:prstGeom prst="rect">
            <a:avLst/>
          </a:prstGeom>
          <a:noFill/>
          <a:ln w="57150" cap="flat" cmpd="sng">
            <a:solidFill>
              <a:schemeClr val="lt1"/>
            </a:solidFill>
            <a:prstDash val="solid"/>
            <a:round/>
            <a:headEnd type="none" w="sm" len="sm"/>
            <a:tailEnd type="none" w="sm" len="sm"/>
          </a:ln>
        </p:spPr>
      </p:pic>
      <p:sp>
        <p:nvSpPr>
          <p:cNvPr id="9" name="Rectangle 3"/>
          <p:cNvSpPr>
            <a:spLocks noGrp="1"/>
          </p:cNvSpPr>
          <p:nvPr>
            <p:ph idx="1"/>
          </p:nvPr>
        </p:nvSpPr>
        <p:spPr>
          <a:xfrm>
            <a:off x="939800" y="651991"/>
            <a:ext cx="10312400" cy="1361173"/>
          </a:xfrm>
          <a:prstGeom prst="rect">
            <a:avLst/>
          </a:prstGeom>
        </p:spPr>
        <p:txBody>
          <a:bodyPr>
            <a:normAutofit/>
          </a:bodyPr>
          <a:lstStyle/>
          <a:p>
            <a:pPr marL="0" indent="0" algn="ctr" defTabSz="114300">
              <a:buNone/>
            </a:pPr>
            <a:r>
              <a:rPr lang="en-US" sz="4000" b="1" dirty="0">
                <a:solidFill>
                  <a:schemeClr val="accent1"/>
                </a:solidFill>
              </a:rPr>
              <a:t>Adaptation</a:t>
            </a:r>
            <a:r>
              <a:rPr lang="en-US" sz="4000" dirty="0">
                <a:solidFill>
                  <a:srgbClr val="0070C0"/>
                </a:solidFill>
              </a:rPr>
              <a:t> </a:t>
            </a:r>
            <a:r>
              <a:rPr lang="en-US" sz="4000" dirty="0"/>
              <a:t>is the adjustment of systems in preparation or in response to climate change. </a:t>
            </a:r>
          </a:p>
          <a:p>
            <a:pPr marL="0" indent="0" algn="ctr" defTabSz="114300">
              <a:buNone/>
            </a:pPr>
            <a:endParaRPr lang="en-US" sz="4000" dirty="0">
              <a:solidFill>
                <a:srgbClr val="0070C0"/>
              </a:solidFill>
            </a:endParaRPr>
          </a:p>
        </p:txBody>
      </p:sp>
    </p:spTree>
    <p:extLst>
      <p:ext uri="{BB962C8B-B14F-4D97-AF65-F5344CB8AC3E}">
        <p14:creationId xmlns:p14="http://schemas.microsoft.com/office/powerpoint/2010/main" val="25058945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Heavy rainfall: 4-inch events</a:t>
            </a:r>
          </a:p>
        </p:txBody>
      </p:sp>
      <p:pic>
        <p:nvPicPr>
          <p:cNvPr id="12" name="Picture 5" descr="Minnesota Department of Natural Resources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346482" y="6116093"/>
            <a:ext cx="2425747" cy="736562"/>
          </a:xfrm>
          <a:prstGeom prst="rect">
            <a:avLst/>
          </a:prstGeom>
        </p:spPr>
      </p:pic>
      <p:graphicFrame>
        <p:nvGraphicFramePr>
          <p:cNvPr id="6" name="Content Placeholder 11">
            <a:extLst>
              <a:ext uri="{FF2B5EF4-FFF2-40B4-BE49-F238E27FC236}">
                <a16:creationId xmlns:a16="http://schemas.microsoft.com/office/drawing/2014/main" id="{FCCCE1B5-EC0D-4DE8-BDD4-4329A67F4F97}"/>
              </a:ext>
            </a:extLst>
          </p:cNvPr>
          <p:cNvGraphicFramePr>
            <a:graphicFrameLocks/>
          </p:cNvGraphicFramePr>
          <p:nvPr/>
        </p:nvGraphicFramePr>
        <p:xfrm>
          <a:off x="990600" y="1386930"/>
          <a:ext cx="10344150" cy="47291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526880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Heavy rainfall: Max rainfall is getting larger</a:t>
            </a:r>
          </a:p>
        </p:txBody>
      </p:sp>
      <p:pic>
        <p:nvPicPr>
          <p:cNvPr id="12" name="Picture 5" descr="Minnesota Department of Natural Resources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346482" y="6116093"/>
            <a:ext cx="2425747" cy="736562"/>
          </a:xfrm>
          <a:prstGeom prst="rect">
            <a:avLst/>
          </a:prstGeom>
        </p:spPr>
      </p:pic>
      <p:graphicFrame>
        <p:nvGraphicFramePr>
          <p:cNvPr id="5" name="Content Placeholder 7">
            <a:extLst>
              <a:ext uri="{FF2B5EF4-FFF2-40B4-BE49-F238E27FC236}">
                <a16:creationId xmlns:a16="http://schemas.microsoft.com/office/drawing/2014/main" id="{99C3559E-2669-461D-ADB4-17B5FABB0774}"/>
              </a:ext>
            </a:extLst>
          </p:cNvPr>
          <p:cNvGraphicFramePr>
            <a:graphicFrameLocks noGrp="1"/>
          </p:cNvGraphicFramePr>
          <p:nvPr>
            <p:ph sz="half" idx="1"/>
          </p:nvPr>
        </p:nvGraphicFramePr>
        <p:xfrm>
          <a:off x="762000" y="1319121"/>
          <a:ext cx="10363200" cy="464633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627305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DE52D-65C4-4E5C-826C-50EFE2DF12F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4EE56A1-13D1-489E-9623-D885195968E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7654928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DE52D-65C4-4E5C-826C-50EFE2DF12F4}"/>
              </a:ext>
            </a:extLst>
          </p:cNvPr>
          <p:cNvSpPr>
            <a:spLocks noGrp="1"/>
          </p:cNvSpPr>
          <p:nvPr>
            <p:ph type="title"/>
          </p:nvPr>
        </p:nvSpPr>
        <p:spPr/>
        <p:txBody>
          <a:bodyPr/>
          <a:lstStyle/>
          <a:p>
            <a:r>
              <a:rPr lang="en-US" dirty="0"/>
              <a:t>Representative Concentration Pathways (RCPs)</a:t>
            </a:r>
          </a:p>
        </p:txBody>
      </p:sp>
      <p:sp>
        <p:nvSpPr>
          <p:cNvPr id="3" name="Content Placeholder 2">
            <a:extLst>
              <a:ext uri="{FF2B5EF4-FFF2-40B4-BE49-F238E27FC236}">
                <a16:creationId xmlns:a16="http://schemas.microsoft.com/office/drawing/2014/main" id="{B4EE56A1-13D1-489E-9623-D885195968E6}"/>
              </a:ext>
            </a:extLst>
          </p:cNvPr>
          <p:cNvSpPr>
            <a:spLocks noGrp="1"/>
          </p:cNvSpPr>
          <p:nvPr>
            <p:ph idx="1"/>
          </p:nvPr>
        </p:nvSpPr>
        <p:spPr/>
        <p:txBody>
          <a:bodyPr/>
          <a:lstStyle/>
          <a:p>
            <a:endParaRPr lang="en-US" dirty="0"/>
          </a:p>
        </p:txBody>
      </p:sp>
      <p:pic>
        <p:nvPicPr>
          <p:cNvPr id="4" name="Picture 7">
            <a:extLst>
              <a:ext uri="{FF2B5EF4-FFF2-40B4-BE49-F238E27FC236}">
                <a16:creationId xmlns:a16="http://schemas.microsoft.com/office/drawing/2014/main" id="{9C5E3994-69C1-4D03-B357-B78F0ECF30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799" y="1348098"/>
            <a:ext cx="7772400" cy="5368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0633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Known Unknowns</a:t>
            </a:r>
            <a:endParaRPr lang="en-US" sz="5400" dirty="0"/>
          </a:p>
        </p:txBody>
      </p:sp>
      <p:sp>
        <p:nvSpPr>
          <p:cNvPr id="3" name="AutoShape 2" descr="data:image/jpeg;base64,/9j/4AAQSkZJRgABAQAAAQABAAD/2wBDAAkGBwgHBgkIBwgKCgkLDRYPDQwMDRsUFRAWIB0iIiAdHx8kKDQsJCYxJx8fLT0tMTU3Ojo6Iys/RD84QzQ5Ojf/2wBDAQoKCg0MDRoPDxo3JR8lNzc3Nzc3Nzc3Nzc3Nzc3Nzc3Nzc3Nzc3Nzc3Nzc3Nzc3Nzc3Nzc3Nzc3Nzc3Nzc3Nzf/wAARCADCAQMDASIAAhEBAxEB/8QAHAABAAIDAQEBAAAAAAAAAAAAAAYHAwQFAQII/8QAORAAAQMDAwIEBAQDCAMAAAAAAQACAwQFEQYSITFBE1FhgQcicZEUMlKhFUKxFiRigrLB0eFyksL/xAAZAQEAAwEBAAAAAAAAAAAAAAAAAgMEAQX/xAAsEQEAAgIABQMCBQUAAAAAAAAAAQIDEQQSITFRBRNBMnEUgZHw8SIzYaHR/9oADAMBAAIRAxEAPwC8UREBERB4vURAREQEREBERAREQEREBERAREQEREBERAREQEREBERAREQEREBERAREQEREBERAREQEREBERAREQeOc1jS5xAAGSSeijtZrWy00hY2Z85HeFmR9zgH2UV+ImopJKyS2U7y2nhwJcfzv64+g498qvpqlx6HCx5OItzctHv8ABekVvjjJnnv2iF6WvVFnucrYaera2Zxw2KUbHO+mevsu0vzW6oeRhxyM9CrD+HuuJTUxWi8zGRkhDKapefmDuzHHvnsfZTxZ5mdWV8Z6VGOs3wzvXeJ7rGuFyorbG2SuqY4GuOG7zyfoO6w2++Wu5SGOhroJpAMmMO+bHng8qH/FyknFJRXKIkxQuMUo8t+NrvuMf5gqyjq5opGTRSOjljduZI04LXDoQuZM1qX1rocJ6Zi4jh/c55i3X7Q/RyLkaTu/8dsFJcCAJHtLZQOge07Xe2QfZddaYncbeNek0tNbd4ERF1EREQEREBERAREQEREBERAREQEREBERAREQEREBCiIKZ1vp68QXysnioKmppppTLHLBGZOHc4IAJBByo6yx32cEw2O5Owf5qZzP9QC/RCKj8PXe3rV9YzVpFdR0fmm40Nytxb/E7bV0jXHDXzRFrSfLd0z6ZWAHLchxB67gcEHzC/Stwoqe40U9FWRNlp5mFj2HuCvzneLfJZ7nV22Y7n00pZu/U3q0+7SD7qrJj5ezdwPGzxEzFu8Lut08WqdBMkrtrhV0bmTkdA8AtcR5YcCfZUKyZ3gsLjyWgkKeUF//AIZ8LWUUcmKmtlnjbjqyPed7v3IHqfRV8yOor66KkoozJUTvEcTB3J6e3cnyyu3nn1CPCUnh4yW7RMzr7R8/vwu34PbzpDe78r6uUs+mQD+4KnC5GnaGksFroLJHNH4sUOQ3cA6Q9Xvx15cc+66601jUaeFnvz5LX8zsREUlQiIgIiICIiAiIgIiICIiAiIgIiICIiAiIgLj/wBo6H8VU02ZHS08hje1jNx3YBxgc9CD9CuwolpaoM2pdQioibHOyRhB24+Tlv8A8D9lXebbiIRtM7iHb/jMWNzqSva3zNK/j9lr1Op7dFNDBC+SqnlPEUDcua3ONxBxwD17rk611tbdO0ThLOfEkaQ0x5JHrwCQPVQfS+oHMjhnZbjSkvcRGZXvdO087nl4zuznk9fVctaa9d7S6x3W6a5vhhwY4OP8rscLXfXzfysao9T3+nkcW1QNO7GRuILT7hZY9QWxxG2pDm/qaxxH3wue5E/Lu6uyLnMOHMaSq8+IWnau7V8t2pdjnmJjDA1h3O255z7/ALKcR1VPVRiSlkZK3H8pytW21jbiJwKeWB8EhjfHKBnPmME8HzSdWjuvwZrYrc9FC1bqiDZSPgnZKTtEb43BxJPQDqeT27n1Vl6XstJoG3/xy/7X3uojIpqQOBMTT1H16bndB0HrKLjaIyRW04jhrIcuhqDG1xjdjG4B3GceapW/3KrddKhlZPJPO1+x0shJc/y/rwBx5KvU0+mHqY8teK/uW1EfHzP/ACP9plpW71d2+I1tnnkdJLJJI6QjoG+E/gDs0cD/ALV1KtPhLpGrtpkvl3jdFUTx+HTwPGHRsOCXOHYnA46gD1wLLVuGnLXqw+oZ65s269ojQiIrWEREQEREBERAREQEREBERAREQEREBERAREQFEr5bfxl4dXUs9RE7wWwkxSbQcEnOO55x7BSxwyCPRcV7gWOia4sdyC4Yy378KF4iekuxET3U38SbpT2Ksa2OaOqu5YA6WWKNzoGdRk4yT3A9/rytJa3rbjcBbKo5Lmk0tQB84e0Z+btg4PGPRbuvNFWmtuZbYa+umvMztxp6iJ721JPJLJCAOnPUjjjGFHdP6WvVg1daheKB9OJRI6N2Q4OxG7PQnnpwVmzUp7VrT1mImf4a8VbVvTUajf6rhttCNQzwVksngNja1+xjAdx9c+S2NY6ioNGUMc1RLJNPPu8CORx+bGM52g4HI7d11o7Q+jpoH0TzFJHGGuwMg8dx3XK1JpmPVdPDDdBTPMLsxytLmPZnqOhGDgZHoFOs2rGphmnUWnw09K6jGprG67vp20VVFM6PczO12ACMkgZBB7hbtiIbqi41MskY/GxR+CwO5JaDuHXnoDny+iyRWGisNqcxjy4RncxhPyg+eO54HpxwAsV7nFRaKW80g3yUEgnwMZLOj2/+pP2UJrPNz9v8IWtakTaOyUkdcgEdwtW0aYsdLXyXKKgifXuduM8vzvaeny5/Lx5LJBIyaNssZBZI0Oa5p6g9Ct63lziSB8vQjyK0VT3Oukt5ERWICIiAiIgIiICIiAiIgIiICIiAiIgIiICIiAiIgKKX6rpqSGplli8VvOIyeHk9AfRSWplMbAG/mdwFC79A+vp6mWny6Ckdtfx+ZxHJ+gBH39FGUqslhdLc6O117DC18U0gqGBmBjDgNoHQjLfbK+9TMip4aOtqo3yMo6gy/KMkAhw+3OFwdAVslJXVFHKHfh5jujdg4Dx1HuP6KTanulPbrdJNMQ4YwGddxPZU+3SImIjus57bifD6tGpKK6sP4cuDh1a4YIW9NFHN+Ulrj3Cp61XYUcgc0lmPJT+z6ihqYG7njd9lJzXh2Ra43HMzzJjoCtGoijoXlkcY/CyDY+Ptz14WV15a14wMZB6rUrLpG5hLgCCOnUduq4dflh0rUiCkntsrsuoZTGHE9Yzywn/KceymFrwYnOHcqsqeZ0eoKV7XDFSRTP543Z+Q/wBR7q0rfCIacADGcH9lKka6KKdI5fH7hsoiK1IREQEREBERAREQEREBERAREQEREBERAREQEREHC1XcGW6lilldtY5xbnBPOP8AoqGWbULXXqqgo43OgnpHNkc/8viZAYSM9MF/qfRTXWNEK6xTMGN7CHs4zk5xj7EqJ2empqGlbG6kG4cveDguPmef9li4jNbHbUIWm29fDx9wbYfw0D2QSxyPawSMyHNcT1OQtPV0Mlyj8Nj2h2ct3HAOO2V7qGpidCTBTNBYQ7c87jwoZNrBkYLXU8zpW8bXEBufV2c49lzhsnNE7nZXLFdxaXPY1+8sc0gg4IPUFdi3l0ThgnGOmeqj0FXJNOckyTyOLnADlzjycBdKCpcHtZtLn5DQ0t5z5YWiYaYtGkrbXOcM55ccfRaVfWSTyBjXfNnGW+S0I3VUkIlZE7aXFgcAeT5BWJp/RTqalqzUO/vMsYjY54yG5ALiP9OfQ+a7FXLWcKC1+FaaaeUFkproGxk98uDhhWuuNdrCyvbQMjlEEdJK2TaGZ3BuMDrx0XZXaxMWnbPG+eZkREViYiIgIiICIiAiIgIiICIiAiIgIiICIiAiIgIiIODq1znUkFPG8Bz5N2CcFwHb7kKNVNZWQR4kzx+sH/cFdbWQEtbTRiQMeyMuAJwDk+fTt3UaqXXCFg8J0uz/AA5x+2QvK4iZnLOt/kqtPVoV9wmkY9jn5Y4Yc1pABHkRwsHwv09TV2sKqvqGlzLfG18UbuR4jyQHeuA13uQeyVUtyeDgS+vB/wCF0dD3qDT892mvM+wSxRGJnVzy0uG0DzO8fv5FS4bpfrM/n/KuI5rwsyot1LPFNH4QjMzS18kQ2v5GD8w5XJt2l9N26T+6U0LZ9pbvMhdIMjBIJOQevIULrb5cr+9r5K2OCmc4tZQ01bDG53lvLnAnpjA4XGo20cteylrrZVW9xf4QfOXZY7tnGeOnPTBz0Wu2fXar0q4PNlwx2mgjbC1lLEGwY8Fu3iPHTA7LdUH0/Pc7Fd4rVcXPfSTHbG6Qlxa49MOz07YU4VmO8Xjam9JpOhERWICIiAiIgIiICIiAiIgIiICIiAiIgIiICIiAiIgIiIIXrWNrrpTneGuMOBk4BwT39+/CitXFVMOWsf8AUNz+4Ua+JGoambXlTVUFS+L8EBSROa7LTt/PkHg/MXD/AChcl+rrlJkT0VDI/P5mNcz/AHK87Lh5rzaC/D2nrCVytqH8PcQO+75f6lc+6y0lBQSyTuEj3NLWN/WT2Hn/AECi9RqO5zHEbaamBGMsYXOafqTj9lzGumlmdNWyuml6bi7Ofp5Bcpw873LlOGmZ/qWLo2x2nVNoBoZzFeaVn95ppMZJ/UzsWH9uh9dusdMbRVUtaQ2qoQA3A5LOeg8hg/TOFXVvq6m218Ffb5nQVUDt0Ug6g9wfMEcEdwrgsL6DX9bS3AxNikjhMdypmkZa/IIPqx+Dg+hHUFXXx83Zvi81+rsncFHHcbXb3VzN0rGRyhwJBa8AHP3XTXgAAwBgBerXERDFM7ERF1wREQEREBERAREQEREBERAREQEREBERAREQEREBc3UdyNnsNfcWsD3U0DpGtJwCQOMnsMrpLxzWvaWvAc0jBBGQQkux3fk+qMkjnvmcZHuJc95H5ieSfcrQlqvwu0uy5vp1CuH4t6bstvpaV9otUNPWSvcT+GBYCMYA2j5eSR27LsU/wb0t4cTq1tbNKGDxAaohpdjnpjuqK13Mx4a731WLeVEMkZPhzHZa7nKzAYHCuDWvwqojb6IaOpqamqKd7hLHJKR4zHc5LzklwI4z2J9FyrL8Jq2R4de7lS0kQPLKQmWQj/ycAG/Zy7NZ+EK5K66q5DcEY574Ay72CvP4UaOfYaWS7VszH1ldG0BkL9zI4+o5HDnHqT0HQdydmfQ+mG2V9tpKYU7ydzasHdNvHQlx5cP8PTHktLTF3n05V/we6ACLPyluS0Z/nb/hPfyPuoWt7Vom3bz4T171Jik9Y+PMLERYfxUWM7uEFTGe60sbMixCdh6FZAQeiD1ERAREQEREBERAREQEREBERAREQEREBERAREQeF2OyimoZtUmoe20xxCH+Ul4aenfIPdSxeYChekXjUz+idL8k71v7qnr7TqG6VrHVVLNNCG4ndO5oJ4PDPPnnsFLLXU6gmhaKmAxFvy5kILnAdzg45UswPJNo8lDFgrjncTKzLntkjUxHRwzBWPHz9VjfQ1PYFSHC8wFcoRaSmq2DIjcVHNRtrZPAMsXhMjcT4pZnaSOPb/pWZgeS8MbD1aFDJSL0ms/KeO847xaPhVtnvl1pY2xOhk8Nudv4ineW49HDHHkCpjpq9G7bmzUEsG1ocHuiexrs9huH/KkHhR/oH2XoY0dAFXjwzSd8068LMmaMkdaxvyBjR0AX1jCIr1AiIgIiICIiAiIgIiICIiAiIgIiICIiAiIgIiICIiAiIgIiICIiAiIgIiICIiAiIgIvCQOpAXm9n6h90H0i+d7P1D7pvZ+ofdB9Ivnez9Q+6b2fqH3QfSL53s/UPuiD6REQEREBERAREQEREBERAREQEREBERAREQEREBERAREQYano1YMoiBk+aZPmiIGT5plEQEREH//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F2B20"/>
              </a:solidFill>
            </a:endParaRPr>
          </a:p>
        </p:txBody>
      </p:sp>
      <p:sp>
        <p:nvSpPr>
          <p:cNvPr id="4" name="AutoShape 8" descr="data:image/jpeg;base64,/9j/4AAQSkZJRgABAQAAAQABAAD/2wCEAAkGBhQSEBUUEhQUFBUUFRQUFBQUFRQUFBQQFBQVFBQQFBQYHCYeFxkjGRQUHy8gIycpLCwsFR4xNTAqNSYrLSkBCQoKDgwOFw8PFywdHBwpKSksLCkpLC8sLCkpKSwpLCwsLCksLiwpKSksKSkpKSwsLiwqKSksKSkpLCksKSksKf/AABEIALcBEwMBIgACEQEDEQH/xAAcAAABBQEBAQAAAAAAAAAAAAACAAEDBAUGBwj/xABFEAABAwIEAwUEBggFAgcAAAABAAIDBBEFEiExBkFREyJhcYEHkaHwFDJCk7HRFRZSVGLB0uEjU4KS8UNyCCQlNIOy0//EABoBAAMBAQEBAAAAAAAAAAAAAAABAwIEBQb/xAAoEQACAgEDAwMEAwAAAAAAAAAAAQIRAxIhMQRRYRNBsRQiceEygcH/2gAMAwEAAhEDEQA/APEUkRTIEMknAU8NPdAyuktT6E2yqzxAbIAqpIi1EI0AAE4UmSyJqAJYZrK1DXWWe9qZr0AdLQ4nbmurwbGgNXLzeGaxWzQYh1QB6X+tLLLNxLiru90G65N9Z0VOprOZSGWJMbkzk5irUPFThy+K5mWpuUbZkxHWwY46S/JTQzka3XMUtflK1Bi7bJAdZSVhyjVSy1ZI3uuTp8fA3U5x2/1UhkuJyk8lz9QDc6q9PWmxJWRJISgCtVO8VSVqdV7IEA4ILKV5SaxIBQlG9IRIiixkKhlKncLKBy1YgEk9krIAZJFlSQAyeySIBMQmhW6W19VXAUseiANeOO42Uc2Fk7e5WMPfor0RubhMZhHByN1epcDBF9fJaTWZnAK7G22yAOXrsLy8lQ7Ky6vEIjl1XN1RtdAFN50Kha1E43RsakIKJqkcbIciTgUhkgrHBRPnJ3TZU4jSsQIKIPV2DCxYOkcGtOoA7zj6bD19yuQmBv1Y856yOzW/0tGX0sV04+nnPfhE5TSMdpJOlyeg1PuVhtBMdopD/od+S3hihAsLNHRoDR/tbYe9CMWcTYF3le5PiV1roopfdIn6r9kc9NG9n12ub/3NLfxCsU2JWXW0GISE2c8NB3zd5vu5qbFuG4HNzvYGhwJ+kU4JbGRreWIaFviAD49efJ08V/GVlIzb5RyEldm52UElV0KPFsFfTyFj7HQOa9pux7Hate09D7xqqQjXG9tio7pChLiU5CcNSAZgU7GqIKRrlljJMqEsT502dIZG5iifGrKByExFMtRNYjc1EwLdgCI0lOGpJWBTUiCyIKhkdG0oErpAX6Wrt5K9HXDksRrlM2ROxG9BXa6K/DiIA1XLRydFMJCeaLGbNfXBw0KxKgXOidyliYsORtKyh9FRdlZaJjUD2LOobjRWJQko3tUZWrJispGKG608Ewh9Q8hujW2L3nZjT+JPIc0U26QWV69zntu0HTfnqed1QZVlosF6QyOKKPsmDQalx+s5x0LnHkeg5bWWPiNLC495gPlp6leksUoxvVuSclfGxxzq555rSwmaSxyhp63Pr0WbW0xY8g7bjyU2FVWV48Vza5XTZul7EtZXzNfr3TytY6eBK0qTjKSNj2kZw8FtzoDuLkfkuihw9r2gvYHaA269LfgsnGKFzgGRwODf27Zr+AAuR/ZZbaNJWZ/D2JWZK2UCRmRoa1+oFi62W/1d3ajqq0lRGdchb4Ndp5i4NgrTcM7jwCC+M6tBBzM5lo3uNyOhJ5Fa/AEMZrGulaHCMZgD9XPcBrnCxva5NuZsueWRJW0V9N3RkQ4BK9mdlPVFticwhe9mUWucwAFtR71Rmpy219jex8tCCNwfNfSNPxgwvytzE33JsLAX0Fifkrzr214PEJIKmNuV0+dstho57MpbIf4iHWPWwPVRjmUnVDlicVZ5dZRkqZwUKsiTHCLKnapQ1KxEYcmcVIY0DggZC5OwpPUYK0BaDklGHJJUMgSRZUsq2ZBTgpWT2QAQKa6QCSACa9SByiClassEGyRWGTqqUOeyxyUTo0e2QOeqQnRiVLSGqyVyjcxO1y6zCOGAwCSoFydWxHYdDJ1P8Pv6KuPHKbpE5SSMHC+H5JtfqM5yO203yj7R8vUhdlEGQRdnDoBqSfrPedM7iOfLwCOqqR8NLC3dG1ug/JZU9WBcbn8F6UMUcf5I6myOonP8vAf3VR7r808lT6Ks+YH5+CcpAiHEqDtIzbduo8eoWZgFIJKhjDzO3UjW34rdif4+igqsNIf2sWj297T7RGvvXLPd2UR6BBh5DLWLQNBfKPiNSsvGK6Km1eSS7ZrdyOd7nQbLe4ZxhtVAHuIGQHtL6ZXNuT6aXXkuNYoZ53yHZxOUdGDRrfdb4qMmbL1XWRTOLnGRh5Wa134EHqocNrzDMHh2doOocMpc3z1I6+izGlSAqb3VME6do9Fw/i2mbZ7nPB2LQwlw00cLaadb8lj8ccVfTZIwGlscLS1mb6zi+zjI4A2FwG2A5eenKtcpAVzxxRi7RWWRyVMjeFA4Kw8qs8q6RNhMKsxqkCrET0pISLJChlapA5BIVhGio8KMBTuCBsaqZHCZSZEkrEDlSyqURp+zRYFctQ2VgsRR0900BXslZW5KayrOamIEIwgTgpMYZQ2RApLJojITXRkLoOG+H2utNUFrYWnutecvbOB+qP4AfrH08qQi5OkZbo0OE8FEbRUSjvEZoWnkOUxHX9n39Fdq67XxPwHMq1iVU4tv1FxyAvsB0AHzppzcs1r+pJ9F60IKEaRyuVu2W62u3934LHkqT70pp1Vc5ZY0S9ona9QXRApUOyy0lamFPGtxta38llNfYFW8MN3i5sBrvbXkFPJH7TUJbnR1tK6Gknlh2kjcyZo5ZhlEzfeQfMHkvO8q9dxBn/pdQSLf4J0/7nNA/ELygsXA3Z0PYiASupCFE5IyNnRCZQuKC6KGWHTIC5R3RNKYBWRNcmzJgUNATtek4lHE8DRWg4W2S0gUQpWtTyRi+iTFloB8qSNJZANsKLsFdZEpOyQ2TRluiRMFlaljUFkJmgHM0VSUK65t1BK1bsCiQkCpzGm7NFjsiRAojGtjhjh81M1iD2bBnkINiWj/AKYeRZrnbXO2psSADqMXJ0uWZlJRVs1eCOFIp7z1cgjp4yO79uUgjNoDcRi+p3J7o1uR7Fi36HqqMNc6AM7pa2Mxslbk0DMrbuGlxltsdLKSL2fU1o3VLGns4BHHTNJMEBN8zm31e/UDM7W7b72t5rjWAxRktpH5Q1pEQAbJLUOcQ58s0mmWPQNaBYANv9rXuxYoulG/LRy5MjitUnV8Iv8ADGAduyoNNK6ojjD2AVcXZ/8AmQ3uMa4m7RqL3vpbRq4HFpHxySRytaJY3FsjQ5psRuG5dLeWi6N/tIqaRvZNbTlltBDmDGP+1v8AW13tott/tIopKcmXNnkjdHI1kf8AiZXNyubntbmedlttwfA4PUrZ5m+qYSNHNb+0ddehA2CB3VveHpt5ruKfCcJFM68ts7SGSSSdpI240LY2AC46ZfVZ7eF8NcwiOtkzOsQXBoFvtf4emvm7TxQ8q7GlHyc43LmAsdRfVwb/ALhuAhbINRdtwep1vsA08lPj+ExxPAhqGTNFrWHeB5h1hl9x9FVa39rXyCfqIWh9yYR2Nja41uDz6nRdFw1RBxzuF7EBrf4uu/QfDRZGH4c5x0vruTttb1XofDmDAN1uQN/E+Hw+QpZsiUaspig3KwON6gR4bl+1O+Nlv4WHtD/9G/7l5Y9db7Q8Z7WpETTdlOCzTYyk3kPoQG/6FyD3LgR0S5AconFEXI447piKxam7Na1NQ3NlpDBBbX4JgcvkSstmswrLqFShp+9qEAV2QFStonHYLfoMLLtbXutym4bcdbWToDihSlu4UjTyK7Sp4asNVzNbQ5XEIApFiicVJLdqgz3N0mILMkhBSUxm9GFPlCosmUn0hTYkh5wqL1YklVVzlpIbGJQlie6QcmIbsk/YKVimYErFRXp6B0jsrRrqfIDUk+C7jDOF6yopM1M10dPEwuDAbGplGri11ryuPUWboGgmy7zhD2SRxNhmqXOMgtI+EWDM+7WSH7QbppsTfcWXWYzXtjYSXAADTWwAC7sU1BbcslKGp78Hz5i3EeIFrY62arjheHaShzHShoF27Bzh3hvpquXqZ25v8EOjbYCwc65HVy2+KsVlrqp0kmjQS2No1DWA6W6k738fJUG0TWjvEDzXRFrTTr/Sb52t/Bnspiep8+nmVYZQq/CASAxrnkmwytJGY8r239FpVvC9UwuDosoABzfWBBtYAjc6/Bac4oVTkYLKcBQ1XeNhsNNFuQ8Oki8tyenILQo8IAO2gXPkzJqki0MTW7Zz9Fgz37NPmQunoeGTpmtfrYe8rfw3DQPsj58lv02H8yPRc08rZeONIxcP4fsRotXiCvFDRmT7Z7kQP2pnD61ujRc+lua6Cmo2taXvIa1oLnOds1jQSSfAC68X404nNZUFwuImXbCw8mftEftOtc+g5KSuTKPZHOSP1Nzc7kncnmSq8jkcpUZCpRIBamGwXWeAr2HT5SmBv0dHzVwRqLD6se9XX7aJiM6piFlj08V32W1XSgNssNktnapAej4JhrcjdFuugAFguM4f4jDbB+3VdScXiIvnC0gK9bHoSV5/iILnm3VdTi2ONd3WarFFjfqfwSAx30ILTzKypKf0XWx0dt1SrKdqAOZ7NJXXQa7JLOkZCZ0hUqpmSJWKAt9tdLMoGFShJgOSmzoXlR5kxFpki2eGpstVFIQC2ORkhB2dkcHBnrb3XWRh1IZX5b20Liedmi5sOZWvTAl4ijG9rgchzc93Prby2RGFsONz0LEPbRO6MhsEbHXPeLnPAF9O4bXIHMm11wGJ8RzVbyZZHy+F+4DyGlmjyA5c1bqcJbLI1rWksboe8C97ub3i+g5ADQczcmx1boYRluBbbQ2J8Dtb56W9HHiVW9jlnl7bmBI1/Lu+W/qf+EoMLe82ALief8yVsUVE+pkbFC3M52wbsBzJPIcyV7NwrwbFRwgFrHvOr35Gi7vDTYLWSUMfAoKUzn/Zjw/JFFmkJYOTbAF38R5ldPiUWZpAaCNbnRX5DrpoPxHh0VDEKo5bDTw5rglO3Z1qNbHAYtQ2fZvr4JUuH3tcfPvWvLCMyljpVJyKpD0dFtstqho7mw26/wBkFDQkrmONPaGIGugo3Xk1EkzdmciyI83dXcuWuoylY26K3tS4taGGjgdfX/HcDuWnSEeRFz4gDkV5RK5PUzEm5KqPkV0qRJux3lRkpyUBTAIPRteoQnKQGjT4kWrUbxCbclzN0BchAbtRigKzZKi5VQFEChgbFFXkaXW5BVg6E+S4xshCtQ4k4IQHXxzNBVrO0+Gi5BuLuVumxfqiwOje4WWZUHVVnYn4pOnBC0AjGkoDVJIA6zAPYrUTQtlllZAXgObE5rjJlOoz/wCWSOWpF9RyXMcT8My0c7o5Y3MFz2ZJzNewfaY/7Q+PXVe1Di7O09mbuDiMth3XAnMCb62OnooP0qZmvjqWRyRPNjG5t9LfW1Omttdx10XnLqt9zrfT7Hglkrrb404eFHU5GEmJ7RJEXb5CSCxx5uaQR4ix5rAc5daqStHM1TpjvKFrCdRy3PTzXpfAvs/pn0zKqtLndoSY4QSxuQOsHSOGrsxF8oI0Ive+npEGMMjAijibHHbuhgDGBttTZugtZSllSelbs2sTat7I+d8PjkLx2WYvN7Zbk2trt4LuqDCY6eMFzXSyu7znOFgDyaA+x94vz02F3EcTihqJHMZBE+Y6EF13MB+sW2DWXNjlBFyLklZk9Q97i8vNuVg217aW0+K9bBh0q2t/g8zLkt0nt8klXWuY0kRC50IBaNB9nbXx8rbXvnUcctXKGMjdncbAXHqfADqUEbJpZWsa8uuQAC1v46W635AErvuFayCllbBC5j5CHSVU9iQ2Ng0hi8S4tHqSRewG82ZYl5Fixeo/B1vDuAR0UDWgNzBo7R9hdztySd7XvYLDxj2mRxSBjY5Ha2c97XRtA6sa4ZnnzAHmqOO8TyPkswEM1HQDmN9/7Ln55r3DwXA3uHXIPndfPS665cHtx6R6eTtsL43pqh5AdkIvlLyAX21cQOg094VmrxOnA1mj3t9YG5te3joR7wvOMF4ZbJiIhJLYw3tzY94NFsrQ48yXAX/ZPVdXNRxNLmMjaxly3LlbYd6x6357quTPGKT7koYpO12JqjEYN2yNNiQel+nn5eqsw1Ld7jrvy6lctxlw62miZUwCwzhjmG5DS7MWvb0vltbxFrLk6jGXyfWJtuLG1rbWtt6fyCrjayLUuDEm4OmdJxdxfUOvE1r4Ijpc6OlH/cNA3waT4k7LiJitrDuI5nZmZDUMALnNLe0s3mSANttShnpqeZt480btbgXc2/g123vCpp7E7s5SpVTsydl0cvCtQW5mxlzLZg8Ws5ut8vU6HRBDwvUOaXCIjK3NYlrXlvVrCczvQLaTAwOwcjyq6xKWJMCiUsyl7NSxUN0AZ8gsgDV0TcH0UseGttqE6A5rskXYreqMKCoPp7JUMzS0hOxW5YxZQNCQg2tTOCkB8Qge4dR71kCLtymNSUDnDqEF1sAzUu6lJBlKSAPYscwKWhnOQdo1/fuwOLQ86vs63d7191Ph+KCRubZ40LNL2tqPEc7+K9L/AFUgtbLMf/lP9arDgGiz5/o7s175jJrfrfOuCXSXwzrXU9zk8Y9nDsUihd2zKfs+0sHML3Oa/JbZwsO58Vmt/wDDuedc30pz/wDqvWY4Q3Zr/V7T+LlJ2tvs+9zfzXXjhpikc0p6nZ5zifDstDBBCHumZGwRiQNLQTmNgWAnLYEDfVcrjmKSQ6h/dItka0OLnc3ZjrlHoLgb7Lb9ovFwl7kTntjjJzdm4Zpn7ZA4ahnlv7l53HjweT2gc08766ch4eAXX0/RwxTc58vjx+zmz9TLJFQhulz5/Rotqmubme4EHU5uZ577oKDBhXTiKEAucblwJ7reb3WPL8bBVKWD6ZM2GBnaPdsLaNaN3OcdGtG5J2Xr/DVDFQwiKBjSQLyS2s6SQ/Wdto3kB08SV1ZsqgtqZz4sTfdA0vsgp2xhv0idtxZ2Tsxm6guLSbeGysYb7KaWnkEjJqi4uLExWLXCzmkZNiCtNmLuPIfH8lM2vcfkrzJb8netuDisd4XrGyEQRNkYSSHl7WnXk5pP4FZ9JwvWFw7WMMF9S14c4eXI+RXo4qnHmPiiDiefwK4/pMfY6fqZnK0uAwRz9tH9IZJq1+dzXMLC09wNAFhmyH0WfidWGyjOSNT9k6kk7aa7ruuz56et0Rb0I9x/NGTp1kr2oUM2nyYZwuGqgDKlri3MHBrXOZctBDSSNbWI06qAez3Dbf8At3W8Z5vxzrpez8R7v7oJadjhZwa4dHNDh8VbHD046USnLW7Zyj/Z7TjtDSAQZomtY7tJJMtQJC4yG5NxlyttfmVWqfZWyR4e6YbC9oRfNqSQ4OBt53PiuuZg0DdRDED/AAxMHrsrjbDTw6aeSor9zP4OUwv2csh0+l1BFiMto7a8xmBAPpyW3T8I0TbEwh7hpmeSTa4OmwGoB0stIt8fgErefwTEUBwXh37lT+sbSphwjh/7nTfcs/JWAR1Pw/JF2nn70WBXHCGH/uVL9xF/SpG8KUPKjpvuYvyUon8/f/ZLt7cz/uKdgJvDNH+60/3Mf5I/1bpP3Wn+5j/JM2t+dURrvnVOwF+rlJ+7U/3Mf9Kb9WqT91p/uIv6U36RF7fP4ohiIRYC/Vmk/daf7iL+lO3hulG1LTjyhi/pTfpAIRXDnYn51RYE4wKn/wAiH7qP8kX6Gg/yYvumfkq/0xvQH3JfT29B8EATS4HTutmgiNtu4zS+h5KVtFE3ZjBbbQBUvp7f2W+4JOxEdB7kqXYds0REzkG/BJZn6VHQJJ7C3Mf9Ju+Qm/ST/kBQiP5NkQhToVgSYnJy/ALieN+MyA6mzkFzbSFt7hrvsXGxI38/FdtVzNijdI/6rGue629mgkgeJtb1Xg2IVstRLLIG2u5z3ZWGzS43Avry69FfCldv2JztqkRPxMMOURkNBsLb+eu5QOr2vIaLkk2Atclx0AHUquZJCQLZidAG3v7l6R7POATG4VNSzK7/AKUZ3af8x45HoOV7rpnm0Kk/6aJLEnu/k6Tg3hoUdMRlAlmAMz7C4G7YGn9kbnqfABbbY7EA87+XLmp2DTb/AIRH/jxXnybk7Z0LZUho4tfL52U7WoW9fn3Ixv8AmVmhj5UTNAnDU7m+iKCxwnukmBQA9kkrocxvtp/P8kCHKIEoCfD4pXF9bXPyPxHvQAZceqfXqgJslG/TT+VkAFZNkThM9AWRuBzeHnz6WSzIw1KyKGNySaw2118evincfH3/AD83SAt89dUAMWJW9E5KZxTAQCYsRJEoAYJFqSAu+dEwHDAPX5/kmtprvzTXTZ0APYJJJIAqtKIO6JJIAjqqVsjCyQZmuFi03sR00Q09HHGMrGNYOjWgDQWG2+iSSYBR0rRs1o8Q0A/BTZUkkgCyp8iSSAJAErJkkhBhyclJJAwRIiy87fhzSSSEPdMUkkwI3vsOett7H3/PNPHy5/l0TJJDJhp8UgUkkAJ+2mmyHtEkkCHCGR9vnlzSSQMYnMN9wdRcEeXRG56SSYA3Sd87JJIAikmDR4fgNvxUgfokkkAsyB4+eSSSYA2UL3WPM/3TpIGFc+HxTJJJ0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F2B20"/>
              </a:solidFill>
            </a:endParaRPr>
          </a:p>
        </p:txBody>
      </p:sp>
      <p:sp>
        <p:nvSpPr>
          <p:cNvPr id="7" name="AutoShape 4" descr="data:image/jpeg;base64,/9j/4AAQSkZJRgABAQAAAQABAAD/2wCEAAkGBxQTEhUUExQWFRUXGRwYGBgXFxoYGxoaGhoYGRwXGBgYHSggGBolHhgXITEiJSkrLi4uGB8zODMsNygtLisBCgoKDg0OGhAQGiwkICQsLCwsLCwsLCwsLCwsLCwsLCwsLCwsLCwsLCwsLCwsLCwsLCwsLCwsLCwsLCwsLCwsLP/AABEIAMIBAwMBIgACEQEDEQH/xAAcAAABBQEBAQAAAAAAAAAAAAAFAAIDBAYBBwj/xAA8EAACAQMDAQYEAwgBAwUBAAABAhEAAyEEEjFBBRMiUWFxBjKBkaGx8BQjQlLB0eHxBzNichYkc4KSFf/EABkBAAMBAQEAAAAAAAAAAAAAAAABAgMEBf/EACMRAAICAgICAwEBAQAAAAAAAAABAhEDIRIxIkEEUWETcTL/2gAMAwEAAhEDEQA/APH7upk8AD0/OrejveFpmDjjHn9TjihjedSrdMbZO0mY9YiahwVUTRpbrgW0cgYgLB6H088z7VT0HbL2mBLlkJE+05ABqomtJG1y0AQsECOYnz5HUVDeQwAZESJMevB9Yoimtir0y/ev9+HYAgCOMQS2DP8ASqN3VNEE89PPr9Paqlu6yTBI888+/nXZwPPzooaVBJdioHV2Nz+UKfDHDEnEf39Kfe1Je3LOSY6+8D8hQ1dUwIjER6yfMzz/AIrlvVFSSIM8g5BzzFNr6FQ/vyAV6VH3giBTbzzJ/XtFRKaEiixZIPMDIk/r6V1rsrtnAM+54nzpmpvBiCBGAD6kCJ+tNVCQSOByaoCW1pmKlgJA5NM2HqP0P9Vd0uoKKwWYbkA46wCOTx5+81qez/h8sgNzbuKiBtB5z4yfm6cetXDE5/8AJnKfHsBdh9nb2Fy4RsWJ3GJzAHr1oz21qEAgDcBgGBAHSIx0A6VF234VFsLA+QmImMjA45FCkvqISdyxBBHBPOfOa5JvlpemPvZQ/aNoYDBJ8v1FVzc8/vVm/ZWJE7p45xVMrWsaLLIvAjbmKWowcGR/jI+9RyNoWMyc+cxFNBxQA08A01TU0AHrt86k0elDE7iFUcmfOYx14qlsLG2rXUiR+NEbVxnAkeEYA+URHPvg1PrtKlsDuySCoMkiTn0GKfZA7mFZgZhhjmP4eu0kH8afHbT9Gblasp3bkHaokTMnyI/X2offScjP40R7x0xja384E9ZGPQg0PYkCCMTM8fes1GuikQOsf3qJyJxP1qQ59qfZ0rOYUbvatEURqD+vtUgvxMAD26e1WSAsq3QEekz0xM4z9apuvvSCzrvnypjCkiyamsxMmgCClT2I6A0qAON0pA0mXpXFoAdcekrecxSWuCgBTXDSNNNAHa7TZrtADlJyJ55rgFIU9Vk4xQA0LT1WpigzHED8upoz2B2Q11gSB3ciT6ZOPeIpxTk6QpSSVstfBumS4H3W52xDz9dsfSfatmjRxUGj0SWl221Cj8/UnrU1epihwjRwTnylYz4r7IWEueI94N0DzBE8cDIGOJrDajs8D/8AWZ6A9PI8E16/b1A/ZGEqdokLPLCSAfQ4ry/tq6zks4UHiAccE5nI6V4nycf88ni9P0deN2gSdISY6Ttxzj8frVO5pxJjBJgDy9fartncF3BuTwJ6Yz0FR3YBJc+I+QyCfMVKk7NCn3AiZHqOopPa4IHIn9fjU7ohx6RuE8+vvUZJRCNxzH1GePac1pYFcvAIPHTPT2pjPyAcGuusfWrWh0ylGLRiIyAZ8gP61TlWwOaftCAAR8oMEdSejenSivZoTaDLgnyAI6E59/y9aDXbQU8QR9Y9xRq0qK1srcJBSWEjLCBtAnkxx6etTJeLaE6I+078FVaWyG8UEgGeo8x0qn2klsIO7mPMkSfUDnyqvqtQzOSeSfr9fWq4DMQoyeg9/wDVXjvjTBRI6l015kMo0TjykeVOvaN0+dSPf61ELZHIqtorTCidk3XUMFALZGRkRzE/qabc7IvKssNqnOedscgcHHln0q/q+zWW4hR1diIXa4J8IADMQfBOYE/wmou0e3rlyyLbiSuNwJziDuBwTVvjX6QrsBo4GCJHoYP3zXb5UnwTHk0T7YqOKUVmaHR7fjSpu2uUwHlzXA1JnmmAUgHlq5vrgWkVzQI5SpRSIpjEKdTa6KAHTTwJ4pi1PbHl96TESLp2AEjn9f0r0D4WcHTqAI24Pr1mst2D2O2okhgAvU5/DE+9bHsXsvuVJPzN82cYJyPKa3+LGfNOtHPnkqovxXDTzXCK9I4zgbBHnzQrVdio5yTtkY9vX6n9CilcNY5cGPJuSNIzcejLvZ7uUCTE4AzkyYPmRH3oNd0m6XOA3TzAwMn2/Gtnr9KGIZjAAx5SZyfPn8Kzmp08kuTuK9JIg+3Q8fWvDy43hyUzrhLkrBdjS7gxVTBMZzwfp5gGnaHTMAWaYWRzOCOg4A/OiWm1UIQcW54I4xJIPpnFBE1TK0pnMEcyMY4zTtytRLslCZJZZHEDpP0pWmFtisFlMj5c+pA8xFFtLZkxcGGAJAkBSZMEzJGeajXSFW3scEQCIgcZn+KR1rN5F0xWDNUFKyR4iMDyAPPvEUOdoAgmefKP81Jqx4jHB9eai2TA610RVIpEW/71ILkEEDj38/SmmyfKY/LzpAZEVoM9C+MdFYs2LVu0yN3qBmeCxWApC48wepmBxWO/ZWNxLZ3gmNsrBzxAJ9+vSm2r5gWoxun2nbOBjofv5AU/tS89287DLFj8swBMAAyYE9JxNOU+TElWkP1OobbtgBpMkcjBBUTmDBPPU0HY1YKsDGQcgz9iKh7oxOOY/XpSGNQ1yK6q1KiyD70AMB9PwrtOWz+s0qAK9OBqRsVGaLAVOFNrqmgBFa5U6LuNNIzRYEIFOUVLbGc1Pa088Dr1ocqCyrs5qawJhce5x5ZnyqW/pzHQ+Z6g+XrUNtDMeePofaknYrNN8GXdt/aqwHEGTnEkRGIrdEUK+H+yrdtQ6OzhhIJOIIHA+nNFzXqYIyjCmcOWSctEdcNONNNbGQyuGnGmmgY292ebqEBipGfDz7Vk10YtpLtN2TuUMAIkfMK2du7AI84/ChfaulDAuo8QBkAfNMc/avO+bhbTnFbN8U60ZKxqslTBXgbTLD28xyaqPbKjCmATBgiZEeVFLPZDWwXIM9cHgjpgxnNXNJdF5e4g4AyeYByffj8a4seNOTj7OhyrYJRgwVJZh6kCBEEUT7qE2MyjHh4EgDAPtAmio7OtKsbfSRz5dKA9q3YOxf4QIPPHJMjy/Ko+VhlGSi/9FGSl0R3+zxs+QbgcjOM+frSHZO1lbcfmAgwJEjHnH4mKSa4K8kmCPEADzgAnd/sURdgVSPlInPrPiGOYFc8pThooD3OzgdxUkRO4xgSfM84niqGp0YIBAO7qBx9PX0960eqtgqVRizRkY+U8ewH96D2yQpWDAiTMyR0nHWKvFkbVhZBpt6AvMhgVIiTjqfKq93WbX3ACVI29NscEbTz60TsvBAEmSNygyBuHEn3Hn1oT2jZ8WAeT+Z/xW8H5FIVy6bkkKJnMcksfKc8x9qVi2WhSdu4qJ6YkCfTNMtsyyCv9x9a7avgnxZ/XPrWyexl6zoe8JU7UYYWf4vPP65qvd0RWDxkj0x5Hr54oouqVrIHcryASRE9AR/3edFLzbbY/dd8hBiTw2MMYljH3q5PGtWZXIrab4auXEDqzkMJG0SPYGenFcrYdifF1lLCIyMjAEFQJjJ6j71ytfAXmeY6Hs+5dJCKWMFtoGYAmf1zVa9pypOCI5BHB9fejHw92jdsNcuruYd2UaG8SqRAeDIhcAE4E1RFy2EBDP326cDA8paZnnoemawo1vZRj1p9uySCYwKfchjONxJmBHU0Rt6dt2zHE8xjn64PFRKVDsHW7ef7VY02jLkAeEnEkfnH1q9a7IuKSWJSMTEiYJMnpx+NEeyuzL7Bbm0xuABA5DTDHI48/akk29ESkkgTpuzy1zazKuQJZgs+RHQ0a0PZW8sq/PKswMkQCeGXDYIrVHsG01sgqZaDLZIbaFGfoKvaXSi2oA6CJ6kCYk/Wu2HxXfkc8s99HnWvdGK7DCquxmgjJHUeUzVC1oGuXFS2ACxAiZiAJY+nX71tO0uxmN9VRStl83NsbZHBYH9farvZXYKWWLnxXP5iAIEDgDA4pR+NLlT6K/ski12dpO6trbBnaIzU9ONNNd6VaOVuxpppp1NNMQw1w04000DG0q6a4aAI3QEEHIPNR2bCqIURVq1ZLGFyfKomWKnhHlyrZVuqKWtvMA0LgYM4n2oB2X2M+puG2GUEIW/eNsEAAeJo6cweYitS1pWw4leooh2botLaFyLZZnWA5AME8+3+K87N8bJz5dnRjyJKjGdiditevnTsUG5fEwHBUE4J455HlUoAACkeNTB8gQeWjgcYo5r7z6FblnZZAvqpN0uTcUSTAUjlozHpNZ+yASCpLSSC2CIHMgdDI9a8zMtb9G7K2is7BcYDxEtjMEHhQPcz9PWrN+HUDEz1gxE+JvIxz/ipdYngjzYjHU+R+n661X0lrwGAQTlWyN0cqCeolceornvl5E0VUtMninaSDxBmOGnj/AHVZ7ySN20KMFskngglYmDRfXaG4LAYoQIBDH5WB8SxHpByZxxzA/WaMXXGQm7afH4FA4ne0Yx5fU10Yk5PZSB2q0TsxIIIGRwMciI4xHNWNMRPd3raTB8RweIUCJBJMf6rRahBZ/cXLgLINsjbcUFW3eBgJaCcngCRVvQ/CF3XqDa2XDbVScopIbcATt/jlSMjpXVH6LAGs7PC2YWQJxg5MnKscESD9qoXr9zaoClCByJnzGemZNaHtDsS9sKP+0W7aHKuGYbwIkMQQMyPaOaHAXbakQHUkEkzxB8IPlPp5VKxpMVFb/wDtE5uLZd/4mdDuP/lB59aVcuXhJ/cv9k/U0q0KKmut2gQUMiIJiPLn9dKoXEyY/CpWcjyz7Y8/yrm0mVGcjNZrRBL2bZViyspLsv7s7toDjPi8wYHt+IJaYPaUO0hpESA0gGZM8jAketUdPpk/mjbDT1Ht9hXDrTBWZ8j/AFE8U5PlpehdnqlrX6fVCwdwa4x8KBSPGBlcx9OeYq/c05TwldvpEVgP+O7dz9pS4iyqZfmAvqQRtzx7V6Z2taXeWQyp4k5HpmvS+LkcrtHJmgo9A80kFdirvZVm2zgOxUEc+vQV1t0rMErZR1FnaY9j9xP9ahcZr0bW9i2whdlBMAce2awl7TfvSgIkmBHmeBWUMil0aTxuJQYU01beyUOREdCP6VWYZrQiiMimmrF9BAI44quaYhppppxppoA5FNNOpsUDO27hUyDBpjmacozT7tpozQMr1pPg3V2kuEXsAjE5B9x0rOEU5nmPOlJclQ4unZq/jPUaK+QNquykAttkFRPhnp7jrFZjs/8A49Y2r1606qsSu6cr1J28Yx9J6VEATxJrTfDHxFpUs3LF+6EZ5QHdulSpyVT5VGeTmvP+Tggo/p04puTPP+6uBGmdkwDGJjzP8WVob3jEOq4UsCeSAD4TtA9Rk54EV6z/AOiGe3ct275YMsrtU92fDCliT83MgZA215t2j8O6mwUsnwtJtyOMsSdzsYXJPvg15qxtdm9Ae92w1lwqkkrCmJgxOR13HBqxb1zuquG3Oohpy2GBIMg+HPPrVDtHT7TtIJdOSOfIz9ab2NqwhIafeOCSOftz50Sj43ETLt/WBQ2AXBkECY46noRI+s0uyu2bqMBbuXEIj5H2rHBVp5k7ZMxyMdJdVoQ5kKSv8TCSFLGFBjicfnQ7U6prDlQxKlWBUDHiEcGZPGTnFPFJNfoI9Q/4++NH3jS3LZfeSbYQoAMywJdswAzHJJzzgVS+IOzLN7UXTpbqKIJVRBDbRLFpI2jLGSc44rzXs+/LoH3AFhkCTBMHqCRE4mvWO3tHpdPZ/ZrNvabgXvLhbiQNqwZYAmMepAk8dUXaplAHTfDN50VwpbcoMjYsEiSpVnBDKZUgjkGu0Bs/G+ssg27d7wKW2/8ATyCxIOU9a5S8fodszWuaSFgyJH49I+ld0bAbwxgBTmckjgf0p90MTIMckDiPP2NMa4yKJWN0iTnH9+tY9qifRWtwTniDGYz0k+8VafT7D4TiPI+nX1M+3HrVPIOP70+3fIEdBmDkfj6/nWvoZsvg3tkaU3B/BcENJYTDD5YwIyTjMRivX+wuyl1VlXt3FdGJ8S9COhng5yK+cRqCYk4GAOle8/8AA961+z3UV2NyQ7KSNoEsoKgGQfCZmOV9K0x5pxVESxRk7ZtdR8KWWjlYAHhgDHWI5rJazQfs98hvGqmeOV9a9LLVnNUx729gHcBtbnAER71tiyyumRkxr0M1nbVq9Z+Vl9GH4isHqbo7wlJABxnOKLds3MRPiU5jg0BbJrrxQUUc2SbkybUatnMuZPnUN2pbWidiBByYGKcnZ9wts2mSY+taWiKZUNwxFRsakuWiOQeY+o6VEaZJwmuTSppoA4aVKuUDFRjsMhyQwB8poORUlq+VGKUla0UnRZ7e0xS6ZEA5H2FDoombjPaMncAevP8AihOpSQwX9ZqXJxi/wdJsPfCoth2N87bQA3E8ZJAH5/aoNHott9ruiaym5u6uNcVSpD7gOgIwpMjz69cSnatzc+0xOGC9QBG4KRyJPtTBqmKkS5Ft+8YO2G3HBVAMEgCc/Xy8rNmeR36OzHDiqPTextc2huXk7wm2xA70L3lsvEY2gAMQI25iDnzFdkdtDVDu9Vbe86tcexdXei3ABuKFgMvO2ARjaOuKgTtpbdi8xuWSf3V9bKrI3kQckSBtzuXgnr1F/DPxKNHa3RdVyxiJZShbLIX8IJlsiQc8TULo0M7eV7jrbAKs5II4YkkmDxLHiPOMdKjbsgKd1pg2Pmbxe8jp/TNbteybHadxdUHZW8K3bK7QymBNzeYAQESWgihXxL2b3N17SoUQHaW+afBlmjAmJgedc2XlBckxMzVrVINz+KMCFPHhIkCB16z0oYyC6+4nwjLT/TOZo1e0coRBGTPmY6yPShPaFpgoeApPhAHMQDk9TmKnHNSb++iUxlzWrtJC546EBR6Hj8aO9p9v3Gt2Lt5+8gbVVlUMFBB3KyNM8iSARC1neztLL+MkAGDwc9JB4FT9pjkeEAECAIAHTH9a6ItQ0iugYyEkkQAeAWXA6DJmlUoCY54HE/3pU+TGENTdJchbYYgeIiDmc+00Jv3DMNIK4AM9Mf4oomt2ZVeevExiJ5OfyqprdNuG+fESJWIAmfv0+9Z49PolFW8okbWkHqRABPtOBIqIrnmrNosQEgYbngySMMSYgR14zS12nKMVJBIzgeYBnPTIP1rcoitASJ46xRvQ9oXtLcU2bjW4LMlwYJUkgFhMgHaMeRmODQFashmczknrH+KYz0T4b7c1OrLKb9y5fDLcRSxyQYJUkwCPCeM1632Z2BfFld9w7o3AN8wLAeFmGPCZGMV5N/wr2Xu1Z1L3Bbt2E3E7gs7iVAI/lwfqB5179o9ULiBwCAfOiHi7RLin2YjV/DV6YVcDMzyfSrXZnwvDy5AI/X9K1upvFQSBMVnF3MSu5iT68V1RyykjF44xYRudkWwe8OdowDx7jyrO9v8AasWpACyYUg+IHqKMaq7ctG3abxd4YUjMRnM9Iod8aWHfShLVk3LjMJKAeGPESRI5APvU8+HlLY3G9LRj11M2zbODu3GeJAwfMGqDVK3ZN5ENy4WYWz3cW4uboXDYPHA3E8g89BtrtBQCbhCrPhaDnykCfStsfyoPvRzyxSRZpbTE9Ki02pW4CUYMBz6e9P09wP8AKQ3nBrq5L7MqY5Vmtt8E/DIcd9eWVnwKesfxH69KXwl2TbdFaBcDkqWGdsZPsek1u9HpVtIEQbVHArkz59cYnVhxe2DO2ewLF8eJAGHDDBE+3I9K84+Ivhy5pjPz2zMMAcAfzCPCc/hXrjNnNY3/AJD7Z7qwbSHxODIIkbeonoeKyxZZRZpkxxaPOkuEAgcHmqesuyQoXdySJjEYE+Zn7VBe1bHaB4SQZH0z169DUR1viEv4TPhETJ6T5itZ51LRjHG1srOgQh8gk52tEeYng9MetXdMbYDQjTc2ookAboIRz/MfQUxNIW2h2W3JwDBAMwGwPw9aK/Drot1HvEBVY2SRAKq5O14YbQA28QeMYgY4Zxp0dMNmK1/Zty0GLGPEbbISQ/BPyxO3HJxOK9C7U7d0ep0emS8N11d6qyAKgClSoKqZI2kGPNTMTRbtX4WuX1V1t2mRo7zu8AqhchiZgMSRJUTk4MUK7Kt/s2pvaa+lkbAO7dUDMNkumQZZcmSfLMTFIoGarsm0NPY1A1FvbevbbpQf9KRLQRBIA6R1+tEe1fiGxeum0e6e2zBe+QuTG1fFAHzyFBXPHvV74d+FrbX2sOxa3clmQBU2MrAl9pPiADKpYD+LBwIf8RfDw0F1btlLbIWLKrKTt2kER0VoJG48AUpLTsGZDWaXaQVQ7YhSQ2QS2c8HB+1Z3VB3XZ0ViYjPUZjGT1961Ha/aKXLg2W+6xuKltwEySRHynxfxT9KEaeEufvpFucwQCw5hSw9p9hXnRSjPRn7A+ov7raLs8YJMz7Db7deT5YqmIMg5POIIMdBnjmrmtvqSds5EQY4meZjgUMuuUI4/mA55HlXdHZYmtieR9/81ypV0t1xuAkHMgAc12rqQE/a7d2AgEjOSpXgwPCeOKo3mLljwAokmATjr/NmfoBXO0hkSZnIYnJBOCfpB9jRL4W0Xe3QoRnCjvH2Ebgixugn3wJGYqowSHQOuWbg2sQcYGCI6j1ByTT7qMV3u0k9SZOMAefFa/8AZu/Lq+pU2Lew/vbgB2yVEC5bUl4AMEiAIlsbchq9KQwwVUyVNzwhsTycTBXHqKbQFUJ1HFWdHcKsCGK9CVwYIgitP8NdiaXUW3bvdjWbfeXS6ttAE7iygkupwBtiBMiszqtPDY6QCSIyczAJxn39KTAO6Ht59Mu3T3HAdYuAqhziSvMQQY4jjzNfR3wfens+wVM7bKgHEGFH8pIivmX4c1+28inu0O4/vLgdgJBG11ByCY4AM5yYrT/CHbVyzqrKqzfMV2K7KjqclbikncAN0Qs4USaa0M9h0vx1ZN1rVwQFUlrn8JI5CqJLdeJ4NX9L25prjsbbCLY3MSCo2nIYFgJX1FeWdpdh2xcvnvAh3My94TuKYgtsjfuJ27t0gDiQSAFq9ss3l74sMKqli6llYwhXBCeJjPnmp/pxJZ6T8a/F91rgt6NsLk3FAYGFJaWIgAR9Zrz/AFfal+6e+uXz3hMBFXarCImJEMY8h+NVewPie9po3MrWmBUoybxtPIiQeYMSOZ61rNFa0faFy9qAAi2Ah2GQrlpxDExDCRBjPTkZ7k+wM+vaeqSQyi3beQAVYMp+aRu8Q6HxEjjM0O7dhoBYR/DIhuc7oPvWj+K7ll0ZbFzeZ3FgSSDtwntn348qw+rLXCXYs1yOTBBxPTrAPNOddEqy/c1/d2BatqEaTuYidwMY4xxkevSo9Dpb9uXRJLHawjxwcSqznnn0qhoydslusy04nqIHGB96PfCXaS6XVW2Upg+NwAy7Vndt3CQSDggCnCbvY+Jr/go6/TpdKJugrtXaxZ98zBbAjaMxxit9otXca932omxbS2BBeFJPLFSokZUDyIMxivPfiXT6x9SNVpn76PFvtFg1tJyqrgDkiCD8qkxmTHx7fa9prG9Cj3MbvTgyPPO7HTjyFt+ylo9J0+qt3RKOrcfKQeeJrJf8hdj7rPejlPWMMQDmORXlydj3ktbrDy6vCi08XNuVDuAZUEnyBycRXoek196z2Wf2txqCQAGQ7mgwAGaPEy5kx0+tXCbWyZU1R5yNMySFeTMkmCf8HjrUGh0pUkzJmSI/Wes0M7N16m8ARlsSYmZxPWfrWgZB5fXr966vjwU1y+jmyNx0De0bRLjEriQSoHPQGP0a23YPYaasb7YW1cNtrbLcBZdpTaoCAjaQQDI45zWZ/ZwTifaZ/OTXpvwn2CAqXNzq3JAY4keXT2qcuLjbfsvHO6SDPwwvd6bunWLlkbHBYvJAkOCT8jDxAdJI6Vltd2favtcN027BeYvhNhCu21bR3YdmiCpExPmDWr7T0t5St21tuuuCDCM9s8oWHhY9VkKARzBNeefGqDU3LqDwMwV7SXrZQl9u11VmAztRT4SZknIrmSs6GzRfCOse3YS2/dsoL2w9s8MHO0HcZIfpH8w86C9t9uJqLV0Ftm3A7w7dxkSIHiwM/bzrI9pdjnQurkeDbb3XAPErurjMmIhWgjjHE1ktX2kGub5JPrj8s+fPnWc5uPikS9hfUuxSUcKASCBEeW2fLE5qn2l4gzAHGMzPuM45/EVT0elvXpKBjn5QsiTyfacTVm7o7qrtY7pEkCeYGDIHAjpXH/Jx3fQmgLfQgmT/AFOev5VF2jJcH5pHPExiZ+lEbxKj0acj0IwZ+lU9Rb3e4GADgAf5rojL2NFIXG/milThqB/KPtSrfkyqGvcLGSZPmfTFW+z+1Wtd8EO3vl2EjEKSGIxnMDr060PJrhNABbR6qZRiMggDapUGFAYzAnwDxcim7yxA3wFwgkwCWyQG4nk8A9aH2QSZGfTNS3T80jPH1BpOwCouC2htl1UsAT85wRIbwzBwJA5mIxQ5WJlTJyJPMdT+X1ioCwIAAAx9z5+8Y+lPWIxmQZHrn1+1MC46Q6Mh3FYMwckHB5nOK2vwPpdJcYvqrncvAKkyQpDGW+UhfER1xPWc53sTT/vZHikEHas5jdEc+ROOnFekf8edj2jdvd+QysndqjeEyTu3bYlZCyD7jFZqVyoVmV/5F+KVv3NlrbsSArbSpaFUFvEcKdo8Pp61ntF2qwQp85Zg4wJkYMMcjA6dQK1X/JHwzb0bqLe2HDFSx8TDwCJ/iZTH0gnqThb4UrOQwgHCiD44wvoFzHnTcU+xmp1vZ9kqr9+gLqpCTmSpmRtwcTmInmSKYulQtbgoC77QgbAGFlmJjxTM9J6Vm7ZIYE+KfmkECB0PlMdKMdnMiXUe4y27ZuDdtLMwG4ZA5YCOQZyKmq6EEPiTTNprr92QynClfQngmC3yxJGQfrWeOuucDBPr1BwSJieRnzo/8ddrWL14La3t3e9e9LZuDcWU7YEAAkY/CMBOztLvKK4O1iwD5ztAERI3QTxz/R8bYFtGe5Ze4xU7CogAAKGzBIiAT9OfrG+lBVQLZW4wlACQDMQMnrJ8WcADim6zs1NOzeIkbBEkSQwJBlCeYGPofV1qxbLLtYvG0wM7R/2TzyBBHnxABKS2AU+B3e3qRbYblJKugeAV6jcvBJAHr0nFF+2ewbuiIZmJtC4cOxlQdwAmJkgMSQIPh8jFjsDtB9NauahLE7Zt27hxByjBgY3kyGJGRMedZ9+3NTf0t1LhFxWdXLljuDKHMcyQQTJMe/Q1aGanU9qdneO7dDvucNaS3NookkyzAyeknkwDiYoh/wCrUTTpbFpu6K7R3vzuOZUH5guJ6CRmvNdFqQO7t3x+6D7vAJfIAwevTE9a2vwl2UlztAgz3di3hWUbSzTIiIEMxMROM5mnjbJYI0vwwHvB4ItggqsQzZmCeg/vRnVdnNbMHHvzFeg3rQ8qwPx3r1DRJDKDknDY4wfzrp/rHBC0jCUORn+2O12skKkTIkRJP9hW7t/8pWbemsdwouOQBdQkgoYE9PFyc8Y5rx79re6yzLbSD6xIxPSu92Ll0k/LEwvJ8h/SuN5pu3J/ptGKj0fT2n7XW4gdSCrCQQZwfUUH7b1Nu6ht3FDqeQwBGM9a8X7J7dvWNOUt3nSWj+baAZhQRgedGuz/AI1gP3wZiTMg+wiOn0861x54XsUrNXrvhhL6C2Lt9bZ/h7zvFBGRHeSV/igAwKwN34Fu2bvitm/aD7SqMquRMAeIiGMqfrWq03xvpz4WL2xiDMQZwZBxxPl+VDPjHQay45ub3NqNyFcgAQFlVjJknjABieKqXCW1sE37AV7Vpp1U2DfVXg+MFHgGTtOVKGMxg0P7Q7cS4TBMxyAAJxg9f9VJ2voztRnuiYAZf4tokKSJJgyeT/WgtuJhVR+QAwInnOCIOOvEiaxlC9MdJljU6Rt6q0jcJPtz060H1CgHBweKIWr+0krJgQPEcEEGVODVNiD09qlKmUilt9aVSEnyP412tCiMiuBf1+utOH2NcdfWaYjtpyDI56Vxppoo78N/D93WXQtpQ5DDes7fDI3HcYUQJ5YekmgAXZ0zECOp2gSMnGOcDIycfY1Zez3TCc+H0MMyYBE9CefTrWi+LuwrOjud0juXGd8eAg/LsEyfeSPfms/feSIAAPAUxwCPFjJ6/wD29aVgG+w7Y2i65KqxONwE7QeCwyPPOZA5q3qe0O5u7oBIZX3BokkAshj5uImZEjywLS7fsW17y2+2223+JQA/i2SOA0bsSDzFPudri+qWTaIUcC2RJMR4oHi4AyZEmpr6FRqfisLqbFpzuskD9290se8Rm8Q2xhkad23mQfKsOL6I8QWWfF5N6iTiR1/1UOovMVjxQMDdPX06GD9Zp/ZnZxvMUSWcIzBVG4sVEkAc8CBVduwSIXcliZJk8gn+lErGnYLcDBmUSJBg7hDKxkZE5I9Kr2bYUtbuNsgGRtZpZTIBWRHETPSYqfRduvat3QAGW4IgCNpyAd0HEFhH4ilQwRdvNMzBIIPTB5q5p9UwACBgUMgjmSesfb7Uxru6FIBMRgRPl7cD7021cuAd5ErJHmAYA46cilYFq/YYJOSCgYkfaZ8s/cgU/U6AL3bI52EDcxIEMPmGDjHE+Rq5Y1VltOiXEYG2Li7xO1jcIuAkdI2lcehq72j2/pro8FvuWAREHiurCAqGM7YYTOQeM02tCI7evvXVWxuAtfKAi7AdhxdaW+d5yY/lEdKg1NlrVhrbN/1Arqv8zcCD/LteRPkRFR2O2L+n8MiASYQKpztkTtnp04k1X02nuarU2wWO+7cglpPiZpYzgGJBInqKVbAk7L0jsXNs7XsgPB53KR4TMD5o+ojrj1r4L1lxrkvtPfWwzGQW3CZgqSCJJweJ61iPhrscae/u1jPtMq1m2CzMoACM+xvCh6E4P4H0b4S0ew3Isi3bEC2SdzHmW3TkEHyH1rSC2JhbtBSUeOdpiPbpXjF60/eXA8sqljD8iesHn2mvatTdA5MT+fl714/8Y9o95f8AEBAJhgpBA45EEkYOZ4rP5fSSZMTP2iygsqHyJPEdD5z0p3ZjWlYnd4ojnBk8LI8gRUnabfuQBAmM4O7/AEIz60KtaRgQzkgfjjPH3Fc6XKLssL2bA7t2DAA5MZMTwOOlCdZdGQCYk84nyPnUel1Oy4G6SJHpPp+sVe7YCAbhBzz5znI6f7pxTjKn7F7B2pvFgowBGPOtl2j8eL+zLpUQ7RbUd4CN07cyMhTu5An3rDupgE8Eef6iokXcYGK6YvitDqwhorr3HAUFj0wTHSY5xNP1i92rWiFJ3A7hk4HAPVeDHnJqtplZDKOynglSR9MHNIkgZk5zStAQrcNXtJoxcIQTvKttHmw6VV1WoUjCjP4fbFQoYyDBxniPrSX2BO1tl8JMEYIniOmMVymrqXAwcf8AjP1mKVUOioTSJqOK7TA7FWtNrbifK7LkEkE8jg+4qpSmgAtq9YLqy5O6CJGSfKf5VGags940CegUTiRIwP5sxx0FV9KssPevaPgn4Ltvp1vahSMh0BCgwDuk4wCZHqI4oS9ITdHmZ74L3UMy23Fy4oWYIESSBu2wQIMZPnULqN3hbawQt4gQeCdsevmcz7Vqtf8AEGlH7uzbAJO5bqoEBhcLskBgTIk+vmIgs6Kxb0lzUOVL7yLVsmR4oDE2+FaJiRA255FPiFgXtJ9RZAS4m1XCuIAzzkHplmHT8MUrOuIlv4wDtjBBIyQfMminanbt3UqiXRaPdkKDB3LLGSZJmSZPPDYFV+29AtoqAjDdbR1YEbWkAsZkyJkYIyDik0AMsS1wHxN5leR/3Y8q6+jM7R1PPQ9QQYjj1rugV7V5CF8U4BMbpwPpmitxIczcBQttbd80DxyNwgyZ2+UAE5mlQwGwZH6SD04Pp/SKuXdTBBgSSWYAgqQwxIOQcnBE07Q6RGDd44ACkgFoMy0DPntP3HtUDL3a8KwJA5nMGREY6Z9DzSAZd1NzwgliowozAAmI8gAftVgW1Usdx3IwgKZhSBneDAgkCePyNa+HCqzTEbl/7YMAEEeET06yPOp+ztM90XWS2WIVZiYUSJY+8c8CmBNdIcuBtRba+EnrBGAYGTkgEenPNfsu+VJZXZWAgEHiZnjjFOF4bWDgcdAq5EAHHPB/OohcXbhYAPM4z59Z/tSA0Wi0t1Cr22mUDHbcBYr5sOvJwfPrIr2/sTT93p7aSDC9DIyZx5DPAwK+ftPqFUGGhuFPB5yWIg8e9eyfDfa1oaZLPfAFEALlgVDHMLnMTj2FVieyJAv447TvK42Mvd9ACJ3KfPoayOv1632IS3tc5MSeRyBHhnHU1e+J+0V3hrb94sDxMAQTGWiJmZOfMUGv6e9pfGnzOJ2tlirDhln6+tczXNuwBPblxpEHwgQOk8cfhVBRc27jwJEnImPl+xmrupuH/pvlgcmeM5HlXe0dY3dhC0oYYKAAMjM+sfaqguK4jB+nstcJAAJUfX/dWUuRaKqNzTnGR09ZGY/vVRrYnwtGJjkzBO31NT6HUQGBwWGJ4baetXJDHajSFUURnk9Ixx+Z+oqo7AHiPTn86t9q6oPhcdT6yB+XvQy45OCZ9aIXWwRZvX98dMfqOalu6cqokfMJHqMyfy+1VVYAA9Zke3+6ta3WFxLEycmZOccdAIj8a0SjQiqwGffBrhUnPQVJp7LTBHr/AKrt54BTpM+VJdjIGcTzHpSrTaX4bOxd1pyYydyQfUSePL0pVVAZQ0ylSpFDqXUUqVMAjpBh/avavhDUOQqlm2i0IEmB8vA6UqVOPZMjAWWIRmBhg8BusbWxPMU3s1A1nTFgGPfESROD3cjPQzSpU0IyNlzubJ4J58sitRqLY7myYEuSGMfMO5BhvPOc9aVKkugYL01w/tFoSYAAGeAUckDyEkmqOsPhT/4lpUqhjH6Qfu3PWowfDHTP5UqVTLsAn2lm9qAcjxfgoj7UP7FvsofazLPhMEjwlLkrjoYGPQUqVWMpLxVjQDDe396VKpfQCt8D9daJdhmdRZByO8Tn3FcpVKEw/wBhj/3Cjp35H03RFHfiO+3eXjuaQBBk4z08qVKs/Uv9JMPqM98Tkg4n1BoLOW+tKlWi9FIj05/p+YpT4v15UqVWUg1pUGxsD5R+VB7Q5/XWlSqI9shE90YP/itWrYlEnOT+S1ylVPoZX1Ryx6iIPlzVa30pUqIjQ+3daOT96VKlWwH/2Q=="/>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F2B20"/>
              </a:solidFill>
            </a:endParaRPr>
          </a:p>
        </p:txBody>
      </p:sp>
      <p:sp>
        <p:nvSpPr>
          <p:cNvPr id="8" name="AutoShape 6" descr="data:image/jpeg;base64,/9j/4AAQSkZJRgABAQAAAQABAAD/2wCEAAkGBxQTEhUUExQWFRUXGRwYGBgXFxoYGxoaGhoYGRwXGBgYHSggGBolHhgXITEiJSkrLi4uGB8zODMsNygtLisBCgoKDg0OGhAQGiwkICQsLCwsLCwsLCwsLCwsLCwsLCwsLCwsLCwsLCwsLCwsLCwsLCwsLCwsLCwsLCwsLCwsLP/AABEIAMIBAwMBIgACEQEDEQH/xAAcAAABBQEBAQAAAAAAAAAAAAAFAAIDBAYBBwj/xAA8EAACAQMDAQYEAwgBAwUBAAABAhEAAyEEEjFBBRMiUWFxBjKBkaGx8BQjQlLB0eHxBzNichYkc4KSFf/EABkBAAMBAQEAAAAAAAAAAAAAAAABAgMEBf/EACMRAAICAgICAwEBAQAAAAAAAAABAhEDIRIxIkEEUWETcTL/2gAMAwEAAhEDEQA/APH7upk8AD0/OrejveFpmDjjHn9TjihjedSrdMbZO0mY9YiahwVUTRpbrgW0cgYgLB6H088z7VT0HbL2mBLlkJE+05ABqomtJG1y0AQsECOYnz5HUVDeQwAZESJMevB9Yoimtir0y/ev9+HYAgCOMQS2DP8ASqN3VNEE89PPr9Paqlu6yTBI888+/nXZwPPzooaVBJdioHV2Nz+UKfDHDEnEf39Kfe1Je3LOSY6+8D8hQ1dUwIjER6yfMzz/AIrlvVFSSIM8g5BzzFNr6FQ/vyAV6VH3giBTbzzJ/XtFRKaEiixZIPMDIk/r6V1rsrtnAM+54nzpmpvBiCBGAD6kCJ+tNVCQSOByaoCW1pmKlgJA5NM2HqP0P9Vd0uoKKwWYbkA46wCOTx5+81qez/h8sgNzbuKiBtB5z4yfm6cetXDE5/8AJnKfHsBdh9nb2Fy4RsWJ3GJzAHr1oz21qEAgDcBgGBAHSIx0A6VF234VFsLA+QmImMjA45FCkvqISdyxBBHBPOfOa5JvlpemPvZQ/aNoYDBJ8v1FVzc8/vVm/ZWJE7p45xVMrWsaLLIvAjbmKWowcGR/jI+9RyNoWMyc+cxFNBxQA08A01TU0AHrt86k0elDE7iFUcmfOYx14qlsLG2rXUiR+NEbVxnAkeEYA+URHPvg1PrtKlsDuySCoMkiTn0GKfZA7mFZgZhhjmP4eu0kH8afHbT9Gblasp3bkHaokTMnyI/X2offScjP40R7x0xja384E9ZGPQg0PYkCCMTM8fes1GuikQOsf3qJyJxP1qQ59qfZ0rOYUbvatEURqD+vtUgvxMAD26e1WSAsq3QEekz0xM4z9apuvvSCzrvnypjCkiyamsxMmgCClT2I6A0qAON0pA0mXpXFoAdcekrecxSWuCgBTXDSNNNAHa7TZrtADlJyJ55rgFIU9Vk4xQA0LT1WpigzHED8upoz2B2Q11gSB3ciT6ZOPeIpxTk6QpSSVstfBumS4H3W52xDz9dsfSfatmjRxUGj0SWl221Cj8/UnrU1epihwjRwTnylYz4r7IWEueI94N0DzBE8cDIGOJrDajs8D/8AWZ6A9PI8E16/b1A/ZGEqdokLPLCSAfQ4ry/tq6zks4UHiAccE5nI6V4nycf88ni9P0deN2gSdISY6Ttxzj8frVO5pxJjBJgDy9fartncF3BuTwJ6Yz0FR3YBJc+I+QyCfMVKk7NCn3AiZHqOopPa4IHIn9fjU7ohx6RuE8+vvUZJRCNxzH1GePac1pYFcvAIPHTPT2pjPyAcGuusfWrWh0ylGLRiIyAZ8gP61TlWwOaftCAAR8oMEdSejenSivZoTaDLgnyAI6E59/y9aDXbQU8QR9Y9xRq0qK1srcJBSWEjLCBtAnkxx6etTJeLaE6I+078FVaWyG8UEgGeo8x0qn2klsIO7mPMkSfUDnyqvqtQzOSeSfr9fWq4DMQoyeg9/wDVXjvjTBRI6l015kMo0TjykeVOvaN0+dSPf61ELZHIqtorTCidk3XUMFALZGRkRzE/qabc7IvKssNqnOedscgcHHln0q/q+zWW4hR1diIXa4J8IADMQfBOYE/wmou0e3rlyyLbiSuNwJziDuBwTVvjX6QrsBo4GCJHoYP3zXb5UnwTHk0T7YqOKUVmaHR7fjSpu2uUwHlzXA1JnmmAUgHlq5vrgWkVzQI5SpRSIpjEKdTa6KAHTTwJ4pi1PbHl96TESLp2AEjn9f0r0D4WcHTqAI24Pr1mst2D2O2okhgAvU5/DE+9bHsXsvuVJPzN82cYJyPKa3+LGfNOtHPnkqovxXDTzXCK9I4zgbBHnzQrVdio5yTtkY9vX6n9CilcNY5cGPJuSNIzcejLvZ7uUCTE4AzkyYPmRH3oNd0m6XOA3TzAwMn2/Gtnr9KGIZjAAx5SZyfPn8Kzmp08kuTuK9JIg+3Q8fWvDy43hyUzrhLkrBdjS7gxVTBMZzwfp5gGnaHTMAWaYWRzOCOg4A/OiWm1UIQcW54I4xJIPpnFBE1TK0pnMEcyMY4zTtytRLslCZJZZHEDpP0pWmFtisFlMj5c+pA8xFFtLZkxcGGAJAkBSZMEzJGeajXSFW3scEQCIgcZn+KR1rN5F0xWDNUFKyR4iMDyAPPvEUOdoAgmefKP81Jqx4jHB9eai2TA610RVIpEW/71ILkEEDj38/SmmyfKY/LzpAZEVoM9C+MdFYs2LVu0yN3qBmeCxWApC48wepmBxWO/ZWNxLZ3gmNsrBzxAJ9+vSm2r5gWoxun2nbOBjofv5AU/tS89287DLFj8swBMAAyYE9JxNOU+TElWkP1OobbtgBpMkcjBBUTmDBPPU0HY1YKsDGQcgz9iKh7oxOOY/XpSGNQ1yK6q1KiyD70AMB9PwrtOWz+s0qAK9OBqRsVGaLAVOFNrqmgBFa5U6LuNNIzRYEIFOUVLbGc1Pa088Dr1ocqCyrs5qawJhce5x5ZnyqW/pzHQ+Z6g+XrUNtDMeePofaknYrNN8GXdt/aqwHEGTnEkRGIrdEUK+H+yrdtQ6OzhhIJOIIHA+nNFzXqYIyjCmcOWSctEdcNONNNbGQyuGnGmmgY292ebqEBipGfDz7Vk10YtpLtN2TuUMAIkfMK2du7AI84/ChfaulDAuo8QBkAfNMc/avO+bhbTnFbN8U60ZKxqslTBXgbTLD28xyaqPbKjCmATBgiZEeVFLPZDWwXIM9cHgjpgxnNXNJdF5e4g4AyeYByffj8a4seNOTj7OhyrYJRgwVJZh6kCBEEUT7qE2MyjHh4EgDAPtAmio7OtKsbfSRz5dKA9q3YOxf4QIPPHJMjy/Ko+VhlGSi/9FGSl0R3+zxs+QbgcjOM+frSHZO1lbcfmAgwJEjHnH4mKSa4K8kmCPEADzgAnd/sURdgVSPlInPrPiGOYFc8pThooD3OzgdxUkRO4xgSfM84niqGp0YIBAO7qBx9PX0960eqtgqVRizRkY+U8ewH96D2yQpWDAiTMyR0nHWKvFkbVhZBpt6AvMhgVIiTjqfKq93WbX3ACVI29NscEbTz60TsvBAEmSNygyBuHEn3Hn1oT2jZ8WAeT+Z/xW8H5FIVy6bkkKJnMcksfKc8x9qVi2WhSdu4qJ6YkCfTNMtsyyCv9x9a7avgnxZ/XPrWyexl6zoe8JU7UYYWf4vPP65qvd0RWDxkj0x5Hr54oouqVrIHcryASRE9AR/3edFLzbbY/dd8hBiTw2MMYljH3q5PGtWZXIrab4auXEDqzkMJG0SPYGenFcrYdifF1lLCIyMjAEFQJjJ6j71ytfAXmeY6Hs+5dJCKWMFtoGYAmf1zVa9pypOCI5BHB9fejHw92jdsNcuruYd2UaG8SqRAeDIhcAE4E1RFy2EBDP326cDA8paZnnoemawo1vZRj1p9uySCYwKfchjONxJmBHU0Rt6dt2zHE8xjn64PFRKVDsHW7ef7VY02jLkAeEnEkfnH1q9a7IuKSWJSMTEiYJMnpx+NEeyuzL7Bbm0xuABA5DTDHI48/akk29ESkkgTpuzy1zazKuQJZgs+RHQ0a0PZW8sq/PKswMkQCeGXDYIrVHsG01sgqZaDLZIbaFGfoKvaXSi2oA6CJ6kCYk/Wu2HxXfkc8s99HnWvdGK7DCquxmgjJHUeUzVC1oGuXFS2ACxAiZiAJY+nX71tO0uxmN9VRStl83NsbZHBYH9farvZXYKWWLnxXP5iAIEDgDA4pR+NLlT6K/ski12dpO6trbBnaIzU9ONNNd6VaOVuxpppp1NNMQw1w04000DG0q6a4aAI3QEEHIPNR2bCqIURVq1ZLGFyfKomWKnhHlyrZVuqKWtvMA0LgYM4n2oB2X2M+puG2GUEIW/eNsEAAeJo6cweYitS1pWw4leooh2botLaFyLZZnWA5AME8+3+K87N8bJz5dnRjyJKjGdiditevnTsUG5fEwHBUE4J455HlUoAACkeNTB8gQeWjgcYo5r7z6FblnZZAvqpN0uTcUSTAUjlozHpNZ+yASCpLSSC2CIHMgdDI9a8zMtb9G7K2is7BcYDxEtjMEHhQPcz9PWrN+HUDEz1gxE+JvIxz/ipdYngjzYjHU+R+n661X0lrwGAQTlWyN0cqCeolceornvl5E0VUtMninaSDxBmOGnj/AHVZ7ySN20KMFskngglYmDRfXaG4LAYoQIBDH5WB8SxHpByZxxzA/WaMXXGQm7afH4FA4ne0Yx5fU10Yk5PZSB2q0TsxIIIGRwMciI4xHNWNMRPd3raTB8RweIUCJBJMf6rRahBZ/cXLgLINsjbcUFW3eBgJaCcngCRVvQ/CF3XqDa2XDbVScopIbcATt/jlSMjpXVH6LAGs7PC2YWQJxg5MnKscESD9qoXr9zaoClCByJnzGemZNaHtDsS9sKP+0W7aHKuGYbwIkMQQMyPaOaHAXbakQHUkEkzxB8IPlPp5VKxpMVFb/wDtE5uLZd/4mdDuP/lB59aVcuXhJ/cv9k/U0q0KKmut2gQUMiIJiPLn9dKoXEyY/CpWcjyz7Y8/yrm0mVGcjNZrRBL2bZViyspLsv7s7toDjPi8wYHt+IJaYPaUO0hpESA0gGZM8jAketUdPpk/mjbDT1Ht9hXDrTBWZ8j/AFE8U5PlpehdnqlrX6fVCwdwa4x8KBSPGBlcx9OeYq/c05TwldvpEVgP+O7dz9pS4iyqZfmAvqQRtzx7V6Z2taXeWQyp4k5HpmvS+LkcrtHJmgo9A80kFdirvZVm2zgOxUEc+vQV1t0rMErZR1FnaY9j9xP9ahcZr0bW9i2whdlBMAce2awl7TfvSgIkmBHmeBWUMil0aTxuJQYU01beyUOREdCP6VWYZrQiiMimmrF9BAI44quaYhppppxppoA5FNNOpsUDO27hUyDBpjmacozT7tpozQMr1pPg3V2kuEXsAjE5B9x0rOEU5nmPOlJclQ4unZq/jPUaK+QNquykAttkFRPhnp7jrFZjs/8A49Y2r1606qsSu6cr1J28Yx9J6VEATxJrTfDHxFpUs3LF+6EZ5QHdulSpyVT5VGeTmvP+Tggo/p04puTPP+6uBGmdkwDGJjzP8WVob3jEOq4UsCeSAD4TtA9Rk54EV6z/AOiGe3ct275YMsrtU92fDCliT83MgZA215t2j8O6mwUsnwtJtyOMsSdzsYXJPvg15qxtdm9Ae92w1lwqkkrCmJgxOR13HBqxb1zuquG3Oohpy2GBIMg+HPPrVDtHT7TtIJdOSOfIz9ab2NqwhIafeOCSOftz50Sj43ETLt/WBQ2AXBkECY46noRI+s0uyu2bqMBbuXEIj5H2rHBVp5k7ZMxyMdJdVoQ5kKSv8TCSFLGFBjicfnQ7U6prDlQxKlWBUDHiEcGZPGTnFPFJNfoI9Q/4++NH3jS3LZfeSbYQoAMywJdswAzHJJzzgVS+IOzLN7UXTpbqKIJVRBDbRLFpI2jLGSc44rzXs+/LoH3AFhkCTBMHqCRE4mvWO3tHpdPZ/ZrNvabgXvLhbiQNqwZYAmMepAk8dUXaplAHTfDN50VwpbcoMjYsEiSpVnBDKZUgjkGu0Bs/G+ssg27d7wKW2/8ATyCxIOU9a5S8fodszWuaSFgyJH49I+ld0bAbwxgBTmckjgf0p90MTIMckDiPP2NMa4yKJWN0iTnH9+tY9qifRWtwTniDGYz0k+8VafT7D4TiPI+nX1M+3HrVPIOP70+3fIEdBmDkfj6/nWvoZsvg3tkaU3B/BcENJYTDD5YwIyTjMRivX+wuyl1VlXt3FdGJ8S9COhng5yK+cRqCYk4GAOle8/8AA961+z3UV2NyQ7KSNoEsoKgGQfCZmOV9K0x5pxVESxRk7ZtdR8KWWjlYAHhgDHWI5rJazQfs98hvGqmeOV9a9LLVnNUx729gHcBtbnAER71tiyyumRkxr0M1nbVq9Z+Vl9GH4isHqbo7wlJABxnOKLds3MRPiU5jg0BbJrrxQUUc2SbkybUatnMuZPnUN2pbWidiBByYGKcnZ9wts2mSY+taWiKZUNwxFRsakuWiOQeY+o6VEaZJwmuTSppoA4aVKuUDFRjsMhyQwB8poORUlq+VGKUla0UnRZ7e0xS6ZEA5H2FDoombjPaMncAevP8AihOpSQwX9ZqXJxi/wdJsPfCoth2N87bQA3E8ZJAH5/aoNHott9ruiaym5u6uNcVSpD7gOgIwpMjz69cSnatzc+0xOGC9QBG4KRyJPtTBqmKkS5Ft+8YO2G3HBVAMEgCc/Xy8rNmeR36OzHDiqPTextc2huXk7wm2xA70L3lsvEY2gAMQI25iDnzFdkdtDVDu9Vbe86tcexdXei3ABuKFgMvO2ARjaOuKgTtpbdi8xuWSf3V9bKrI3kQckSBtzuXgnr1F/DPxKNHa3RdVyxiJZShbLIX8IJlsiQc8TULo0M7eV7jrbAKs5II4YkkmDxLHiPOMdKjbsgKd1pg2Pmbxe8jp/TNbteybHadxdUHZW8K3bK7QymBNzeYAQESWgihXxL2b3N17SoUQHaW+afBlmjAmJgedc2XlBckxMzVrVINz+KMCFPHhIkCB16z0oYyC6+4nwjLT/TOZo1e0coRBGTPmY6yPShPaFpgoeApPhAHMQDk9TmKnHNSb++iUxlzWrtJC546EBR6Hj8aO9p9v3Gt2Lt5+8gbVVlUMFBB3KyNM8iSARC1neztLL+MkAGDwc9JB4FT9pjkeEAECAIAHTH9a6ItQ0iugYyEkkQAeAWXA6DJmlUoCY54HE/3pU+TGENTdJchbYYgeIiDmc+00Jv3DMNIK4AM9Mf4oomt2ZVeevExiJ5OfyqprdNuG+fESJWIAmfv0+9Z49PolFW8okbWkHqRABPtOBIqIrnmrNosQEgYbngySMMSYgR14zS12nKMVJBIzgeYBnPTIP1rcoitASJ46xRvQ9oXtLcU2bjW4LMlwYJUkgFhMgHaMeRmODQFashmczknrH+KYz0T4b7c1OrLKb9y5fDLcRSxyQYJUkwCPCeM1632Z2BfFld9w7o3AN8wLAeFmGPCZGMV5N/wr2Xu1Z1L3Bbt2E3E7gs7iVAI/lwfqB5179o9ULiBwCAfOiHi7RLin2YjV/DV6YVcDMzyfSrXZnwvDy5AI/X9K1upvFQSBMVnF3MSu5iT68V1RyykjF44xYRudkWwe8OdowDx7jyrO9v8AasWpACyYUg+IHqKMaq7ctG3abxd4YUjMRnM9Iod8aWHfShLVk3LjMJKAeGPESRI5APvU8+HlLY3G9LRj11M2zbODu3GeJAwfMGqDVK3ZN5ENy4WYWz3cW4uboXDYPHA3E8g89BtrtBQCbhCrPhaDnykCfStsfyoPvRzyxSRZpbTE9Ki02pW4CUYMBz6e9P09wP8AKQ3nBrq5L7MqY5Vmtt8E/DIcd9eWVnwKesfxH69KXwl2TbdFaBcDkqWGdsZPsek1u9HpVtIEQbVHArkz59cYnVhxe2DO2ewLF8eJAGHDDBE+3I9K84+Ivhy5pjPz2zMMAcAfzCPCc/hXrjNnNY3/AJD7Z7qwbSHxODIIkbeonoeKyxZZRZpkxxaPOkuEAgcHmqesuyQoXdySJjEYE+Zn7VBe1bHaB4SQZH0z169DUR1viEv4TPhETJ6T5itZ51LRjHG1srOgQh8gk52tEeYng9MetXdMbYDQjTc2ookAboIRz/MfQUxNIW2h2W3JwDBAMwGwPw9aK/Drot1HvEBVY2SRAKq5O14YbQA28QeMYgY4Zxp0dMNmK1/Zty0GLGPEbbISQ/BPyxO3HJxOK9C7U7d0ep0emS8N11d6qyAKgClSoKqZI2kGPNTMTRbtX4WuX1V1t2mRo7zu8AqhchiZgMSRJUTk4MUK7Kt/s2pvaa+lkbAO7dUDMNkumQZZcmSfLMTFIoGarsm0NPY1A1FvbevbbpQf9KRLQRBIA6R1+tEe1fiGxeum0e6e2zBe+QuTG1fFAHzyFBXPHvV74d+FrbX2sOxa3clmQBU2MrAl9pPiADKpYD+LBwIf8RfDw0F1btlLbIWLKrKTt2kER0VoJG48AUpLTsGZDWaXaQVQ7YhSQ2QS2c8HB+1Z3VB3XZ0ViYjPUZjGT1961Ha/aKXLg2W+6xuKltwEySRHynxfxT9KEaeEufvpFucwQCw5hSw9p9hXnRSjPRn7A+ov7raLs8YJMz7Db7deT5YqmIMg5POIIMdBnjmrmtvqSds5EQY4meZjgUMuuUI4/mA55HlXdHZYmtieR9/81ypV0t1xuAkHMgAc12rqQE/a7d2AgEjOSpXgwPCeOKo3mLljwAokmATjr/NmfoBXO0hkSZnIYnJBOCfpB9jRL4W0Xe3QoRnCjvH2Ebgixugn3wJGYqowSHQOuWbg2sQcYGCI6j1ByTT7qMV3u0k9SZOMAefFa/8AZu/Lq+pU2Lew/vbgB2yVEC5bUl4AMEiAIlsbchq9KQwwVUyVNzwhsTycTBXHqKbQFUJ1HFWdHcKsCGK9CVwYIgitP8NdiaXUW3bvdjWbfeXS6ttAE7iygkupwBtiBMiszqtPDY6QCSIyczAJxn39KTAO6Ht59Mu3T3HAdYuAqhziSvMQQY4jjzNfR3wfens+wVM7bKgHEGFH8pIivmX4c1+28inu0O4/vLgdgJBG11ByCY4AM5yYrT/CHbVyzqrKqzfMV2K7KjqclbikncAN0Qs4USaa0M9h0vx1ZN1rVwQFUlrn8JI5CqJLdeJ4NX9L25prjsbbCLY3MSCo2nIYFgJX1FeWdpdh2xcvnvAh3My94TuKYgtsjfuJ27t0gDiQSAFq9ss3l74sMKqli6llYwhXBCeJjPnmp/pxJZ6T8a/F91rgt6NsLk3FAYGFJaWIgAR9Zrz/AFfal+6e+uXz3hMBFXarCImJEMY8h+NVewPie9po3MrWmBUoybxtPIiQeYMSOZ61rNFa0faFy9qAAi2Ah2GQrlpxDExDCRBjPTkZ7k+wM+vaeqSQyi3beQAVYMp+aRu8Q6HxEjjM0O7dhoBYR/DIhuc7oPvWj+K7ll0ZbFzeZ3FgSSDtwntn348qw+rLXCXYs1yOTBBxPTrAPNOddEqy/c1/d2BatqEaTuYidwMY4xxkevSo9Dpb9uXRJLHawjxwcSqznnn0qhoydslusy04nqIHGB96PfCXaS6XVW2Upg+NwAy7Vndt3CQSDggCnCbvY+Jr/go6/TpdKJugrtXaxZ98zBbAjaMxxit9otXca932omxbS2BBeFJPLFSokZUDyIMxivPfiXT6x9SNVpn76PFvtFg1tJyqrgDkiCD8qkxmTHx7fa9prG9Cj3MbvTgyPPO7HTjyFt+ylo9J0+qt3RKOrcfKQeeJrJf8hdj7rPejlPWMMQDmORXlydj3ktbrDy6vCi08XNuVDuAZUEnyBycRXoek196z2Wf2txqCQAGQ7mgwAGaPEy5kx0+tXCbWyZU1R5yNMySFeTMkmCf8HjrUGh0pUkzJmSI/Wes0M7N16m8ARlsSYmZxPWfrWgZB5fXr966vjwU1y+jmyNx0De0bRLjEriQSoHPQGP0a23YPYaasb7YW1cNtrbLcBZdpTaoCAjaQQDI45zWZ/ZwTifaZ/OTXpvwn2CAqXNzq3JAY4keXT2qcuLjbfsvHO6SDPwwvd6bunWLlkbHBYvJAkOCT8jDxAdJI6Vltd2favtcN027BeYvhNhCu21bR3YdmiCpExPmDWr7T0t5St21tuuuCDCM9s8oWHhY9VkKARzBNeefGqDU3LqDwMwV7SXrZQl9u11VmAztRT4SZknIrmSs6GzRfCOse3YS2/dsoL2w9s8MHO0HcZIfpH8w86C9t9uJqLV0Ftm3A7w7dxkSIHiwM/bzrI9pdjnQurkeDbb3XAPErurjMmIhWgjjHE1ktX2kGub5JPrj8s+fPnWc5uPikS9hfUuxSUcKASCBEeW2fLE5qn2l4gzAHGMzPuM45/EVT0elvXpKBjn5QsiTyfacTVm7o7qrtY7pEkCeYGDIHAjpXH/Jx3fQmgLfQgmT/AFOev5VF2jJcH5pHPExiZ+lEbxKj0acj0IwZ+lU9Rb3e4GADgAf5rojL2NFIXG/milThqB/KPtSrfkyqGvcLGSZPmfTFW+z+1Wtd8EO3vl2EjEKSGIxnMDr060PJrhNABbR6qZRiMggDapUGFAYzAnwDxcim7yxA3wFwgkwCWyQG4nk8A9aH2QSZGfTNS3T80jPH1BpOwCouC2htl1UsAT85wRIbwzBwJA5mIxQ5WJlTJyJPMdT+X1ioCwIAAAx9z5+8Y+lPWIxmQZHrn1+1MC46Q6Mh3FYMwckHB5nOK2vwPpdJcYvqrncvAKkyQpDGW+UhfER1xPWc53sTT/vZHikEHas5jdEc+ROOnFekf8edj2jdvd+QysndqjeEyTu3bYlZCyD7jFZqVyoVmV/5F+KVv3NlrbsSArbSpaFUFvEcKdo8Pp61ntF2qwQp85Zg4wJkYMMcjA6dQK1X/JHwzb0bqLe2HDFSx8TDwCJ/iZTH0gnqThb4UrOQwgHCiD44wvoFzHnTcU+xmp1vZ9kqr9+gLqpCTmSpmRtwcTmInmSKYulQtbgoC77QgbAGFlmJjxTM9J6Vm7ZIYE+KfmkECB0PlMdKMdnMiXUe4y27ZuDdtLMwG4ZA5YCOQZyKmq6EEPiTTNprr92QynClfQngmC3yxJGQfrWeOuucDBPr1BwSJieRnzo/8ddrWL14La3t3e9e9LZuDcWU7YEAAkY/CMBOztLvKK4O1iwD5ztAERI3QTxz/R8bYFtGe5Ze4xU7CogAAKGzBIiAT9OfrG+lBVQLZW4wlACQDMQMnrJ8WcADim6zs1NOzeIkbBEkSQwJBlCeYGPofV1qxbLLtYvG0wM7R/2TzyBBHnxABKS2AU+B3e3qRbYblJKugeAV6jcvBJAHr0nFF+2ewbuiIZmJtC4cOxlQdwAmJkgMSQIPh8jFjsDtB9NauahLE7Zt27hxByjBgY3kyGJGRMedZ9+3NTf0t1LhFxWdXLljuDKHMcyQQTJMe/Q1aGanU9qdneO7dDvucNaS3NookkyzAyeknkwDiYoh/wCrUTTpbFpu6K7R3vzuOZUH5guJ6CRmvNdFqQO7t3x+6D7vAJfIAwevTE9a2vwl2UlztAgz3di3hWUbSzTIiIEMxMROM5mnjbJYI0vwwHvB4ItggqsQzZmCeg/vRnVdnNbMHHvzFeg3rQ8qwPx3r1DRJDKDknDY4wfzrp/rHBC0jCUORn+2O12skKkTIkRJP9hW7t/8pWbemsdwouOQBdQkgoYE9PFyc8Y5rx79re6yzLbSD6xIxPSu92Ll0k/LEwvJ8h/SuN5pu3J/ptGKj0fT2n7XW4gdSCrCQQZwfUUH7b1Nu6ht3FDqeQwBGM9a8X7J7dvWNOUt3nSWj+baAZhQRgedGuz/AI1gP3wZiTMg+wiOn0861x54XsUrNXrvhhL6C2Lt9bZ/h7zvFBGRHeSV/igAwKwN34Fu2bvitm/aD7SqMquRMAeIiGMqfrWq03xvpz4WL2xiDMQZwZBxxPl+VDPjHQay45ub3NqNyFcgAQFlVjJknjABieKqXCW1sE37AV7Vpp1U2DfVXg+MFHgGTtOVKGMxg0P7Q7cS4TBMxyAAJxg9f9VJ2voztRnuiYAZf4tokKSJJgyeT/WgtuJhVR+QAwInnOCIOOvEiaxlC9MdJljU6Rt6q0jcJPtz060H1CgHBweKIWr+0krJgQPEcEEGVODVNiD09qlKmUilt9aVSEnyP412tCiMiuBf1+utOH2NcdfWaYjtpyDI56Vxppoo78N/D93WXQtpQ5DDes7fDI3HcYUQJ5YekmgAXZ0zECOp2gSMnGOcDIycfY1Zez3TCc+H0MMyYBE9CefTrWi+LuwrOjud0juXGd8eAg/LsEyfeSPfms/feSIAAPAUxwCPFjJ6/wD29aVgG+w7Y2i65KqxONwE7QeCwyPPOZA5q3qe0O5u7oBIZX3BokkAshj5uImZEjywLS7fsW17y2+2223+JQA/i2SOA0bsSDzFPudri+qWTaIUcC2RJMR4oHi4AyZEmpr6FRqfisLqbFpzuskD9290se8Rm8Q2xhkad23mQfKsOL6I8QWWfF5N6iTiR1/1UOovMVjxQMDdPX06GD9Zp/ZnZxvMUSWcIzBVG4sVEkAc8CBVduwSIXcliZJk8gn+lErGnYLcDBmUSJBg7hDKxkZE5I9Kr2bYUtbuNsgGRtZpZTIBWRHETPSYqfRduvat3QAGW4IgCNpyAd0HEFhH4ilQwRdvNMzBIIPTB5q5p9UwACBgUMgjmSesfb7Uxru6FIBMRgRPl7cD7021cuAd5ErJHmAYA46cilYFq/YYJOSCgYkfaZ8s/cgU/U6AL3bI52EDcxIEMPmGDjHE+Rq5Y1VltOiXEYG2Li7xO1jcIuAkdI2lcehq72j2/pro8FvuWAREHiurCAqGM7YYTOQeM02tCI7evvXVWxuAtfKAi7AdhxdaW+d5yY/lEdKg1NlrVhrbN/1Arqv8zcCD/LteRPkRFR2O2L+n8MiASYQKpztkTtnp04k1X02nuarU2wWO+7cglpPiZpYzgGJBInqKVbAk7L0jsXNs7XsgPB53KR4TMD5o+ojrj1r4L1lxrkvtPfWwzGQW3CZgqSCJJweJ61iPhrscae/u1jPtMq1m2CzMoACM+xvCh6E4P4H0b4S0ew3Isi3bEC2SdzHmW3TkEHyH1rSC2JhbtBSUeOdpiPbpXjF60/eXA8sqljD8iesHn2mvatTdA5MT+fl714/8Y9o95f8AEBAJhgpBA45EEkYOZ4rP5fSSZMTP2iygsqHyJPEdD5z0p3ZjWlYnd4ojnBk8LI8gRUnabfuQBAmM4O7/AEIz60KtaRgQzkgfjjPH3Fc6XKLssL2bA7t2DAA5MZMTwOOlCdZdGQCYk84nyPnUel1Oy4G6SJHpPp+sVe7YCAbhBzz5znI6f7pxTjKn7F7B2pvFgowBGPOtl2j8eL+zLpUQ7RbUd4CN07cyMhTu5An3rDupgE8Eef6iokXcYGK6YvitDqwhorr3HAUFj0wTHSY5xNP1i92rWiFJ3A7hk4HAPVeDHnJqtplZDKOynglSR9MHNIkgZk5zStAQrcNXtJoxcIQTvKttHmw6VV1WoUjCjP4fbFQoYyDBxniPrSX2BO1tl8JMEYIniOmMVymrqXAwcf8AjP1mKVUOioTSJqOK7TA7FWtNrbifK7LkEkE8jg+4qpSmgAtq9YLqy5O6CJGSfKf5VGags940CegUTiRIwP5sxx0FV9KssPevaPgn4Ltvp1vahSMh0BCgwDuk4wCZHqI4oS9ITdHmZ74L3UMy23Fy4oWYIESSBu2wQIMZPnULqN3hbawQt4gQeCdsevmcz7Vqtf8AEGlH7uzbAJO5bqoEBhcLskBgTIk+vmIgs6Kxb0lzUOVL7yLVsmR4oDE2+FaJiRA255FPiFgXtJ9RZAS4m1XCuIAzzkHplmHT8MUrOuIlv4wDtjBBIyQfMminanbt3UqiXRaPdkKDB3LLGSZJmSZPPDYFV+29AtoqAjDdbR1YEbWkAsZkyJkYIyDik0AMsS1wHxN5leR/3Y8q6+jM7R1PPQ9QQYjj1rugV7V5CF8U4BMbpwPpmitxIczcBQttbd80DxyNwgyZ2+UAE5mlQwGwZH6SD04Pp/SKuXdTBBgSSWYAgqQwxIOQcnBE07Q6RGDd44ACkgFoMy0DPntP3HtUDL3a8KwJA5nMGREY6Z9DzSAZd1NzwgliowozAAmI8gAftVgW1Usdx3IwgKZhSBneDAgkCePyNa+HCqzTEbl/7YMAEEeET06yPOp+ztM90XWS2WIVZiYUSJY+8c8CmBNdIcuBtRba+EnrBGAYGTkgEenPNfsu+VJZXZWAgEHiZnjjFOF4bWDgcdAq5EAHHPB/OohcXbhYAPM4z59Z/tSA0Wi0t1Cr22mUDHbcBYr5sOvJwfPrIr2/sTT93p7aSDC9DIyZx5DPAwK+ftPqFUGGhuFPB5yWIg8e9eyfDfa1oaZLPfAFEALlgVDHMLnMTj2FVieyJAv447TvK42Mvd9ACJ3KfPoayOv1632IS3tc5MSeRyBHhnHU1e+J+0V3hrb94sDxMAQTGWiJmZOfMUGv6e9pfGnzOJ2tlirDhln6+tczXNuwBPblxpEHwgQOk8cfhVBRc27jwJEnImPl+xmrupuH/pvlgcmeM5HlXe0dY3dhC0oYYKAAMjM+sfaqguK4jB+nstcJAAJUfX/dWUuRaKqNzTnGR09ZGY/vVRrYnwtGJjkzBO31NT6HUQGBwWGJ4baetXJDHajSFUURnk9Ixx+Z+oqo7AHiPTn86t9q6oPhcdT6yB+XvQy45OCZ9aIXWwRZvX98dMfqOalu6cqokfMJHqMyfy+1VVYAA9Zke3+6ta3WFxLEycmZOccdAIj8a0SjQiqwGffBrhUnPQVJp7LTBHr/AKrt54BTpM+VJdjIGcTzHpSrTaX4bOxd1pyYydyQfUSePL0pVVAZQ0ylSpFDqXUUqVMAjpBh/avavhDUOQqlm2i0IEmB8vA6UqVOPZMjAWWIRmBhg8BusbWxPMU3s1A1nTFgGPfESROD3cjPQzSpU0IyNlzubJ4J58sitRqLY7myYEuSGMfMO5BhvPOc9aVKkugYL01w/tFoSYAAGeAUckDyEkmqOsPhT/4lpUqhjH6Qfu3PWowfDHTP5UqVTLsAn2lm9qAcjxfgoj7UP7FvsofazLPhMEjwlLkrjoYGPQUqVWMpLxVjQDDe396VKpfQCt8D9daJdhmdRZByO8Tn3FcpVKEw/wBhj/3Cjp35H03RFHfiO+3eXjuaQBBk4z08qVKs/Uv9JMPqM98Tkg4n1BoLOW+tKlWi9FIj05/p+YpT4v15UqVWUg1pUGxsD5R+VB7Q5/XWlSqI9shE90YP/itWrYlEnOT+S1ylVPoZX1Ryx6iIPlzVa30pUqIjQ+3daOT96VKlWwH/2Q=="/>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F2B20"/>
              </a:solidFill>
            </a:endParaRPr>
          </a:p>
        </p:txBody>
      </p:sp>
      <p:sp>
        <p:nvSpPr>
          <p:cNvPr id="11" name="Content Placeholder 8"/>
          <p:cNvSpPr>
            <a:spLocks noGrp="1"/>
          </p:cNvSpPr>
          <p:nvPr>
            <p:ph idx="1"/>
          </p:nvPr>
        </p:nvSpPr>
        <p:spPr>
          <a:xfrm>
            <a:off x="1981200" y="1143000"/>
            <a:ext cx="8229600" cy="5181600"/>
          </a:xfrm>
        </p:spPr>
        <p:txBody>
          <a:bodyPr/>
          <a:lstStyle/>
          <a:p>
            <a:pPr marL="0" indent="0">
              <a:buNone/>
            </a:pPr>
            <a:r>
              <a:rPr lang="en-US" dirty="0"/>
              <a:t>Two main sources of uncertainty in climate projections: </a:t>
            </a:r>
          </a:p>
          <a:p>
            <a:pPr marL="457200" indent="-457200">
              <a:buAutoNum type="arabicPeriod"/>
            </a:pPr>
            <a:r>
              <a:rPr lang="en-US" dirty="0"/>
              <a:t>Climate models</a:t>
            </a:r>
          </a:p>
          <a:p>
            <a:pPr marL="457200" indent="-457200">
              <a:buAutoNum type="arabicPeriod"/>
            </a:pPr>
            <a:r>
              <a:rPr lang="en-US" dirty="0"/>
              <a:t>Future greenhouse gas emissions</a:t>
            </a:r>
          </a:p>
        </p:txBody>
      </p:sp>
      <p:pic>
        <p:nvPicPr>
          <p:cNvPr id="10" name="Picture 2" descr="http://www.undertheclearbluesky.com/wp-content/uploads/2013/02/uncertainty.jpeg"/>
          <p:cNvPicPr>
            <a:picLocks noChangeAspect="1" noChangeArrowheads="1"/>
          </p:cNvPicPr>
          <p:nvPr/>
        </p:nvPicPr>
        <p:blipFill rotWithShape="1">
          <a:blip r:embed="rId3">
            <a:extLst>
              <a:ext uri="{28A0092B-C50C-407E-A947-70E740481C1C}">
                <a14:useLocalDpi xmlns:a14="http://schemas.microsoft.com/office/drawing/2010/main"/>
              </a:ext>
            </a:extLst>
          </a:blip>
          <a:srcRect l="31501"/>
          <a:stretch/>
        </p:blipFill>
        <p:spPr bwMode="auto">
          <a:xfrm>
            <a:off x="6324600" y="2710016"/>
            <a:ext cx="5351698" cy="4007699"/>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12" name="Picture 2" descr="Hurricane Florence is projected to make landfall in the Carolinas Late Thursday or early Friday, according to projections by NOAA on Monday. Map and data courtesy of NOAA.">
            <a:extLst>
              <a:ext uri="{FF2B5EF4-FFF2-40B4-BE49-F238E27FC236}">
                <a16:creationId xmlns:a16="http://schemas.microsoft.com/office/drawing/2014/main" id="{D41B0311-2E51-47ED-8DE7-83326761B9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381" y="2645444"/>
            <a:ext cx="5133137" cy="4204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748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6BB1C-585F-4DBC-B590-55FE4FB5F7CA}"/>
              </a:ext>
            </a:extLst>
          </p:cNvPr>
          <p:cNvSpPr>
            <a:spLocks noGrp="1"/>
          </p:cNvSpPr>
          <p:nvPr>
            <p:ph type="title"/>
          </p:nvPr>
        </p:nvSpPr>
        <p:spPr/>
        <p:txBody>
          <a:bodyPr/>
          <a:lstStyle/>
          <a:p>
            <a:r>
              <a:rPr lang="en-US" dirty="0"/>
              <a:t>Future Projections: Winter Mean Temp</a:t>
            </a:r>
          </a:p>
        </p:txBody>
      </p:sp>
      <p:pic>
        <p:nvPicPr>
          <p:cNvPr id="5" name="Content Placeholder 4">
            <a:extLst>
              <a:ext uri="{FF2B5EF4-FFF2-40B4-BE49-F238E27FC236}">
                <a16:creationId xmlns:a16="http://schemas.microsoft.com/office/drawing/2014/main" id="{A17E2ED4-1D15-4AF0-967E-CF614C57B03B}"/>
              </a:ext>
            </a:extLst>
          </p:cNvPr>
          <p:cNvPicPr>
            <a:picLocks noGrp="1" noChangeAspect="1"/>
          </p:cNvPicPr>
          <p:nvPr>
            <p:ph idx="1"/>
          </p:nvPr>
        </p:nvPicPr>
        <p:blipFill>
          <a:blip r:embed="rId2"/>
          <a:stretch>
            <a:fillRect/>
          </a:stretch>
        </p:blipFill>
        <p:spPr>
          <a:xfrm>
            <a:off x="76200" y="1752600"/>
            <a:ext cx="5961900" cy="4450089"/>
          </a:xfrm>
        </p:spPr>
      </p:pic>
      <p:pic>
        <p:nvPicPr>
          <p:cNvPr id="9" name="Picture 8" descr="A picture containing diagram&#10;&#10;Description automatically generated">
            <a:extLst>
              <a:ext uri="{FF2B5EF4-FFF2-40B4-BE49-F238E27FC236}">
                <a16:creationId xmlns:a16="http://schemas.microsoft.com/office/drawing/2014/main" id="{B416B12A-4B41-4C00-970A-230CFE209BCC}"/>
              </a:ext>
            </a:extLst>
          </p:cNvPr>
          <p:cNvPicPr>
            <a:picLocks noChangeAspect="1"/>
          </p:cNvPicPr>
          <p:nvPr/>
        </p:nvPicPr>
        <p:blipFill>
          <a:blip r:embed="rId3"/>
          <a:stretch>
            <a:fillRect/>
          </a:stretch>
        </p:blipFill>
        <p:spPr>
          <a:xfrm>
            <a:off x="6038100" y="1752600"/>
            <a:ext cx="5961900" cy="4450089"/>
          </a:xfrm>
          <a:prstGeom prst="rect">
            <a:avLst/>
          </a:prstGeom>
        </p:spPr>
      </p:pic>
    </p:spTree>
    <p:extLst>
      <p:ext uri="{BB962C8B-B14F-4D97-AF65-F5344CB8AC3E}">
        <p14:creationId xmlns:p14="http://schemas.microsoft.com/office/powerpoint/2010/main" val="40263803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0"/>
            <a:ext cx="8686800" cy="1066800"/>
          </a:xfrm>
        </p:spPr>
        <p:txBody>
          <a:bodyPr>
            <a:noAutofit/>
          </a:bodyPr>
          <a:lstStyle/>
          <a:p>
            <a:r>
              <a:rPr lang="en-US" dirty="0"/>
              <a:t>Growing Season - Projected</a:t>
            </a:r>
          </a:p>
        </p:txBody>
      </p:sp>
      <p:sp>
        <p:nvSpPr>
          <p:cNvPr id="3" name="Rectangle 2"/>
          <p:cNvSpPr/>
          <p:nvPr/>
        </p:nvSpPr>
        <p:spPr>
          <a:xfrm>
            <a:off x="4322961" y="6488668"/>
            <a:ext cx="686604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FFFFFF">
                    <a:lumMod val="85000"/>
                  </a:srgbClr>
                </a:solidFill>
                <a:effectLst/>
                <a:uLnTx/>
                <a:uFillTx/>
                <a:latin typeface="Arial" charset="0"/>
                <a:ea typeface="ＭＳ Ｐゴシック" pitchFamily="34" charset="-128"/>
                <a:cs typeface="+mn-cs"/>
              </a:rPr>
              <a:t>Sources: </a:t>
            </a:r>
            <a:r>
              <a:rPr kumimoji="0" lang="en-US" sz="1800" b="0" i="0" u="none" strike="noStrike" kern="1200" cap="none" spc="0" normalizeH="0" baseline="0" noProof="0" dirty="0">
                <a:ln>
                  <a:noFill/>
                </a:ln>
                <a:solidFill>
                  <a:srgbClr val="2F2B20"/>
                </a:solidFill>
                <a:effectLst/>
                <a:uLnTx/>
                <a:uFillTx/>
                <a:latin typeface="Arial" charset="0"/>
                <a:ea typeface="ＭＳ Ｐゴシック" pitchFamily="34" charset="-128"/>
                <a:cs typeface="+mn-cs"/>
                <a:hlinkClick r:id="rId3"/>
              </a:rPr>
              <a:t>http://ccr.aos.wisc.edu/resources/data_scripts/dyndown</a:t>
            </a:r>
            <a:r>
              <a:rPr kumimoji="0" lang="en-US" sz="1800" b="0" i="0" u="none" strike="noStrike" kern="1200" cap="none" spc="0" normalizeH="0" baseline="0" noProof="0" dirty="0">
                <a:ln>
                  <a:noFill/>
                </a:ln>
                <a:solidFill>
                  <a:srgbClr val="2F2B20"/>
                </a:solidFill>
                <a:effectLst/>
                <a:uLnTx/>
                <a:uFillTx/>
                <a:latin typeface="Arial" charset="0"/>
                <a:ea typeface="ＭＳ Ｐゴシック" pitchFamily="34" charset="-128"/>
                <a:cs typeface="+mn-cs"/>
              </a:rPr>
              <a:t> </a:t>
            </a:r>
          </a:p>
        </p:txBody>
      </p:sp>
      <p:sp>
        <p:nvSpPr>
          <p:cNvPr id="8" name="Action Button: Home 7">
            <a:hlinkClick r:id="rId4" action="ppaction://hlinksldjump" highlightClick="1"/>
          </p:cNvPr>
          <p:cNvSpPr/>
          <p:nvPr/>
        </p:nvSpPr>
        <p:spPr>
          <a:xfrm>
            <a:off x="1636544" y="6172201"/>
            <a:ext cx="268457" cy="305145"/>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F2B20"/>
              </a:solidFill>
              <a:effectLst/>
              <a:uLnTx/>
              <a:uFillTx/>
              <a:latin typeface="Calibri" panose="020F0502020204030204"/>
              <a:ea typeface="+mn-ea"/>
              <a:cs typeface="+mn-cs"/>
            </a:endParaRPr>
          </a:p>
        </p:txBody>
      </p:sp>
      <p:pic>
        <p:nvPicPr>
          <p:cNvPr id="5" name="Picture 4" descr="Map&#10;&#10;Description automatically generated">
            <a:extLst>
              <a:ext uri="{FF2B5EF4-FFF2-40B4-BE49-F238E27FC236}">
                <a16:creationId xmlns:a16="http://schemas.microsoft.com/office/drawing/2014/main" id="{2DF05834-075C-4C66-980A-5E5E18967310}"/>
              </a:ext>
            </a:extLst>
          </p:cNvPr>
          <p:cNvPicPr>
            <a:picLocks noChangeAspect="1"/>
          </p:cNvPicPr>
          <p:nvPr/>
        </p:nvPicPr>
        <p:blipFill>
          <a:blip r:embed="rId5"/>
          <a:stretch>
            <a:fillRect/>
          </a:stretch>
        </p:blipFill>
        <p:spPr>
          <a:xfrm>
            <a:off x="418377" y="1362075"/>
            <a:ext cx="11355245" cy="4572000"/>
          </a:xfrm>
          <a:prstGeom prst="rect">
            <a:avLst/>
          </a:prstGeom>
        </p:spPr>
      </p:pic>
    </p:spTree>
    <p:extLst>
      <p:ext uri="{BB962C8B-B14F-4D97-AF65-F5344CB8AC3E}">
        <p14:creationId xmlns:p14="http://schemas.microsoft.com/office/powerpoint/2010/main" val="34319915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6BB1C-585F-4DBC-B590-55FE4FB5F7CA}"/>
              </a:ext>
            </a:extLst>
          </p:cNvPr>
          <p:cNvSpPr>
            <a:spLocks noGrp="1"/>
          </p:cNvSpPr>
          <p:nvPr>
            <p:ph type="title"/>
          </p:nvPr>
        </p:nvSpPr>
        <p:spPr/>
        <p:txBody>
          <a:bodyPr/>
          <a:lstStyle/>
          <a:p>
            <a:r>
              <a:rPr lang="en-US" dirty="0"/>
              <a:t>Future Projections: Annual </a:t>
            </a:r>
            <a:r>
              <a:rPr lang="en-US" dirty="0" err="1"/>
              <a:t>Precip</a:t>
            </a:r>
            <a:endParaRPr lang="en-US" dirty="0"/>
          </a:p>
        </p:txBody>
      </p:sp>
      <p:pic>
        <p:nvPicPr>
          <p:cNvPr id="4" name="Picture 3" descr="Map&#10;&#10;Description automatically generated">
            <a:extLst>
              <a:ext uri="{FF2B5EF4-FFF2-40B4-BE49-F238E27FC236}">
                <a16:creationId xmlns:a16="http://schemas.microsoft.com/office/drawing/2014/main" id="{880BEA32-E730-4FF7-81B2-B2179EE7BB9C}"/>
              </a:ext>
            </a:extLst>
          </p:cNvPr>
          <p:cNvPicPr>
            <a:picLocks noChangeAspect="1"/>
          </p:cNvPicPr>
          <p:nvPr/>
        </p:nvPicPr>
        <p:blipFill>
          <a:blip r:embed="rId2"/>
          <a:stretch>
            <a:fillRect/>
          </a:stretch>
        </p:blipFill>
        <p:spPr>
          <a:xfrm>
            <a:off x="76200" y="1752600"/>
            <a:ext cx="5992380" cy="4450089"/>
          </a:xfrm>
          <a:prstGeom prst="rect">
            <a:avLst/>
          </a:prstGeom>
        </p:spPr>
      </p:pic>
      <p:pic>
        <p:nvPicPr>
          <p:cNvPr id="6" name="Picture 5" descr="Map&#10;&#10;Description automatically generated">
            <a:extLst>
              <a:ext uri="{FF2B5EF4-FFF2-40B4-BE49-F238E27FC236}">
                <a16:creationId xmlns:a16="http://schemas.microsoft.com/office/drawing/2014/main" id="{7A426322-557D-4B49-BC0E-50941FBA4786}"/>
              </a:ext>
            </a:extLst>
          </p:cNvPr>
          <p:cNvPicPr>
            <a:picLocks noChangeAspect="1"/>
          </p:cNvPicPr>
          <p:nvPr/>
        </p:nvPicPr>
        <p:blipFill>
          <a:blip r:embed="rId3"/>
          <a:stretch>
            <a:fillRect/>
          </a:stretch>
        </p:blipFill>
        <p:spPr>
          <a:xfrm>
            <a:off x="6068580" y="1752600"/>
            <a:ext cx="5992380" cy="4450089"/>
          </a:xfrm>
          <a:prstGeom prst="rect">
            <a:avLst/>
          </a:prstGeom>
        </p:spPr>
      </p:pic>
      <p:sp>
        <p:nvSpPr>
          <p:cNvPr id="8" name="TextBox 7">
            <a:extLst>
              <a:ext uri="{FF2B5EF4-FFF2-40B4-BE49-F238E27FC236}">
                <a16:creationId xmlns:a16="http://schemas.microsoft.com/office/drawing/2014/main" id="{53721E75-AD5B-4C34-A270-E0B1E10433D2}"/>
              </a:ext>
            </a:extLst>
          </p:cNvPr>
          <p:cNvSpPr txBox="1"/>
          <p:nvPr/>
        </p:nvSpPr>
        <p:spPr>
          <a:xfrm>
            <a:off x="2971800" y="1811179"/>
            <a:ext cx="457200" cy="246221"/>
          </a:xfrm>
          <a:prstGeom prst="rect">
            <a:avLst/>
          </a:prstGeom>
          <a:solidFill>
            <a:schemeClr val="bg1"/>
          </a:solidFill>
        </p:spPr>
        <p:txBody>
          <a:bodyPr wrap="square" lIns="0" tIns="0" rIns="0" bIns="0" rtlCol="0">
            <a:spAutoFit/>
          </a:bodyPr>
          <a:lstStyle/>
          <a:p>
            <a:r>
              <a:rPr lang="en-US" sz="1600" b="1" dirty="0">
                <a:latin typeface="+mn-lt"/>
                <a:cs typeface="Arial" panose="020B0604020202020204" pitchFamily="34" charset="0"/>
              </a:rPr>
              <a:t>PRCP</a:t>
            </a:r>
          </a:p>
        </p:txBody>
      </p:sp>
      <p:sp>
        <p:nvSpPr>
          <p:cNvPr id="9" name="TextBox 8">
            <a:extLst>
              <a:ext uri="{FF2B5EF4-FFF2-40B4-BE49-F238E27FC236}">
                <a16:creationId xmlns:a16="http://schemas.microsoft.com/office/drawing/2014/main" id="{C823AEED-2851-460C-AD22-1A2D3EB0B4FA}"/>
              </a:ext>
            </a:extLst>
          </p:cNvPr>
          <p:cNvSpPr txBox="1"/>
          <p:nvPr/>
        </p:nvSpPr>
        <p:spPr>
          <a:xfrm>
            <a:off x="8991600" y="1811179"/>
            <a:ext cx="457200" cy="246221"/>
          </a:xfrm>
          <a:prstGeom prst="rect">
            <a:avLst/>
          </a:prstGeom>
          <a:solidFill>
            <a:schemeClr val="bg1"/>
          </a:solidFill>
        </p:spPr>
        <p:txBody>
          <a:bodyPr wrap="square" lIns="0" tIns="0" rIns="0" bIns="0" rtlCol="0">
            <a:spAutoFit/>
          </a:bodyPr>
          <a:lstStyle/>
          <a:p>
            <a:r>
              <a:rPr lang="en-US" sz="1600" b="1" dirty="0">
                <a:latin typeface="+mn-lt"/>
                <a:cs typeface="Arial" panose="020B0604020202020204" pitchFamily="34" charset="0"/>
              </a:rPr>
              <a:t>PRCP</a:t>
            </a:r>
          </a:p>
        </p:txBody>
      </p:sp>
    </p:spTree>
    <p:extLst>
      <p:ext uri="{BB962C8B-B14F-4D97-AF65-F5344CB8AC3E}">
        <p14:creationId xmlns:p14="http://schemas.microsoft.com/office/powerpoint/2010/main" val="39990844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6" name="Title 1"/>
          <p:cNvSpPr>
            <a:spLocks noGrp="1"/>
          </p:cNvSpPr>
          <p:nvPr>
            <p:ph type="title"/>
          </p:nvPr>
        </p:nvSpPr>
        <p:spPr/>
        <p:txBody>
          <a:bodyPr/>
          <a:lstStyle/>
          <a:p>
            <a:r>
              <a:rPr lang="en-US" altLang="en-US" dirty="0"/>
              <a:t>Heavy Precipitation - Projected</a:t>
            </a:r>
          </a:p>
        </p:txBody>
      </p:sp>
      <p:sp>
        <p:nvSpPr>
          <p:cNvPr id="6" name="Content Placeholder 5">
            <a:extLst>
              <a:ext uri="{FF2B5EF4-FFF2-40B4-BE49-F238E27FC236}">
                <a16:creationId xmlns:a16="http://schemas.microsoft.com/office/drawing/2014/main" id="{C0145B4C-DBB9-42A2-A0AA-75F4ED75750B}"/>
              </a:ext>
            </a:extLst>
          </p:cNvPr>
          <p:cNvSpPr>
            <a:spLocks noGrp="1"/>
          </p:cNvSpPr>
          <p:nvPr>
            <p:ph idx="1"/>
          </p:nvPr>
        </p:nvSpPr>
        <p:spPr/>
        <p:txBody>
          <a:bodyPr/>
          <a:lstStyle/>
          <a:p>
            <a:endParaRPr lang="en-US"/>
          </a:p>
        </p:txBody>
      </p:sp>
      <p:pic>
        <p:nvPicPr>
          <p:cNvPr id="5" name="Picture 4" descr="Map&#10;&#10;Description automatically generated">
            <a:extLst>
              <a:ext uri="{FF2B5EF4-FFF2-40B4-BE49-F238E27FC236}">
                <a16:creationId xmlns:a16="http://schemas.microsoft.com/office/drawing/2014/main" id="{5CEA3686-7175-425F-BF42-BAC25EF79B72}"/>
              </a:ext>
            </a:extLst>
          </p:cNvPr>
          <p:cNvPicPr>
            <a:picLocks noChangeAspect="1"/>
          </p:cNvPicPr>
          <p:nvPr/>
        </p:nvPicPr>
        <p:blipFill>
          <a:blip r:embed="rId3"/>
          <a:stretch>
            <a:fillRect/>
          </a:stretch>
        </p:blipFill>
        <p:spPr>
          <a:xfrm>
            <a:off x="403679" y="1566863"/>
            <a:ext cx="11384639" cy="4572000"/>
          </a:xfrm>
          <a:prstGeom prst="rect">
            <a:avLst/>
          </a:prstGeom>
        </p:spPr>
      </p:pic>
    </p:spTree>
    <p:extLst>
      <p:ext uri="{BB962C8B-B14F-4D97-AF65-F5344CB8AC3E}">
        <p14:creationId xmlns:p14="http://schemas.microsoft.com/office/powerpoint/2010/main" val="117448387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BB9C5-FEF3-4DCB-95FA-E52144EAAFBC}"/>
              </a:ext>
            </a:extLst>
          </p:cNvPr>
          <p:cNvSpPr>
            <a:spLocks noGrp="1"/>
          </p:cNvSpPr>
          <p:nvPr>
            <p:ph type="title"/>
          </p:nvPr>
        </p:nvSpPr>
        <p:spPr/>
        <p:txBody>
          <a:bodyPr/>
          <a:lstStyle/>
          <a:p>
            <a:r>
              <a:rPr lang="en-US" dirty="0"/>
              <a:t>Climate Change Tree Atlas Results</a:t>
            </a:r>
          </a:p>
        </p:txBody>
      </p:sp>
      <p:sp>
        <p:nvSpPr>
          <p:cNvPr id="7" name="Rectangle 6">
            <a:extLst>
              <a:ext uri="{FF2B5EF4-FFF2-40B4-BE49-F238E27FC236}">
                <a16:creationId xmlns:a16="http://schemas.microsoft.com/office/drawing/2014/main" id="{389153E2-A4C5-465B-A602-493D8AA2C2B6}"/>
              </a:ext>
            </a:extLst>
          </p:cNvPr>
          <p:cNvSpPr/>
          <p:nvPr/>
        </p:nvSpPr>
        <p:spPr>
          <a:xfrm>
            <a:off x="0" y="6396335"/>
            <a:ext cx="12192000" cy="461665"/>
          </a:xfrm>
          <a:prstGeom prst="rect">
            <a:avLst/>
          </a:prstGeom>
          <a:solidFill>
            <a:schemeClr val="tx1">
              <a:lumMod val="75000"/>
              <a:lumOff val="25000"/>
            </a:schemeClr>
          </a:solidFill>
          <a:effectLst>
            <a:innerShdw blurRad="63500" dist="50800" dir="16200000">
              <a:prstClr val="black">
                <a:alpha val="50000"/>
              </a:prstClr>
            </a:inn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www.fs.fed.us/nrs/atlas</a:t>
            </a:r>
          </a:p>
        </p:txBody>
      </p:sp>
      <p:pic>
        <p:nvPicPr>
          <p:cNvPr id="8" name="Content Placeholder 4">
            <a:extLst>
              <a:ext uri="{FF2B5EF4-FFF2-40B4-BE49-F238E27FC236}">
                <a16:creationId xmlns:a16="http://schemas.microsoft.com/office/drawing/2014/main" id="{627A1B7C-97E8-403F-BB12-B1EB174FAB1C}"/>
              </a:ext>
            </a:extLst>
          </p:cNvPr>
          <p:cNvPicPr>
            <a:picLocks noChangeAspect="1"/>
          </p:cNvPicPr>
          <p:nvPr/>
        </p:nvPicPr>
        <p:blipFill>
          <a:blip r:embed="rId3"/>
          <a:stretch>
            <a:fillRect/>
          </a:stretch>
        </p:blipFill>
        <p:spPr>
          <a:xfrm>
            <a:off x="5791200" y="1545885"/>
            <a:ext cx="5726485" cy="4486843"/>
          </a:xfrm>
          <a:prstGeom prst="rect">
            <a:avLst/>
          </a:prstGeom>
        </p:spPr>
      </p:pic>
      <p:pic>
        <p:nvPicPr>
          <p:cNvPr id="4" name="Picture 3">
            <a:extLst>
              <a:ext uri="{FF2B5EF4-FFF2-40B4-BE49-F238E27FC236}">
                <a16:creationId xmlns:a16="http://schemas.microsoft.com/office/drawing/2014/main" id="{6670CFD9-B742-4513-B6CC-B96B2CA3A51B}"/>
              </a:ext>
            </a:extLst>
          </p:cNvPr>
          <p:cNvPicPr>
            <a:picLocks noChangeAspect="1"/>
          </p:cNvPicPr>
          <p:nvPr/>
        </p:nvPicPr>
        <p:blipFill rotWithShape="1">
          <a:blip r:embed="rId4"/>
          <a:srcRect l="15365" t="13619" r="63359" b="5500"/>
          <a:stretch/>
        </p:blipFill>
        <p:spPr>
          <a:xfrm>
            <a:off x="838200" y="1350216"/>
            <a:ext cx="3649615" cy="4682512"/>
          </a:xfrm>
          <a:prstGeom prst="rect">
            <a:avLst/>
          </a:prstGeom>
        </p:spPr>
      </p:pic>
    </p:spTree>
    <p:extLst>
      <p:ext uri="{BB962C8B-B14F-4D97-AF65-F5344CB8AC3E}">
        <p14:creationId xmlns:p14="http://schemas.microsoft.com/office/powerpoint/2010/main" val="32220711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p54" descr="Image result for bottomless culvert"/>
          <p:cNvPicPr preferRelativeResize="0"/>
          <p:nvPr/>
        </p:nvPicPr>
        <p:blipFill rotWithShape="1">
          <a:blip r:embed="rId3">
            <a:alphaModFix/>
          </a:blip>
          <a:srcRect l="15250"/>
          <a:stretch/>
        </p:blipFill>
        <p:spPr>
          <a:xfrm>
            <a:off x="64160" y="2019056"/>
            <a:ext cx="2977488" cy="2633552"/>
          </a:xfrm>
          <a:prstGeom prst="rect">
            <a:avLst/>
          </a:prstGeom>
          <a:noFill/>
          <a:ln>
            <a:noFill/>
          </a:ln>
        </p:spPr>
      </p:pic>
      <p:sp>
        <p:nvSpPr>
          <p:cNvPr id="450" name="Google Shape;450;p54"/>
          <p:cNvSpPr txBox="1"/>
          <p:nvPr/>
        </p:nvSpPr>
        <p:spPr>
          <a:xfrm>
            <a:off x="590550" y="4832993"/>
            <a:ext cx="11136585" cy="178177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Calibri"/>
                <a:cs typeface="Calibri"/>
                <a:sym typeface="Calibri"/>
              </a:rPr>
              <a:t>Ecosystem-based adaptation actions build on </a:t>
            </a:r>
            <a:r>
              <a:rPr kumimoji="0" lang="en-US" sz="3600" b="0" i="0" u="none" strike="noStrike" kern="1200" cap="none" spc="0" normalizeH="0" baseline="0" noProof="0" dirty="0">
                <a:ln>
                  <a:noFill/>
                </a:ln>
                <a:solidFill>
                  <a:schemeClr val="accent1"/>
                </a:solidFill>
                <a:effectLst/>
                <a:uLnTx/>
                <a:uFillTx/>
                <a:latin typeface="Calibri"/>
                <a:ea typeface="Calibri"/>
                <a:cs typeface="Calibri"/>
                <a:sym typeface="Calibri"/>
              </a:rPr>
              <a:t>sustainable management</a:t>
            </a:r>
            <a:r>
              <a:rPr kumimoji="0" lang="en-US" sz="3600" b="0" i="0" u="none" strike="noStrike" kern="1200" cap="none" spc="0" normalizeH="0" baseline="0" noProof="0" dirty="0">
                <a:ln>
                  <a:noFill/>
                </a:ln>
                <a:solidFill>
                  <a:prstClr val="black"/>
                </a:solidFill>
                <a:effectLst/>
                <a:uLnTx/>
                <a:uFillTx/>
                <a:latin typeface="Calibri"/>
                <a:ea typeface="Calibri"/>
                <a:cs typeface="Calibri"/>
                <a:sym typeface="Calibri"/>
              </a:rPr>
              <a:t>, </a:t>
            </a:r>
            <a:r>
              <a:rPr kumimoji="0" lang="en-US" sz="3600" b="0" i="0" u="none" strike="noStrike" kern="1200" cap="none" spc="0" normalizeH="0" baseline="0" noProof="0" dirty="0">
                <a:ln>
                  <a:noFill/>
                </a:ln>
                <a:solidFill>
                  <a:schemeClr val="accent1"/>
                </a:solidFill>
                <a:effectLst/>
                <a:uLnTx/>
                <a:uFillTx/>
                <a:latin typeface="Calibri"/>
                <a:ea typeface="Calibri"/>
                <a:cs typeface="Calibri"/>
                <a:sym typeface="Calibri"/>
              </a:rPr>
              <a:t>conservation</a:t>
            </a:r>
            <a:r>
              <a:rPr kumimoji="0" lang="en-US" sz="3600" b="0" i="0" u="none" strike="noStrike" kern="1200" cap="none" spc="0" normalizeH="0" baseline="0" noProof="0" dirty="0">
                <a:ln>
                  <a:noFill/>
                </a:ln>
                <a:solidFill>
                  <a:prstClr val="black"/>
                </a:solidFill>
                <a:effectLst/>
                <a:uLnTx/>
                <a:uFillTx/>
                <a:latin typeface="Calibri"/>
                <a:ea typeface="Calibri"/>
                <a:cs typeface="Calibri"/>
                <a:sym typeface="Calibri"/>
              </a:rPr>
              <a:t>, and </a:t>
            </a:r>
            <a:r>
              <a:rPr kumimoji="0" lang="en-US" sz="3600" b="0" i="0" u="none" strike="noStrike" kern="1200" cap="none" spc="0" normalizeH="0" baseline="0" noProof="0" dirty="0">
                <a:ln>
                  <a:noFill/>
                </a:ln>
                <a:solidFill>
                  <a:schemeClr val="accent1"/>
                </a:solidFill>
                <a:effectLst/>
                <a:uLnTx/>
                <a:uFillTx/>
                <a:latin typeface="Calibri"/>
                <a:ea typeface="Calibri"/>
                <a:cs typeface="Calibri"/>
                <a:sym typeface="Calibri"/>
              </a:rPr>
              <a:t>restoration</a:t>
            </a:r>
            <a:r>
              <a:rPr kumimoji="0" lang="en-US" sz="3600" b="0" i="0" u="none" strike="noStrike" kern="1200" cap="none" spc="0" normalizeH="0" baseline="0" noProof="0" dirty="0">
                <a:ln>
                  <a:noFill/>
                </a:ln>
                <a:solidFill>
                  <a:prstClr val="black"/>
                </a:solidFill>
                <a:effectLst/>
                <a:uLnTx/>
                <a:uFillTx/>
                <a:latin typeface="Calibri"/>
                <a:ea typeface="Calibri"/>
                <a:cs typeface="Calibri"/>
                <a:sym typeface="Calibri"/>
              </a:rPr>
              <a:t>.</a:t>
            </a:r>
          </a:p>
        </p:txBody>
      </p:sp>
      <p:pic>
        <p:nvPicPr>
          <p:cNvPr id="451" name="Google Shape;451;p54"/>
          <p:cNvPicPr preferRelativeResize="0"/>
          <p:nvPr/>
        </p:nvPicPr>
        <p:blipFill rotWithShape="1">
          <a:blip r:embed="rId4">
            <a:alphaModFix/>
          </a:blip>
          <a:srcRect/>
          <a:stretch/>
        </p:blipFill>
        <p:spPr>
          <a:xfrm>
            <a:off x="5240247" y="2019056"/>
            <a:ext cx="4704592" cy="2646333"/>
          </a:xfrm>
          <a:prstGeom prst="rect">
            <a:avLst/>
          </a:prstGeom>
          <a:noFill/>
          <a:ln w="57150" cap="flat" cmpd="sng">
            <a:solidFill>
              <a:schemeClr val="lt1"/>
            </a:solidFill>
            <a:prstDash val="solid"/>
            <a:round/>
            <a:headEnd type="none" w="sm" len="sm"/>
            <a:tailEnd type="none" w="sm" len="sm"/>
          </a:ln>
        </p:spPr>
      </p:pic>
      <p:pic>
        <p:nvPicPr>
          <p:cNvPr id="452" name="Google Shape;452;p54" descr="Image result for fs kirtland warbler"/>
          <p:cNvPicPr preferRelativeResize="0"/>
          <p:nvPr/>
        </p:nvPicPr>
        <p:blipFill rotWithShape="1">
          <a:blip r:embed="rId5">
            <a:alphaModFix/>
          </a:blip>
          <a:srcRect l="21369" t="3920" r="3889" b="5418"/>
          <a:stretch/>
        </p:blipFill>
        <p:spPr>
          <a:xfrm>
            <a:off x="3086901" y="2019056"/>
            <a:ext cx="2825586" cy="2650024"/>
          </a:xfrm>
          <a:prstGeom prst="rect">
            <a:avLst/>
          </a:prstGeom>
          <a:noFill/>
          <a:ln w="57150" cap="flat" cmpd="sng">
            <a:solidFill>
              <a:schemeClr val="lt1"/>
            </a:solidFill>
            <a:prstDash val="solid"/>
            <a:round/>
            <a:headEnd type="none" w="sm" len="sm"/>
            <a:tailEnd type="none" w="sm" len="sm"/>
          </a:ln>
        </p:spPr>
      </p:pic>
      <p:pic>
        <p:nvPicPr>
          <p:cNvPr id="453" name="Google Shape;453;p54"/>
          <p:cNvPicPr preferRelativeResize="0"/>
          <p:nvPr/>
        </p:nvPicPr>
        <p:blipFill rotWithShape="1">
          <a:blip r:embed="rId6">
            <a:alphaModFix/>
          </a:blip>
          <a:srcRect l="-124" t="18073" r="-1"/>
          <a:stretch/>
        </p:blipFill>
        <p:spPr>
          <a:xfrm>
            <a:off x="9305595" y="2019056"/>
            <a:ext cx="2829960" cy="2652225"/>
          </a:xfrm>
          <a:prstGeom prst="rect">
            <a:avLst/>
          </a:prstGeom>
          <a:noFill/>
          <a:ln w="57150" cap="flat" cmpd="sng">
            <a:solidFill>
              <a:schemeClr val="lt1"/>
            </a:solidFill>
            <a:prstDash val="solid"/>
            <a:round/>
            <a:headEnd type="none" w="sm" len="sm"/>
            <a:tailEnd type="none" w="sm" len="sm"/>
          </a:ln>
        </p:spPr>
      </p:pic>
      <p:sp>
        <p:nvSpPr>
          <p:cNvPr id="9" name="Rectangle 3"/>
          <p:cNvSpPr>
            <a:spLocks noGrp="1"/>
          </p:cNvSpPr>
          <p:nvPr>
            <p:ph idx="1"/>
          </p:nvPr>
        </p:nvSpPr>
        <p:spPr>
          <a:xfrm>
            <a:off x="939800" y="651991"/>
            <a:ext cx="10312400" cy="1361173"/>
          </a:xfrm>
          <a:prstGeom prst="rect">
            <a:avLst/>
          </a:prstGeom>
        </p:spPr>
        <p:txBody>
          <a:bodyPr>
            <a:normAutofit/>
          </a:bodyPr>
          <a:lstStyle/>
          <a:p>
            <a:pPr marL="0" indent="0" algn="ctr" defTabSz="114300">
              <a:buNone/>
            </a:pPr>
            <a:r>
              <a:rPr lang="en-US" sz="4000" b="1" dirty="0">
                <a:solidFill>
                  <a:schemeClr val="accent1"/>
                </a:solidFill>
              </a:rPr>
              <a:t>Adaptation</a:t>
            </a:r>
            <a:r>
              <a:rPr lang="en-US" sz="4000" dirty="0">
                <a:solidFill>
                  <a:srgbClr val="0070C0"/>
                </a:solidFill>
              </a:rPr>
              <a:t> </a:t>
            </a:r>
            <a:r>
              <a:rPr lang="en-US" sz="4000" dirty="0"/>
              <a:t>is the adjustment of systems in preparation or in response to climate change. </a:t>
            </a:r>
          </a:p>
          <a:p>
            <a:pPr marL="0" indent="0" algn="ctr" defTabSz="114300">
              <a:buNone/>
            </a:pPr>
            <a:endParaRPr lang="en-US" sz="4000" dirty="0">
              <a:solidFill>
                <a:srgbClr val="0070C0"/>
              </a:solidFill>
            </a:endParaRPr>
          </a:p>
        </p:txBody>
      </p:sp>
    </p:spTree>
    <p:extLst>
      <p:ext uri="{BB962C8B-B14F-4D97-AF65-F5344CB8AC3E}">
        <p14:creationId xmlns:p14="http://schemas.microsoft.com/office/powerpoint/2010/main" val="41842056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BB9C5-FEF3-4DCB-95FA-E52144EAAFBC}"/>
              </a:ext>
            </a:extLst>
          </p:cNvPr>
          <p:cNvSpPr>
            <a:spLocks noGrp="1"/>
          </p:cNvSpPr>
          <p:nvPr>
            <p:ph type="title"/>
          </p:nvPr>
        </p:nvSpPr>
        <p:spPr/>
        <p:txBody>
          <a:bodyPr/>
          <a:lstStyle/>
          <a:p>
            <a:r>
              <a:rPr lang="en-US" dirty="0"/>
              <a:t>Climate Change Tree Atlas Results</a:t>
            </a:r>
          </a:p>
        </p:txBody>
      </p:sp>
      <p:sp>
        <p:nvSpPr>
          <p:cNvPr id="7" name="Rectangle 6">
            <a:extLst>
              <a:ext uri="{FF2B5EF4-FFF2-40B4-BE49-F238E27FC236}">
                <a16:creationId xmlns:a16="http://schemas.microsoft.com/office/drawing/2014/main" id="{389153E2-A4C5-465B-A602-493D8AA2C2B6}"/>
              </a:ext>
            </a:extLst>
          </p:cNvPr>
          <p:cNvSpPr/>
          <p:nvPr/>
        </p:nvSpPr>
        <p:spPr>
          <a:xfrm>
            <a:off x="0" y="6396335"/>
            <a:ext cx="12192000" cy="400110"/>
          </a:xfrm>
          <a:prstGeom prst="rect">
            <a:avLst/>
          </a:prstGeom>
          <a:solidFill>
            <a:schemeClr val="tx1">
              <a:lumMod val="75000"/>
              <a:lumOff val="25000"/>
            </a:schemeClr>
          </a:solidFill>
          <a:effectLst>
            <a:innerShdw blurRad="63500" dist="50800" dir="16200000">
              <a:prstClr val="black">
                <a:alpha val="50000"/>
              </a:prstClr>
            </a:inn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charset="0"/>
                <a:ea typeface="ＭＳ Ｐゴシック" pitchFamily="34" charset="-128"/>
                <a:cs typeface="+mn-cs"/>
              </a:rPr>
              <a:t>https://forestadaptation.org/learn/resource-finder/tree-species-projections-ecological-sections-minnesota</a:t>
            </a:r>
          </a:p>
        </p:txBody>
      </p:sp>
      <p:graphicFrame>
        <p:nvGraphicFramePr>
          <p:cNvPr id="14" name="Table 3">
            <a:extLst>
              <a:ext uri="{FF2B5EF4-FFF2-40B4-BE49-F238E27FC236}">
                <a16:creationId xmlns:a16="http://schemas.microsoft.com/office/drawing/2014/main" id="{E1F07C94-1D71-490D-BC85-15CD41D5A03F}"/>
              </a:ext>
            </a:extLst>
          </p:cNvPr>
          <p:cNvGraphicFramePr>
            <a:graphicFrameLocks noGrp="1"/>
          </p:cNvGraphicFramePr>
          <p:nvPr>
            <p:extLst>
              <p:ext uri="{D42A27DB-BD31-4B8C-83A1-F6EECF244321}">
                <p14:modId xmlns:p14="http://schemas.microsoft.com/office/powerpoint/2010/main" val="4225044742"/>
              </p:ext>
            </p:extLst>
          </p:nvPr>
        </p:nvGraphicFramePr>
        <p:xfrm>
          <a:off x="609600" y="1495835"/>
          <a:ext cx="3149601" cy="2773680"/>
        </p:xfrm>
        <a:graphic>
          <a:graphicData uri="http://schemas.openxmlformats.org/drawingml/2006/table">
            <a:tbl>
              <a:tblPr firstRow="1" bandRow="1">
                <a:tableStyleId>{68D230F3-CF80-4859-8CE7-A43EE81993B5}</a:tableStyleId>
              </a:tblPr>
              <a:tblGrid>
                <a:gridCol w="3149601">
                  <a:extLst>
                    <a:ext uri="{9D8B030D-6E8A-4147-A177-3AD203B41FA5}">
                      <a16:colId xmlns:a16="http://schemas.microsoft.com/office/drawing/2014/main" val="872909656"/>
                    </a:ext>
                  </a:extLst>
                </a:gridCol>
              </a:tblGrid>
              <a:tr h="370840">
                <a:tc>
                  <a:txBody>
                    <a:bodyPr/>
                    <a:lstStyle/>
                    <a:p>
                      <a:r>
                        <a:rPr lang="en-US" sz="2000" dirty="0"/>
                        <a:t>Increasing Habitat</a:t>
                      </a:r>
                    </a:p>
                  </a:txBody>
                  <a:tcPr/>
                </a:tc>
                <a:extLst>
                  <a:ext uri="{0D108BD9-81ED-4DB2-BD59-A6C34878D82A}">
                    <a16:rowId xmlns:a16="http://schemas.microsoft.com/office/drawing/2014/main" val="1801197975"/>
                  </a:ext>
                </a:extLst>
              </a:tr>
              <a:tr h="370840">
                <a:tc>
                  <a:txBody>
                    <a:bodyPr/>
                    <a:lstStyle/>
                    <a:p>
                      <a:r>
                        <a:rPr lang="en-US" sz="2000" b="0" dirty="0"/>
                        <a:t>American basswood</a:t>
                      </a:r>
                    </a:p>
                  </a:txBody>
                  <a:tcPr/>
                </a:tc>
                <a:extLst>
                  <a:ext uri="{0D108BD9-81ED-4DB2-BD59-A6C34878D82A}">
                    <a16:rowId xmlns:a16="http://schemas.microsoft.com/office/drawing/2014/main" val="2778904929"/>
                  </a:ext>
                </a:extLst>
              </a:tr>
              <a:tr h="370840">
                <a:tc>
                  <a:txBody>
                    <a:bodyPr/>
                    <a:lstStyle/>
                    <a:p>
                      <a:r>
                        <a:rPr lang="en-US" sz="2000" b="0" dirty="0"/>
                        <a:t>Bitternut hickory</a:t>
                      </a:r>
                    </a:p>
                  </a:txBody>
                  <a:tcPr/>
                </a:tc>
                <a:extLst>
                  <a:ext uri="{0D108BD9-81ED-4DB2-BD59-A6C34878D82A}">
                    <a16:rowId xmlns:a16="http://schemas.microsoft.com/office/drawing/2014/main" val="2771426913"/>
                  </a:ext>
                </a:extLst>
              </a:tr>
              <a:tr h="370840">
                <a:tc>
                  <a:txBody>
                    <a:bodyPr/>
                    <a:lstStyle/>
                    <a:p>
                      <a:r>
                        <a:rPr lang="en-US" sz="2000" b="0" dirty="0"/>
                        <a:t>Bur oak</a:t>
                      </a:r>
                    </a:p>
                  </a:txBody>
                  <a:tcPr/>
                </a:tc>
                <a:extLst>
                  <a:ext uri="{0D108BD9-81ED-4DB2-BD59-A6C34878D82A}">
                    <a16:rowId xmlns:a16="http://schemas.microsoft.com/office/drawing/2014/main" val="3082493807"/>
                  </a:ext>
                </a:extLst>
              </a:tr>
              <a:tr h="370840">
                <a:tc>
                  <a:txBody>
                    <a:bodyPr/>
                    <a:lstStyle/>
                    <a:p>
                      <a:r>
                        <a:rPr lang="en-US" sz="2000" b="0" dirty="0"/>
                        <a:t>Eastern white pine</a:t>
                      </a:r>
                    </a:p>
                  </a:txBody>
                  <a:tcPr/>
                </a:tc>
                <a:extLst>
                  <a:ext uri="{0D108BD9-81ED-4DB2-BD59-A6C34878D82A}">
                    <a16:rowId xmlns:a16="http://schemas.microsoft.com/office/drawing/2014/main" val="2420545336"/>
                  </a:ext>
                </a:extLst>
              </a:tr>
              <a:tr h="370840">
                <a:tc>
                  <a:txBody>
                    <a:bodyPr/>
                    <a:lstStyle/>
                    <a:p>
                      <a:r>
                        <a:rPr lang="en-US" sz="2000" b="0" dirty="0"/>
                        <a:t>Northern red oak</a:t>
                      </a:r>
                    </a:p>
                  </a:txBody>
                  <a:tcPr/>
                </a:tc>
                <a:extLst>
                  <a:ext uri="{0D108BD9-81ED-4DB2-BD59-A6C34878D82A}">
                    <a16:rowId xmlns:a16="http://schemas.microsoft.com/office/drawing/2014/main" val="1081684608"/>
                  </a:ext>
                </a:extLst>
              </a:tr>
              <a:tr h="370840">
                <a:tc>
                  <a:txBody>
                    <a:bodyPr/>
                    <a:lstStyle/>
                    <a:p>
                      <a:r>
                        <a:rPr lang="en-US" sz="2000" b="0" dirty="0"/>
                        <a:t>Sugar maple</a:t>
                      </a:r>
                    </a:p>
                  </a:txBody>
                  <a:tcPr/>
                </a:tc>
                <a:extLst>
                  <a:ext uri="{0D108BD9-81ED-4DB2-BD59-A6C34878D82A}">
                    <a16:rowId xmlns:a16="http://schemas.microsoft.com/office/drawing/2014/main" val="245866958"/>
                  </a:ext>
                </a:extLst>
              </a:tr>
            </a:tbl>
          </a:graphicData>
        </a:graphic>
      </p:graphicFrame>
      <p:graphicFrame>
        <p:nvGraphicFramePr>
          <p:cNvPr id="16" name="Table 3">
            <a:extLst>
              <a:ext uri="{FF2B5EF4-FFF2-40B4-BE49-F238E27FC236}">
                <a16:creationId xmlns:a16="http://schemas.microsoft.com/office/drawing/2014/main" id="{108D3031-9FEC-40E1-89DD-5D60F32B6741}"/>
              </a:ext>
            </a:extLst>
          </p:cNvPr>
          <p:cNvGraphicFramePr>
            <a:graphicFrameLocks noGrp="1"/>
          </p:cNvGraphicFramePr>
          <p:nvPr>
            <p:extLst>
              <p:ext uri="{D42A27DB-BD31-4B8C-83A1-F6EECF244321}">
                <p14:modId xmlns:p14="http://schemas.microsoft.com/office/powerpoint/2010/main" val="1040089464"/>
              </p:ext>
            </p:extLst>
          </p:nvPr>
        </p:nvGraphicFramePr>
        <p:xfrm>
          <a:off x="8305800" y="1495835"/>
          <a:ext cx="3149601" cy="2377440"/>
        </p:xfrm>
        <a:graphic>
          <a:graphicData uri="http://schemas.openxmlformats.org/drawingml/2006/table">
            <a:tbl>
              <a:tblPr firstRow="1" bandRow="1">
                <a:tableStyleId>{3B4B98B0-60AC-42C2-AFA5-B58CD77FA1E5}</a:tableStyleId>
              </a:tblPr>
              <a:tblGrid>
                <a:gridCol w="3149601">
                  <a:extLst>
                    <a:ext uri="{9D8B030D-6E8A-4147-A177-3AD203B41FA5}">
                      <a16:colId xmlns:a16="http://schemas.microsoft.com/office/drawing/2014/main" val="872909656"/>
                    </a:ext>
                  </a:extLst>
                </a:gridCol>
              </a:tblGrid>
              <a:tr h="370840">
                <a:tc>
                  <a:txBody>
                    <a:bodyPr/>
                    <a:lstStyle/>
                    <a:p>
                      <a:r>
                        <a:rPr lang="en-US" sz="2000" dirty="0"/>
                        <a:t>New Migrants</a:t>
                      </a:r>
                    </a:p>
                  </a:txBody>
                  <a:tcPr/>
                </a:tc>
                <a:extLst>
                  <a:ext uri="{0D108BD9-81ED-4DB2-BD59-A6C34878D82A}">
                    <a16:rowId xmlns:a16="http://schemas.microsoft.com/office/drawing/2014/main" val="1801197975"/>
                  </a:ext>
                </a:extLst>
              </a:tr>
              <a:tr h="370840">
                <a:tc>
                  <a:txBody>
                    <a:bodyPr/>
                    <a:lstStyle/>
                    <a:p>
                      <a:r>
                        <a:rPr lang="en-US" sz="2000" dirty="0"/>
                        <a:t>Black walnut</a:t>
                      </a:r>
                    </a:p>
                  </a:txBody>
                  <a:tcPr/>
                </a:tc>
                <a:extLst>
                  <a:ext uri="{0D108BD9-81ED-4DB2-BD59-A6C34878D82A}">
                    <a16:rowId xmlns:a16="http://schemas.microsoft.com/office/drawing/2014/main" val="2771426913"/>
                  </a:ext>
                </a:extLst>
              </a:tr>
              <a:tr h="370840">
                <a:tc>
                  <a:txBody>
                    <a:bodyPr/>
                    <a:lstStyle/>
                    <a:p>
                      <a:r>
                        <a:rPr lang="en-US" sz="2000" dirty="0"/>
                        <a:t>Eastern hemlock</a:t>
                      </a:r>
                    </a:p>
                  </a:txBody>
                  <a:tcPr/>
                </a:tc>
                <a:extLst>
                  <a:ext uri="{0D108BD9-81ED-4DB2-BD59-A6C34878D82A}">
                    <a16:rowId xmlns:a16="http://schemas.microsoft.com/office/drawing/2014/main" val="1554600634"/>
                  </a:ext>
                </a:extLst>
              </a:tr>
              <a:tr h="370840">
                <a:tc>
                  <a:txBody>
                    <a:bodyPr/>
                    <a:lstStyle/>
                    <a:p>
                      <a:r>
                        <a:rPr lang="en-US" sz="2000" dirty="0"/>
                        <a:t>Shagbark hickory</a:t>
                      </a:r>
                    </a:p>
                  </a:txBody>
                  <a:tcPr/>
                </a:tc>
                <a:extLst>
                  <a:ext uri="{0D108BD9-81ED-4DB2-BD59-A6C34878D82A}">
                    <a16:rowId xmlns:a16="http://schemas.microsoft.com/office/drawing/2014/main" val="1043779146"/>
                  </a:ext>
                </a:extLst>
              </a:tr>
              <a:tr h="370840">
                <a:tc>
                  <a:txBody>
                    <a:bodyPr/>
                    <a:lstStyle/>
                    <a:p>
                      <a:r>
                        <a:rPr lang="en-US" sz="2000" dirty="0"/>
                        <a:t>Swamp white oak</a:t>
                      </a:r>
                    </a:p>
                  </a:txBody>
                  <a:tcPr/>
                </a:tc>
                <a:extLst>
                  <a:ext uri="{0D108BD9-81ED-4DB2-BD59-A6C34878D82A}">
                    <a16:rowId xmlns:a16="http://schemas.microsoft.com/office/drawing/2014/main" val="471496140"/>
                  </a:ext>
                </a:extLst>
              </a:tr>
              <a:tr h="370840">
                <a:tc>
                  <a:txBody>
                    <a:bodyPr/>
                    <a:lstStyle/>
                    <a:p>
                      <a:r>
                        <a:rPr lang="en-US" sz="2000" dirty="0"/>
                        <a:t>Sycamore</a:t>
                      </a:r>
                    </a:p>
                  </a:txBody>
                  <a:tcPr/>
                </a:tc>
                <a:extLst>
                  <a:ext uri="{0D108BD9-81ED-4DB2-BD59-A6C34878D82A}">
                    <a16:rowId xmlns:a16="http://schemas.microsoft.com/office/drawing/2014/main" val="2572757482"/>
                  </a:ext>
                </a:extLst>
              </a:tr>
            </a:tbl>
          </a:graphicData>
        </a:graphic>
      </p:graphicFrame>
      <p:graphicFrame>
        <p:nvGraphicFramePr>
          <p:cNvPr id="3" name="Table 2">
            <a:extLst>
              <a:ext uri="{FF2B5EF4-FFF2-40B4-BE49-F238E27FC236}">
                <a16:creationId xmlns:a16="http://schemas.microsoft.com/office/drawing/2014/main" id="{2EBF2D77-F1FE-4928-A0AF-D3010BCACD98}"/>
              </a:ext>
            </a:extLst>
          </p:cNvPr>
          <p:cNvGraphicFramePr>
            <a:graphicFrameLocks noGrp="1"/>
          </p:cNvGraphicFramePr>
          <p:nvPr>
            <p:extLst>
              <p:ext uri="{D42A27DB-BD31-4B8C-83A1-F6EECF244321}">
                <p14:modId xmlns:p14="http://schemas.microsoft.com/office/powerpoint/2010/main" val="2750053925"/>
              </p:ext>
            </p:extLst>
          </p:nvPr>
        </p:nvGraphicFramePr>
        <p:xfrm>
          <a:off x="4457700" y="1505770"/>
          <a:ext cx="3149601" cy="1981200"/>
        </p:xfrm>
        <a:graphic>
          <a:graphicData uri="http://schemas.openxmlformats.org/drawingml/2006/table">
            <a:tbl>
              <a:tblPr firstRow="1" bandRow="1">
                <a:tableStyleId>{5FD0F851-EC5A-4D38-B0AD-8093EC10F338}</a:tableStyleId>
              </a:tblPr>
              <a:tblGrid>
                <a:gridCol w="3149601">
                  <a:extLst>
                    <a:ext uri="{9D8B030D-6E8A-4147-A177-3AD203B41FA5}">
                      <a16:colId xmlns:a16="http://schemas.microsoft.com/office/drawing/2014/main" val="4123786515"/>
                    </a:ext>
                  </a:extLst>
                </a:gridCol>
              </a:tblGrid>
              <a:tr h="370840">
                <a:tc>
                  <a:txBody>
                    <a:bodyPr/>
                    <a:lstStyle/>
                    <a:p>
                      <a:r>
                        <a:rPr lang="en-US" sz="2000" dirty="0"/>
                        <a:t>Deceasing Habitat</a:t>
                      </a:r>
                    </a:p>
                  </a:txBody>
                  <a:tcPr/>
                </a:tc>
                <a:extLst>
                  <a:ext uri="{0D108BD9-81ED-4DB2-BD59-A6C34878D82A}">
                    <a16:rowId xmlns:a16="http://schemas.microsoft.com/office/drawing/2014/main" val="3771258793"/>
                  </a:ext>
                </a:extLst>
              </a:tr>
              <a:tr h="370840">
                <a:tc>
                  <a:txBody>
                    <a:bodyPr/>
                    <a:lstStyle/>
                    <a:p>
                      <a:r>
                        <a:rPr lang="en-US" sz="2000" b="0" dirty="0"/>
                        <a:t>Balsam poplar</a:t>
                      </a:r>
                    </a:p>
                  </a:txBody>
                  <a:tcPr/>
                </a:tc>
                <a:extLst>
                  <a:ext uri="{0D108BD9-81ED-4DB2-BD59-A6C34878D82A}">
                    <a16:rowId xmlns:a16="http://schemas.microsoft.com/office/drawing/2014/main" val="2333996823"/>
                  </a:ext>
                </a:extLst>
              </a:tr>
              <a:tr h="370840">
                <a:tc>
                  <a:txBody>
                    <a:bodyPr/>
                    <a:lstStyle/>
                    <a:p>
                      <a:r>
                        <a:rPr lang="en-US" sz="2000" b="0" dirty="0"/>
                        <a:t>Black spruce</a:t>
                      </a:r>
                    </a:p>
                  </a:txBody>
                  <a:tcPr/>
                </a:tc>
                <a:extLst>
                  <a:ext uri="{0D108BD9-81ED-4DB2-BD59-A6C34878D82A}">
                    <a16:rowId xmlns:a16="http://schemas.microsoft.com/office/drawing/2014/main" val="3999811187"/>
                  </a:ext>
                </a:extLst>
              </a:tr>
              <a:tr h="370840">
                <a:tc>
                  <a:txBody>
                    <a:bodyPr/>
                    <a:lstStyle/>
                    <a:p>
                      <a:r>
                        <a:rPr lang="en-US" sz="2000" b="0" dirty="0"/>
                        <a:t>Jack pine</a:t>
                      </a:r>
                    </a:p>
                  </a:txBody>
                  <a:tcPr/>
                </a:tc>
                <a:extLst>
                  <a:ext uri="{0D108BD9-81ED-4DB2-BD59-A6C34878D82A}">
                    <a16:rowId xmlns:a16="http://schemas.microsoft.com/office/drawing/2014/main" val="1412087304"/>
                  </a:ext>
                </a:extLst>
              </a:tr>
              <a:tr h="370840">
                <a:tc>
                  <a:txBody>
                    <a:bodyPr/>
                    <a:lstStyle/>
                    <a:p>
                      <a:r>
                        <a:rPr lang="en-US" sz="2000" b="0" dirty="0"/>
                        <a:t>Quaking aspen</a:t>
                      </a:r>
                    </a:p>
                  </a:txBody>
                  <a:tcPr/>
                </a:tc>
                <a:extLst>
                  <a:ext uri="{0D108BD9-81ED-4DB2-BD59-A6C34878D82A}">
                    <a16:rowId xmlns:a16="http://schemas.microsoft.com/office/drawing/2014/main" val="716294083"/>
                  </a:ext>
                </a:extLst>
              </a:tr>
            </a:tbl>
          </a:graphicData>
        </a:graphic>
      </p:graphicFrame>
    </p:spTree>
    <p:extLst>
      <p:ext uri="{BB962C8B-B14F-4D97-AF65-F5344CB8AC3E}">
        <p14:creationId xmlns:p14="http://schemas.microsoft.com/office/powerpoint/2010/main" val="38147943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25"/>
          <p:cNvSpPr txBox="1">
            <a:spLocks noGrp="1"/>
          </p:cNvSpPr>
          <p:nvPr>
            <p:ph type="title"/>
          </p:nvPr>
        </p:nvSpPr>
        <p:spPr>
          <a:xfrm>
            <a:off x="0" y="359616"/>
            <a:ext cx="12192000" cy="9906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21B2B"/>
              </a:buClr>
              <a:buSzPts val="5400"/>
              <a:buFont typeface="Calibri"/>
              <a:buNone/>
            </a:pPr>
            <a:r>
              <a:rPr lang="en-US"/>
              <a:t>Changes in Forest Composition</a:t>
            </a:r>
            <a:endParaRPr/>
          </a:p>
        </p:txBody>
      </p:sp>
      <p:sp>
        <p:nvSpPr>
          <p:cNvPr id="486" name="Google Shape;486;p25"/>
          <p:cNvSpPr/>
          <p:nvPr/>
        </p:nvSpPr>
        <p:spPr>
          <a:xfrm>
            <a:off x="8395385" y="1945128"/>
            <a:ext cx="274320" cy="274320"/>
          </a:xfrm>
          <a:prstGeom prst="rect">
            <a:avLst/>
          </a:prstGeom>
          <a:solidFill>
            <a:schemeClr val="accent6">
              <a:lumMod val="50000"/>
            </a:schemeClr>
          </a:solidFill>
          <a:ln w="264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87" name="Google Shape;487;p25"/>
          <p:cNvSpPr txBox="1"/>
          <p:nvPr/>
        </p:nvSpPr>
        <p:spPr>
          <a:xfrm>
            <a:off x="8669705" y="1869431"/>
            <a:ext cx="1909762"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Calibri"/>
                <a:cs typeface="Calibri"/>
                <a:sym typeface="Calibri"/>
              </a:rPr>
              <a:t>= species X quality habitat</a:t>
            </a:r>
            <a:endParaRPr kumimoji="0" sz="18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
        <p:nvSpPr>
          <p:cNvPr id="488" name="Google Shape;488;p25"/>
          <p:cNvSpPr txBox="1"/>
          <p:nvPr/>
        </p:nvSpPr>
        <p:spPr>
          <a:xfrm>
            <a:off x="2943524" y="3309693"/>
            <a:ext cx="6305550"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Calibri"/>
                <a:cs typeface="Calibri"/>
                <a:sym typeface="Calibri"/>
              </a:rPr>
              <a:t>50% Reduction in Habitat:</a:t>
            </a:r>
            <a:endParaRPr kumimoji="0" sz="18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
        <p:nvSpPr>
          <p:cNvPr id="489" name="Google Shape;489;p25"/>
          <p:cNvSpPr txBox="1"/>
          <p:nvPr/>
        </p:nvSpPr>
        <p:spPr>
          <a:xfrm>
            <a:off x="2058120" y="6307069"/>
            <a:ext cx="3962400"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Calibri"/>
                <a:cs typeface="Calibri"/>
                <a:sym typeface="Calibri"/>
              </a:rPr>
              <a:t>Habitat reduced equally</a:t>
            </a:r>
            <a:endParaRPr kumimoji="0" sz="18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
        <p:nvSpPr>
          <p:cNvPr id="490" name="Google Shape;490;p25"/>
          <p:cNvSpPr txBox="1"/>
          <p:nvPr/>
        </p:nvSpPr>
        <p:spPr>
          <a:xfrm>
            <a:off x="5959100" y="6307068"/>
            <a:ext cx="3962400" cy="46166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Calibri"/>
                <a:cs typeface="Calibri"/>
                <a:sym typeface="Calibri"/>
              </a:rPr>
              <a:t>Best habitats remain</a:t>
            </a:r>
            <a:endParaRPr kumimoji="0" sz="18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cxnSp>
        <p:nvCxnSpPr>
          <p:cNvPr id="491" name="Google Shape;491;p25"/>
          <p:cNvCxnSpPr/>
          <p:nvPr/>
        </p:nvCxnSpPr>
        <p:spPr>
          <a:xfrm flipH="1">
            <a:off x="4158779" y="3838695"/>
            <a:ext cx="628650" cy="590550"/>
          </a:xfrm>
          <a:prstGeom prst="straightConnector1">
            <a:avLst/>
          </a:prstGeom>
          <a:noFill/>
          <a:ln w="38100" cap="flat" cmpd="sng">
            <a:solidFill>
              <a:schemeClr val="dk1"/>
            </a:solidFill>
            <a:prstDash val="solid"/>
            <a:round/>
            <a:headEnd type="none" w="sm" len="sm"/>
            <a:tailEnd type="stealth" w="med" len="med"/>
          </a:ln>
        </p:spPr>
      </p:cxnSp>
      <p:cxnSp>
        <p:nvCxnSpPr>
          <p:cNvPr id="492" name="Google Shape;492;p25"/>
          <p:cNvCxnSpPr/>
          <p:nvPr/>
        </p:nvCxnSpPr>
        <p:spPr>
          <a:xfrm>
            <a:off x="6928452" y="3838695"/>
            <a:ext cx="628650" cy="590550"/>
          </a:xfrm>
          <a:prstGeom prst="straightConnector1">
            <a:avLst/>
          </a:prstGeom>
          <a:noFill/>
          <a:ln w="38100" cap="flat" cmpd="sng">
            <a:solidFill>
              <a:schemeClr val="dk1"/>
            </a:solidFill>
            <a:prstDash val="solid"/>
            <a:round/>
            <a:headEnd type="none" w="sm" len="sm"/>
            <a:tailEnd type="stealth" w="med" len="med"/>
          </a:ln>
        </p:spPr>
      </p:cxnSp>
      <p:pic>
        <p:nvPicPr>
          <p:cNvPr id="493" name="Google Shape;493;p25"/>
          <p:cNvPicPr preferRelativeResize="0"/>
          <p:nvPr/>
        </p:nvPicPr>
        <p:blipFill rotWithShape="1">
          <a:blip r:embed="rId3">
            <a:alphaModFix/>
          </a:blip>
          <a:srcRect l="8679" r="12339"/>
          <a:stretch/>
        </p:blipFill>
        <p:spPr>
          <a:xfrm>
            <a:off x="4348163" y="1867426"/>
            <a:ext cx="3495675" cy="1182688"/>
          </a:xfrm>
          <a:prstGeom prst="rect">
            <a:avLst/>
          </a:prstGeom>
          <a:noFill/>
          <a:ln>
            <a:noFill/>
          </a:ln>
        </p:spPr>
      </p:pic>
      <p:sp>
        <p:nvSpPr>
          <p:cNvPr id="494" name="Google Shape;494;p25"/>
          <p:cNvSpPr/>
          <p:nvPr/>
        </p:nvSpPr>
        <p:spPr>
          <a:xfrm>
            <a:off x="4348163" y="1577976"/>
            <a:ext cx="3495675" cy="1638300"/>
          </a:xfrm>
          <a:prstGeom prst="rect">
            <a:avLst/>
          </a:prstGeom>
          <a:noFill/>
          <a:ln w="38100" cap="flat" cmpd="sng">
            <a:solidFill>
              <a:srgbClr val="2626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pic>
        <p:nvPicPr>
          <p:cNvPr id="495" name="Google Shape;495;p25"/>
          <p:cNvPicPr preferRelativeResize="0"/>
          <p:nvPr/>
        </p:nvPicPr>
        <p:blipFill rotWithShape="1">
          <a:blip r:embed="rId4">
            <a:alphaModFix/>
          </a:blip>
          <a:srcRect l="10453" r="12345"/>
          <a:stretch/>
        </p:blipFill>
        <p:spPr>
          <a:xfrm>
            <a:off x="2285006" y="4892944"/>
            <a:ext cx="3411991" cy="1182688"/>
          </a:xfrm>
          <a:prstGeom prst="rect">
            <a:avLst/>
          </a:prstGeom>
          <a:noFill/>
          <a:ln>
            <a:noFill/>
          </a:ln>
        </p:spPr>
      </p:pic>
      <p:sp>
        <p:nvSpPr>
          <p:cNvPr id="496" name="Google Shape;496;p25"/>
          <p:cNvSpPr/>
          <p:nvPr/>
        </p:nvSpPr>
        <p:spPr>
          <a:xfrm>
            <a:off x="2285006" y="4665138"/>
            <a:ext cx="3411990" cy="1638300"/>
          </a:xfrm>
          <a:prstGeom prst="rect">
            <a:avLst/>
          </a:prstGeom>
          <a:noFill/>
          <a:ln w="38100" cap="flat" cmpd="sng">
            <a:solidFill>
              <a:srgbClr val="2626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pic>
        <p:nvPicPr>
          <p:cNvPr id="497" name="Google Shape;497;p25"/>
          <p:cNvPicPr preferRelativeResize="0"/>
          <p:nvPr/>
        </p:nvPicPr>
        <p:blipFill rotWithShape="1">
          <a:blip r:embed="rId5">
            <a:alphaModFix/>
          </a:blip>
          <a:srcRect l="8908" r="9617"/>
          <a:stretch/>
        </p:blipFill>
        <p:spPr>
          <a:xfrm>
            <a:off x="6212595" y="5081857"/>
            <a:ext cx="3411991" cy="804862"/>
          </a:xfrm>
          <a:prstGeom prst="rect">
            <a:avLst/>
          </a:prstGeom>
          <a:noFill/>
          <a:ln>
            <a:noFill/>
          </a:ln>
        </p:spPr>
      </p:pic>
      <p:sp>
        <p:nvSpPr>
          <p:cNvPr id="498" name="Google Shape;498;p25"/>
          <p:cNvSpPr/>
          <p:nvPr/>
        </p:nvSpPr>
        <p:spPr>
          <a:xfrm>
            <a:off x="6234944" y="4665138"/>
            <a:ext cx="3410712" cy="1638300"/>
          </a:xfrm>
          <a:prstGeom prst="rect">
            <a:avLst/>
          </a:prstGeom>
          <a:noFill/>
          <a:ln w="38100" cap="flat" cmpd="sng">
            <a:solidFill>
              <a:srgbClr val="2626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26"/>
          <p:cNvSpPr txBox="1">
            <a:spLocks noGrp="1"/>
          </p:cNvSpPr>
          <p:nvPr>
            <p:ph type="title"/>
          </p:nvPr>
        </p:nvSpPr>
        <p:spPr>
          <a:xfrm>
            <a:off x="-1" y="357498"/>
            <a:ext cx="12192000" cy="9906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21B2B"/>
              </a:buClr>
              <a:buSzPts val="5400"/>
              <a:buFont typeface="Calibri"/>
              <a:buNone/>
            </a:pPr>
            <a:r>
              <a:rPr lang="en-US"/>
              <a:t>Changes in Forest Composition</a:t>
            </a:r>
            <a:endParaRPr/>
          </a:p>
        </p:txBody>
      </p:sp>
      <p:sp>
        <p:nvSpPr>
          <p:cNvPr id="504" name="Google Shape;504;p26"/>
          <p:cNvSpPr txBox="1">
            <a:spLocks noGrp="1"/>
          </p:cNvSpPr>
          <p:nvPr>
            <p:ph type="body" idx="1"/>
          </p:nvPr>
        </p:nvSpPr>
        <p:spPr>
          <a:xfrm>
            <a:off x="609600" y="1447800"/>
            <a:ext cx="6371771" cy="5029200"/>
          </a:xfrm>
          <a:prstGeom prst="rect">
            <a:avLst/>
          </a:prstGeom>
          <a:noFill/>
          <a:ln>
            <a:noFill/>
          </a:ln>
        </p:spPr>
        <p:txBody>
          <a:bodyPr spcFirstLastPara="1" wrap="square" lIns="91425" tIns="45700" rIns="91425" bIns="45700" anchor="t" anchorCtr="0">
            <a:normAutofit/>
          </a:bodyPr>
          <a:lstStyle/>
          <a:p>
            <a:pPr lvl="0" algn="l" rtl="0">
              <a:spcBef>
                <a:spcPts val="0"/>
              </a:spcBef>
              <a:spcAft>
                <a:spcPts val="0"/>
              </a:spcAft>
              <a:buSzPts val="1960"/>
              <a:buFont typeface="Arial" panose="020B0604020202020204" pitchFamily="34" charset="0"/>
              <a:buChar char="•"/>
            </a:pPr>
            <a:r>
              <a:rPr lang="en-US" sz="2800" dirty="0"/>
              <a:t>Many common tree species are projected to have reduced suitability in the future</a:t>
            </a:r>
            <a:endParaRPr dirty="0"/>
          </a:p>
          <a:p>
            <a:pPr lvl="0" algn="l" rtl="0">
              <a:spcBef>
                <a:spcPts val="860"/>
              </a:spcBef>
              <a:spcAft>
                <a:spcPts val="0"/>
              </a:spcAft>
              <a:buSzPts val="1960"/>
              <a:buFont typeface="Arial" panose="020B0604020202020204" pitchFamily="34" charset="0"/>
              <a:buChar char="•"/>
            </a:pPr>
            <a:r>
              <a:rPr lang="en-US" sz="2800" dirty="0"/>
              <a:t>Changes will occur slowly—not instant dieback</a:t>
            </a:r>
            <a:endParaRPr dirty="0"/>
          </a:p>
          <a:p>
            <a:pPr lvl="0" algn="l" rtl="0">
              <a:spcBef>
                <a:spcPts val="860"/>
              </a:spcBef>
              <a:spcAft>
                <a:spcPts val="0"/>
              </a:spcAft>
              <a:buSzPts val="1960"/>
              <a:buFont typeface="Arial" panose="020B0604020202020204" pitchFamily="34" charset="0"/>
              <a:buChar char="•"/>
            </a:pPr>
            <a:r>
              <a:rPr lang="en-US" sz="2800" dirty="0"/>
              <a:t>Mature and established trees should fare better</a:t>
            </a:r>
            <a:endParaRPr dirty="0"/>
          </a:p>
          <a:p>
            <a:pPr lvl="0" algn="l" rtl="0">
              <a:spcBef>
                <a:spcPts val="860"/>
              </a:spcBef>
              <a:spcAft>
                <a:spcPts val="0"/>
              </a:spcAft>
              <a:buSzPts val="1960"/>
              <a:buFont typeface="Arial" panose="020B0604020202020204" pitchFamily="34" charset="0"/>
              <a:buChar char="•"/>
            </a:pPr>
            <a:r>
              <a:rPr lang="en-US" sz="2800" dirty="0"/>
              <a:t>Immense lags to occupy habitats</a:t>
            </a:r>
            <a:endParaRPr dirty="0"/>
          </a:p>
          <a:p>
            <a:pPr lvl="0" algn="l" rtl="0">
              <a:spcBef>
                <a:spcPts val="860"/>
              </a:spcBef>
              <a:spcAft>
                <a:spcPts val="0"/>
              </a:spcAft>
              <a:buSzPts val="1960"/>
              <a:buFont typeface="Arial" panose="020B0604020202020204" pitchFamily="34" charset="0"/>
              <a:buChar char="•"/>
            </a:pPr>
            <a:r>
              <a:rPr lang="en-US" sz="2800" dirty="0"/>
              <a:t>Critical factors: competition, management, &amp; disturbance</a:t>
            </a:r>
            <a:endParaRPr dirty="0"/>
          </a:p>
          <a:p>
            <a:pPr marL="182880" lvl="0" indent="-58419" algn="l" rtl="0">
              <a:spcBef>
                <a:spcPts val="860"/>
              </a:spcBef>
              <a:spcAft>
                <a:spcPts val="0"/>
              </a:spcAft>
              <a:buClr>
                <a:srgbClr val="303030"/>
              </a:buClr>
              <a:buSzPts val="1960"/>
              <a:buNone/>
            </a:pPr>
            <a:endParaRPr sz="2800" dirty="0"/>
          </a:p>
          <a:p>
            <a:pPr marL="182880" lvl="0" indent="-58419" algn="l" rtl="0">
              <a:spcBef>
                <a:spcPts val="560"/>
              </a:spcBef>
              <a:spcAft>
                <a:spcPts val="0"/>
              </a:spcAft>
              <a:buClr>
                <a:srgbClr val="303030"/>
              </a:buClr>
              <a:buSzPts val="1960"/>
              <a:buNone/>
            </a:pPr>
            <a:endParaRPr sz="2800" dirty="0"/>
          </a:p>
        </p:txBody>
      </p:sp>
      <p:pic>
        <p:nvPicPr>
          <p:cNvPr id="1026" name="Picture 2" descr="Changes Ahead">
            <a:extLst>
              <a:ext uri="{FF2B5EF4-FFF2-40B4-BE49-F238E27FC236}">
                <a16:creationId xmlns:a16="http://schemas.microsoft.com/office/drawing/2014/main" id="{618C5ACF-600A-49FB-8194-1A13C503BF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606"/>
          <a:stretch/>
        </p:blipFill>
        <p:spPr bwMode="auto">
          <a:xfrm>
            <a:off x="7315200" y="1600200"/>
            <a:ext cx="4501899" cy="4343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ardrop 26"/>
          <p:cNvSpPr>
            <a:spLocks noChangeAspect="1"/>
          </p:cNvSpPr>
          <p:nvPr/>
        </p:nvSpPr>
        <p:spPr>
          <a:xfrm rot="8100000">
            <a:off x="5817326" y="3852040"/>
            <a:ext cx="693420" cy="693420"/>
          </a:xfrm>
          <a:prstGeom prst="teardrop">
            <a:avLst>
              <a:gd name="adj" fmla="val 158221"/>
            </a:avLst>
          </a:prstGeom>
          <a:solidFill>
            <a:srgbClr val="418AB3">
              <a:lumMod val="75000"/>
            </a:srgb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Kalinga"/>
              <a:ea typeface="ＭＳ Ｐゴシック" pitchFamily="34" charset="-128"/>
              <a:cs typeface="+mn-cs"/>
            </a:endParaRPr>
          </a:p>
        </p:txBody>
      </p:sp>
      <p:sp>
        <p:nvSpPr>
          <p:cNvPr id="2" name="Title 1"/>
          <p:cNvSpPr>
            <a:spLocks noGrp="1"/>
          </p:cNvSpPr>
          <p:nvPr>
            <p:ph type="title"/>
          </p:nvPr>
        </p:nvSpPr>
        <p:spPr/>
        <p:txBody>
          <a:bodyPr>
            <a:normAutofit/>
          </a:bodyPr>
          <a:lstStyle/>
          <a:p>
            <a:r>
              <a:rPr lang="en-US" dirty="0"/>
              <a:t>A “Threat Multiplier”</a:t>
            </a:r>
          </a:p>
        </p:txBody>
      </p:sp>
      <p:sp>
        <p:nvSpPr>
          <p:cNvPr id="5" name="TextBox 4"/>
          <p:cNvSpPr txBox="1"/>
          <p:nvPr/>
        </p:nvSpPr>
        <p:spPr>
          <a:xfrm>
            <a:off x="2971800" y="6409541"/>
            <a:ext cx="9144000" cy="400110"/>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Arial" charset="0"/>
                <a:ea typeface="ＭＳ Ｐゴシック" pitchFamily="34" charset="-128"/>
                <a:cs typeface="+mn-cs"/>
              </a:rPr>
              <a:t>Bartlett Tree Experts</a:t>
            </a:r>
            <a:endParaRPr kumimoji="0" lang="en-US" sz="20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p:txBody>
      </p:sp>
      <p:pic>
        <p:nvPicPr>
          <p:cNvPr id="7" name="Picture 2" descr="Related imag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13005" y="1340064"/>
            <a:ext cx="2707679" cy="5323295"/>
          </a:xfrm>
          <a:prstGeom prst="rect">
            <a:avLst/>
          </a:prstGeom>
          <a:noFill/>
          <a:extLst>
            <a:ext uri="{909E8E84-426E-40DD-AFC4-6F175D3DCCD1}">
              <a14:hiddenFill xmlns:a14="http://schemas.microsoft.com/office/drawing/2010/main">
                <a:solidFill>
                  <a:srgbClr val="FFFFFF"/>
                </a:solidFill>
              </a14:hiddenFill>
            </a:ext>
          </a:extLst>
        </p:spPr>
      </p:pic>
      <p:sp>
        <p:nvSpPr>
          <p:cNvPr id="8" name="Teardrop 7"/>
          <p:cNvSpPr>
            <a:spLocks noChangeAspect="1"/>
          </p:cNvSpPr>
          <p:nvPr/>
        </p:nvSpPr>
        <p:spPr>
          <a:xfrm rot="8100000">
            <a:off x="9676728" y="1909871"/>
            <a:ext cx="694944" cy="694944"/>
          </a:xfrm>
          <a:prstGeom prst="teardrop">
            <a:avLst>
              <a:gd name="adj" fmla="val 158221"/>
            </a:avLst>
          </a:prstGeom>
          <a:solidFill>
            <a:srgbClr val="F5C040"/>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Kalinga"/>
              <a:ea typeface="ＭＳ Ｐゴシック" pitchFamily="34" charset="-128"/>
              <a:cs typeface="+mn-cs"/>
            </a:endParaRPr>
          </a:p>
        </p:txBody>
      </p:sp>
      <p:sp>
        <p:nvSpPr>
          <p:cNvPr id="9" name="Teardrop 8"/>
          <p:cNvSpPr>
            <a:spLocks noChangeAspect="1"/>
          </p:cNvSpPr>
          <p:nvPr/>
        </p:nvSpPr>
        <p:spPr>
          <a:xfrm rot="8100000">
            <a:off x="8990612" y="1269157"/>
            <a:ext cx="693420" cy="693420"/>
          </a:xfrm>
          <a:prstGeom prst="teardrop">
            <a:avLst>
              <a:gd name="adj" fmla="val 158221"/>
            </a:avLst>
          </a:prstGeom>
          <a:solidFill>
            <a:srgbClr val="5BD078"/>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Kalinga"/>
              <a:ea typeface="ＭＳ Ｐゴシック" pitchFamily="34" charset="-128"/>
              <a:cs typeface="+mn-cs"/>
            </a:endParaRP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29629" y="1340064"/>
            <a:ext cx="215389" cy="594360"/>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49880" y="1983023"/>
            <a:ext cx="548640" cy="548641"/>
          </a:xfrm>
          <a:prstGeom prst="rect">
            <a:avLst/>
          </a:prstGeom>
        </p:spPr>
      </p:pic>
      <p:sp>
        <p:nvSpPr>
          <p:cNvPr id="12" name="Rectangle 11"/>
          <p:cNvSpPr/>
          <p:nvPr/>
        </p:nvSpPr>
        <p:spPr>
          <a:xfrm>
            <a:off x="8549374" y="1799480"/>
            <a:ext cx="442227" cy="2223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xtBox 12"/>
          <p:cNvSpPr txBox="1"/>
          <p:nvPr/>
        </p:nvSpPr>
        <p:spPr>
          <a:xfrm>
            <a:off x="8729511" y="2557046"/>
            <a:ext cx="994256" cy="338554"/>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2F2B20"/>
                </a:solidFill>
                <a:effectLst/>
                <a:uLnTx/>
                <a:uFillTx/>
                <a:latin typeface="Arial" charset="0"/>
                <a:ea typeface="ＭＳ Ｐゴシック" pitchFamily="34" charset="-128"/>
                <a:cs typeface="+mn-cs"/>
              </a:rPr>
              <a:t>Drought</a:t>
            </a:r>
          </a:p>
        </p:txBody>
      </p:sp>
      <p:sp>
        <p:nvSpPr>
          <p:cNvPr id="14" name="Rectangle 13"/>
          <p:cNvSpPr/>
          <p:nvPr/>
        </p:nvSpPr>
        <p:spPr>
          <a:xfrm>
            <a:off x="6532078" y="4236851"/>
            <a:ext cx="990600" cy="295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TextBox 14"/>
          <p:cNvSpPr txBox="1"/>
          <p:nvPr/>
        </p:nvSpPr>
        <p:spPr>
          <a:xfrm>
            <a:off x="6645519" y="4046002"/>
            <a:ext cx="994256" cy="338554"/>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2F2B20"/>
                </a:solidFill>
                <a:effectLst/>
                <a:uLnTx/>
                <a:uFillTx/>
                <a:latin typeface="Arial" charset="0"/>
                <a:ea typeface="ＭＳ Ｐゴシック" pitchFamily="34" charset="-128"/>
                <a:cs typeface="+mn-cs"/>
              </a:rPr>
              <a:t>Injury</a:t>
            </a:r>
          </a:p>
        </p:txBody>
      </p:sp>
      <p:sp>
        <p:nvSpPr>
          <p:cNvPr id="16" name="Rectangle 15"/>
          <p:cNvSpPr/>
          <p:nvPr/>
        </p:nvSpPr>
        <p:spPr>
          <a:xfrm>
            <a:off x="8218017" y="4480801"/>
            <a:ext cx="990600" cy="2954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TextBox 16"/>
          <p:cNvSpPr txBox="1"/>
          <p:nvPr/>
        </p:nvSpPr>
        <p:spPr>
          <a:xfrm>
            <a:off x="8553336" y="4929978"/>
            <a:ext cx="1182928" cy="584775"/>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2F2B20"/>
                </a:solidFill>
                <a:effectLst/>
                <a:uLnTx/>
                <a:uFillTx/>
                <a:latin typeface="Arial" charset="0"/>
                <a:ea typeface="ＭＳ Ｐゴシック" pitchFamily="34" charset="-128"/>
                <a:cs typeface="+mn-cs"/>
              </a:rPr>
              <a:t>Pests and Disease</a:t>
            </a:r>
          </a:p>
        </p:txBody>
      </p:sp>
      <p:sp>
        <p:nvSpPr>
          <p:cNvPr id="18" name="Oval 17"/>
          <p:cNvSpPr/>
          <p:nvPr/>
        </p:nvSpPr>
        <p:spPr>
          <a:xfrm>
            <a:off x="5893429" y="3907027"/>
            <a:ext cx="548640" cy="548640"/>
          </a:xfrm>
          <a:prstGeom prst="ellipse">
            <a:avLst/>
          </a:prstGeom>
          <a:solidFill>
            <a:srgbClr val="FFFFFF"/>
          </a:solidFill>
          <a:ln w="12700" cap="flat" cmpd="sng" algn="ctr">
            <a:solidFill>
              <a:srgbClr val="418AB3">
                <a:lumMod val="75000"/>
              </a:srgbClr>
            </a:solid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orbel" panose="020B0503020204020204"/>
              <a:ea typeface="ＭＳ Ｐゴシック" pitchFamily="34" charset="-128"/>
              <a:cs typeface="+mn-cs"/>
            </a:endParaRPr>
          </a:p>
        </p:txBody>
      </p:sp>
      <p:sp>
        <p:nvSpPr>
          <p:cNvPr id="19" name="Teardrop 18"/>
          <p:cNvSpPr>
            <a:spLocks noChangeAspect="1"/>
          </p:cNvSpPr>
          <p:nvPr/>
        </p:nvSpPr>
        <p:spPr>
          <a:xfrm rot="8100000">
            <a:off x="6323967" y="4420768"/>
            <a:ext cx="693420" cy="693420"/>
          </a:xfrm>
          <a:prstGeom prst="teardrop">
            <a:avLst>
              <a:gd name="adj" fmla="val 158221"/>
            </a:avLst>
          </a:prstGeom>
          <a:solidFill>
            <a:srgbClr val="DF5327">
              <a:lumMod val="75000"/>
            </a:srgb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Kalinga"/>
              <a:ea typeface="ＭＳ Ｐゴシック" pitchFamily="34" charset="-128"/>
              <a:cs typeface="+mn-cs"/>
            </a:endParaRPr>
          </a:p>
        </p:txBody>
      </p:sp>
      <p:sp>
        <p:nvSpPr>
          <p:cNvPr id="20" name="Oval 19"/>
          <p:cNvSpPr/>
          <p:nvPr/>
        </p:nvSpPr>
        <p:spPr>
          <a:xfrm>
            <a:off x="6400070" y="4475755"/>
            <a:ext cx="548640" cy="548640"/>
          </a:xfrm>
          <a:prstGeom prst="ellipse">
            <a:avLst/>
          </a:prstGeom>
          <a:solidFill>
            <a:srgbClr val="FFFFFF"/>
          </a:solidFill>
          <a:ln w="12700" cap="flat" cmpd="sng" algn="ctr">
            <a:no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orbel" panose="020B0503020204020204"/>
              <a:ea typeface="ＭＳ Ｐゴシック" pitchFamily="34" charset="-128"/>
              <a:cs typeface="+mn-cs"/>
            </a:endParaRPr>
          </a:p>
        </p:txBody>
      </p:sp>
      <p:pic>
        <p:nvPicPr>
          <p:cNvPr id="21" name="Picture 2" descr="Image result for hard hat icon"/>
          <p:cNvPicPr>
            <a:picLocks noChangeAspect="1" noChangeArrowheads="1"/>
          </p:cNvPicPr>
          <p:nvPr/>
        </p:nvPicPr>
        <p:blipFill>
          <a:blip r:embed="rId5" cstate="email">
            <a:duotone>
              <a:srgbClr val="DF5327">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6425351" y="4470676"/>
            <a:ext cx="509463" cy="5094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https://d30y9cdsu7xlg0.cloudfront.net/png/7702-200.png"/>
          <p:cNvPicPr>
            <a:picLocks noChangeAspect="1" noChangeArrowheads="1"/>
          </p:cNvPicPr>
          <p:nvPr/>
        </p:nvPicPr>
        <p:blipFill>
          <a:blip r:embed="rId6" cstate="email">
            <a:duotone>
              <a:srgbClr val="418AB3">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5969071" y="3988509"/>
            <a:ext cx="402657" cy="402657"/>
          </a:xfrm>
          <a:prstGeom prst="rect">
            <a:avLst/>
          </a:prstGeom>
          <a:noFill/>
          <a:extLst>
            <a:ext uri="{909E8E84-426E-40DD-AFC4-6F175D3DCCD1}">
              <a14:hiddenFill xmlns:a14="http://schemas.microsoft.com/office/drawing/2010/main">
                <a:solidFill>
                  <a:srgbClr val="FFFFFF"/>
                </a:solidFill>
              </a14:hiddenFill>
            </a:ext>
          </a:extLst>
        </p:spPr>
      </p:pic>
      <p:sp>
        <p:nvSpPr>
          <p:cNvPr id="23" name="Teardrop 22"/>
          <p:cNvSpPr>
            <a:spLocks noChangeAspect="1"/>
          </p:cNvSpPr>
          <p:nvPr/>
        </p:nvSpPr>
        <p:spPr>
          <a:xfrm rot="8100000">
            <a:off x="9317041" y="4076279"/>
            <a:ext cx="572178" cy="572178"/>
          </a:xfrm>
          <a:prstGeom prst="teardrop">
            <a:avLst>
              <a:gd name="adj" fmla="val 113827"/>
            </a:avLst>
          </a:prstGeom>
          <a:solidFill>
            <a:srgbClr val="A6B727">
              <a:lumMod val="75000"/>
            </a:srgb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Kalinga"/>
              <a:ea typeface="ＭＳ Ｐゴシック" pitchFamily="34" charset="-128"/>
              <a:cs typeface="+mn-cs"/>
            </a:endParaRPr>
          </a:p>
        </p:txBody>
      </p:sp>
      <p:pic>
        <p:nvPicPr>
          <p:cNvPr id="24" name="Picture 23"/>
          <p:cNvPicPr>
            <a:picLocks noChangeAspect="1"/>
          </p:cNvPicPr>
          <p:nvPr/>
        </p:nvPicPr>
        <p:blipFill>
          <a:blip r:embed="rId7" cstate="email">
            <a:duotone>
              <a:srgbClr val="A5D028">
                <a:shade val="45000"/>
                <a:satMod val="135000"/>
              </a:srgbClr>
              <a:prstClr val="white"/>
            </a:duotone>
            <a:extLst>
              <a:ext uri="{28A0092B-C50C-407E-A947-70E740481C1C}">
                <a14:useLocalDpi xmlns:a14="http://schemas.microsoft.com/office/drawing/2010/main"/>
              </a:ext>
            </a:extLst>
          </a:blip>
          <a:stretch>
            <a:fillRect/>
          </a:stretch>
        </p:blipFill>
        <p:spPr>
          <a:xfrm>
            <a:off x="9296400" y="4114800"/>
            <a:ext cx="523429" cy="501467"/>
          </a:xfrm>
          <a:prstGeom prst="rect">
            <a:avLst/>
          </a:prstGeom>
        </p:spPr>
      </p:pic>
      <p:sp>
        <p:nvSpPr>
          <p:cNvPr id="25" name="Teardrop 24"/>
          <p:cNvSpPr>
            <a:spLocks noChangeAspect="1"/>
          </p:cNvSpPr>
          <p:nvPr/>
        </p:nvSpPr>
        <p:spPr>
          <a:xfrm rot="8100000">
            <a:off x="9788294" y="4686219"/>
            <a:ext cx="693420" cy="693420"/>
          </a:xfrm>
          <a:prstGeom prst="teardrop">
            <a:avLst>
              <a:gd name="adj" fmla="val 158221"/>
            </a:avLst>
          </a:prstGeom>
          <a:solidFill>
            <a:srgbClr val="A6B727">
              <a:lumMod val="75000"/>
            </a:srgb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Kalinga"/>
              <a:ea typeface="ＭＳ Ｐゴシック" pitchFamily="34" charset="-128"/>
              <a:cs typeface="+mn-cs"/>
            </a:endParaRPr>
          </a:p>
        </p:txBody>
      </p:sp>
      <p:pic>
        <p:nvPicPr>
          <p:cNvPr id="26" name="Picture 25"/>
          <p:cNvPicPr>
            <a:picLocks noChangeAspect="1"/>
          </p:cNvPicPr>
          <p:nvPr/>
        </p:nvPicPr>
        <p:blipFill>
          <a:blip r:embed="rId7" cstate="email">
            <a:duotone>
              <a:srgbClr val="A5D028">
                <a:shade val="45000"/>
                <a:satMod val="135000"/>
              </a:srgbClr>
              <a:prstClr val="white"/>
            </a:duotone>
            <a:extLst>
              <a:ext uri="{28A0092B-C50C-407E-A947-70E740481C1C}">
                <a14:useLocalDpi xmlns:a14="http://schemas.microsoft.com/office/drawing/2010/main"/>
              </a:ext>
            </a:extLst>
          </a:blip>
          <a:stretch>
            <a:fillRect/>
          </a:stretch>
        </p:blipFill>
        <p:spPr>
          <a:xfrm>
            <a:off x="9873291" y="4802050"/>
            <a:ext cx="523429" cy="501467"/>
          </a:xfrm>
          <a:prstGeom prst="rect">
            <a:avLst/>
          </a:prstGeom>
        </p:spPr>
      </p:pic>
      <p:sp>
        <p:nvSpPr>
          <p:cNvPr id="28" name="Rectangle 2"/>
          <p:cNvSpPr>
            <a:spLocks noGrp="1" noChangeArrowheads="1"/>
          </p:cNvSpPr>
          <p:nvPr>
            <p:ph idx="1"/>
          </p:nvPr>
        </p:nvSpPr>
        <p:spPr>
          <a:xfrm>
            <a:off x="1828801" y="1143000"/>
            <a:ext cx="4320651" cy="5181600"/>
          </a:xfrm>
        </p:spPr>
        <p:txBody>
          <a:bodyPr>
            <a:normAutofit/>
          </a:bodyPr>
          <a:lstStyle/>
          <a:p>
            <a:pPr>
              <a:lnSpc>
                <a:spcPct val="110000"/>
              </a:lnSpc>
            </a:pPr>
            <a:r>
              <a:rPr lang="en-US" altLang="en-US" sz="2800" dirty="0"/>
              <a:t>Interactions can trigger big changes</a:t>
            </a:r>
          </a:p>
          <a:p>
            <a:pPr lvl="1">
              <a:lnSpc>
                <a:spcPct val="110000"/>
              </a:lnSpc>
            </a:pPr>
            <a:r>
              <a:rPr lang="en-US" altLang="en-US" sz="2400" dirty="0"/>
              <a:t>Stress</a:t>
            </a:r>
          </a:p>
          <a:p>
            <a:pPr lvl="1">
              <a:lnSpc>
                <a:spcPct val="110000"/>
              </a:lnSpc>
            </a:pPr>
            <a:r>
              <a:rPr lang="en-US" altLang="en-US" sz="2400" dirty="0"/>
              <a:t>Disturbance</a:t>
            </a:r>
          </a:p>
          <a:p>
            <a:pPr lvl="1">
              <a:lnSpc>
                <a:spcPct val="110000"/>
              </a:lnSpc>
            </a:pPr>
            <a:r>
              <a:rPr lang="en-US" altLang="en-US" sz="2400" dirty="0"/>
              <a:t>Invasive species</a:t>
            </a:r>
          </a:p>
          <a:p>
            <a:pPr lvl="1">
              <a:lnSpc>
                <a:spcPct val="110000"/>
              </a:lnSpc>
            </a:pPr>
            <a:r>
              <a:rPr lang="en-US" altLang="en-US" sz="2400" dirty="0"/>
              <a:t>Insect pests</a:t>
            </a:r>
          </a:p>
          <a:p>
            <a:pPr lvl="1">
              <a:lnSpc>
                <a:spcPct val="110000"/>
              </a:lnSpc>
            </a:pPr>
            <a:r>
              <a:rPr lang="en-US" altLang="en-US" sz="2400" dirty="0"/>
              <a:t>Forest diseases</a:t>
            </a:r>
          </a:p>
        </p:txBody>
      </p:sp>
    </p:spTree>
    <p:extLst>
      <p:ext uri="{BB962C8B-B14F-4D97-AF65-F5344CB8AC3E}">
        <p14:creationId xmlns:p14="http://schemas.microsoft.com/office/powerpoint/2010/main" val="30877078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Longer Growing Season</a:t>
            </a:r>
          </a:p>
        </p:txBody>
      </p:sp>
      <p:sp>
        <p:nvSpPr>
          <p:cNvPr id="10" name="Content Placeholder 9"/>
          <p:cNvSpPr>
            <a:spLocks noGrp="1"/>
          </p:cNvSpPr>
          <p:nvPr>
            <p:ph idx="1"/>
          </p:nvPr>
        </p:nvSpPr>
        <p:spPr>
          <a:xfrm>
            <a:off x="1981201" y="1143001"/>
            <a:ext cx="4125241" cy="1524000"/>
          </a:xfrm>
        </p:spPr>
        <p:txBody>
          <a:bodyPr>
            <a:normAutofit/>
          </a:bodyPr>
          <a:lstStyle/>
          <a:p>
            <a:pPr marL="0" indent="0">
              <a:buNone/>
            </a:pPr>
            <a:r>
              <a:rPr lang="en-US" b="1" u="sng" dirty="0"/>
              <a:t>Benefits: </a:t>
            </a:r>
          </a:p>
          <a:p>
            <a:pPr>
              <a:buFontTx/>
              <a:buChar char="-"/>
            </a:pPr>
            <a:r>
              <a:rPr lang="en-US" dirty="0"/>
              <a:t>More time for growth!</a:t>
            </a:r>
          </a:p>
        </p:txBody>
      </p:sp>
      <p:sp>
        <p:nvSpPr>
          <p:cNvPr id="20" name="Content Placeholder 9"/>
          <p:cNvSpPr txBox="1">
            <a:spLocks/>
          </p:cNvSpPr>
          <p:nvPr/>
        </p:nvSpPr>
        <p:spPr>
          <a:xfrm>
            <a:off x="6019800" y="1143000"/>
            <a:ext cx="4495800" cy="2514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sz="2400" b="1" i="0" u="sng" strike="noStrike" kern="1200" cap="none" spc="0" normalizeH="0" baseline="0" noProof="0" dirty="0">
                <a:ln>
                  <a:noFill/>
                </a:ln>
                <a:solidFill>
                  <a:srgbClr val="2F2B20"/>
                </a:solidFill>
                <a:effectLst/>
                <a:uLnTx/>
                <a:uFillTx/>
                <a:latin typeface="Calibri" panose="020F0502020204030204"/>
                <a:ea typeface="+mn-ea"/>
                <a:cs typeface="+mn-cs"/>
              </a:rPr>
              <a:t>Limits: </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2F2B20"/>
                </a:solidFill>
                <a:effectLst/>
                <a:uLnTx/>
                <a:uFillTx/>
                <a:latin typeface="Calibri" panose="020F0502020204030204"/>
                <a:ea typeface="+mn-ea"/>
                <a:cs typeface="+mn-cs"/>
              </a:rPr>
              <a:t>Early bud break/loss of cold hardening</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2F2B20"/>
                </a:solidFill>
                <a:effectLst/>
                <a:uLnTx/>
                <a:uFillTx/>
                <a:latin typeface="Calibri" panose="020F0502020204030204"/>
                <a:ea typeface="+mn-ea"/>
                <a:cs typeface="+mn-cs"/>
              </a:rPr>
              <a:t>Frost damage with spring frosts</a:t>
            </a:r>
            <a:endParaRPr lang="en-US" dirty="0">
              <a:solidFill>
                <a:srgbClr val="2F2B20"/>
              </a:solidFill>
              <a:latin typeface="Calibri" panose="020F0502020204030204"/>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2F2B20"/>
                </a:solidFill>
                <a:effectLst/>
                <a:uLnTx/>
                <a:uFillTx/>
                <a:latin typeface="Calibri" panose="020F0502020204030204"/>
                <a:ea typeface="+mn-ea"/>
                <a:cs typeface="+mn-cs"/>
              </a:rPr>
              <a:t>Benefits</a:t>
            </a:r>
            <a:r>
              <a:rPr kumimoji="0" lang="en-US" sz="2400" b="0" i="0" u="none" strike="noStrike" kern="1200" cap="none" spc="0" normalizeH="0" noProof="0" dirty="0">
                <a:ln>
                  <a:noFill/>
                </a:ln>
                <a:solidFill>
                  <a:srgbClr val="2F2B20"/>
                </a:solidFill>
                <a:effectLst/>
                <a:uLnTx/>
                <a:uFillTx/>
                <a:latin typeface="Calibri" panose="020F0502020204030204"/>
                <a:ea typeface="+mn-ea"/>
                <a:cs typeface="+mn-cs"/>
              </a:rPr>
              <a:t> to pests and non-native species</a:t>
            </a:r>
            <a:endParaRPr kumimoji="0" lang="en-US" sz="2400" b="0" i="0" u="none" strike="noStrike" kern="1200" cap="none" spc="0" normalizeH="0" baseline="0" noProof="0" dirty="0">
              <a:ln>
                <a:noFill/>
              </a:ln>
              <a:solidFill>
                <a:srgbClr val="2F2B20"/>
              </a:solidFill>
              <a:effectLst/>
              <a:uLnTx/>
              <a:uFillTx/>
              <a:latin typeface="Calibri" panose="020F0502020204030204"/>
              <a:ea typeface="+mn-ea"/>
              <a:cs typeface="+mn-cs"/>
            </a:endParaRPr>
          </a:p>
        </p:txBody>
      </p:sp>
      <p:sp>
        <p:nvSpPr>
          <p:cNvPr id="21" name="Rectangle 20"/>
          <p:cNvSpPr/>
          <p:nvPr/>
        </p:nvSpPr>
        <p:spPr>
          <a:xfrm>
            <a:off x="3005832" y="6477000"/>
            <a:ext cx="7662168" cy="338554"/>
          </a:xfrm>
          <a:prstGeom prst="rect">
            <a:avLst/>
          </a:prstGeom>
        </p:spPr>
        <p:txBody>
          <a:bodyPr wrap="square">
            <a:spAutoFit/>
          </a:bodyPr>
          <a:lstStyle/>
          <a:p>
            <a:pPr marL="0" marR="0" lvl="1"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 Ainsworth and Long 2005, Ainsworth and Rogers 2007, </a:t>
            </a:r>
            <a:r>
              <a:rPr kumimoji="0" lang="en-US" sz="1600" b="0" i="0" u="none" strike="noStrike" kern="1200" cap="none" spc="0" normalizeH="0" baseline="0" noProof="0" dirty="0" err="1">
                <a:ln>
                  <a:noFill/>
                </a:ln>
                <a:solidFill>
                  <a:srgbClr val="FFFFFF"/>
                </a:solidFill>
                <a:effectLst/>
                <a:uLnTx/>
                <a:uFillTx/>
                <a:latin typeface="Arial" charset="0"/>
                <a:ea typeface="ＭＳ Ｐゴシック" pitchFamily="34" charset="-128"/>
                <a:cs typeface="+mn-cs"/>
              </a:rPr>
              <a:t>Norby</a:t>
            </a:r>
            <a:r>
              <a:rPr kumimoji="0" lang="en-US" sz="16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 and Zak 2011</a:t>
            </a: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752600" y="3632233"/>
            <a:ext cx="3886200" cy="2570107"/>
          </a:xfrm>
          <a:prstGeom prst="rect">
            <a:avLst/>
          </a:prstGeom>
          <a:ln>
            <a:solidFill>
              <a:schemeClr val="accent1"/>
            </a:solidFill>
          </a:ln>
        </p:spPr>
      </p:pic>
      <p:pic>
        <p:nvPicPr>
          <p:cNvPr id="3074" name="Picture 2" descr="IMG_14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619500"/>
            <a:ext cx="3124200" cy="2582672"/>
          </a:xfrm>
          <a:prstGeom prst="rect">
            <a:avLst/>
          </a:prstGeom>
          <a:noFill/>
          <a:extLst>
            <a:ext uri="{909E8E84-426E-40DD-AFC4-6F175D3DCCD1}">
              <a14:hiddenFill xmlns:a14="http://schemas.microsoft.com/office/drawing/2010/main">
                <a:solidFill>
                  <a:srgbClr val="FFFFFF"/>
                </a:solidFill>
              </a14:hiddenFill>
            </a:ext>
          </a:extLst>
        </p:spPr>
      </p:pic>
      <p:sp>
        <p:nvSpPr>
          <p:cNvPr id="8" name="Action Button: Home 7">
            <a:hlinkClick r:id="rId4" action="ppaction://hlinksldjump" highlightClick="1"/>
          </p:cNvPr>
          <p:cNvSpPr/>
          <p:nvPr/>
        </p:nvSpPr>
        <p:spPr>
          <a:xfrm>
            <a:off x="1636544" y="6172201"/>
            <a:ext cx="268457" cy="305145"/>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F2B2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61572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More Drought Stress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3668" y="1100769"/>
            <a:ext cx="6364665" cy="5304914"/>
          </a:xfrm>
          <a:prstGeom prst="rect">
            <a:avLst/>
          </a:prstGeom>
        </p:spPr>
      </p:pic>
      <p:sp>
        <p:nvSpPr>
          <p:cNvPr id="7" name="TextBox 6"/>
          <p:cNvSpPr txBox="1"/>
          <p:nvPr/>
        </p:nvSpPr>
        <p:spPr>
          <a:xfrm>
            <a:off x="1524000" y="6477000"/>
            <a:ext cx="9144000" cy="400110"/>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err="1">
                <a:ln>
                  <a:noFill/>
                </a:ln>
                <a:solidFill>
                  <a:srgbClr val="EFECE7"/>
                </a:solidFill>
                <a:effectLst/>
                <a:uLnTx/>
                <a:uFillTx/>
                <a:latin typeface="Arial" charset="0"/>
                <a:ea typeface="ＭＳ Ｐゴシック" pitchFamily="34" charset="-128"/>
                <a:cs typeface="+mn-cs"/>
              </a:rPr>
              <a:t>Liqiang</a:t>
            </a:r>
            <a:r>
              <a:rPr kumimoji="0" lang="en-US" sz="2000" b="0" i="1" u="none" strike="noStrike" kern="1200" cap="none" spc="0" normalizeH="0" baseline="0" noProof="0" dirty="0">
                <a:ln>
                  <a:noFill/>
                </a:ln>
                <a:solidFill>
                  <a:srgbClr val="EFECE7"/>
                </a:solidFill>
                <a:effectLst/>
                <a:uLnTx/>
                <a:uFillTx/>
                <a:latin typeface="Arial" charset="0"/>
                <a:ea typeface="ＭＳ Ｐゴシック" pitchFamily="34" charset="-128"/>
                <a:cs typeface="+mn-cs"/>
              </a:rPr>
              <a:t> Sun and Ken Kunkel, Cooperative Institute for Climate and Satellites</a:t>
            </a:r>
          </a:p>
        </p:txBody>
      </p:sp>
    </p:spTree>
    <p:extLst>
      <p:ext uri="{BB962C8B-B14F-4D97-AF65-F5344CB8AC3E}">
        <p14:creationId xmlns:p14="http://schemas.microsoft.com/office/powerpoint/2010/main" val="3575537479"/>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More Drought Stress</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b="47778"/>
          <a:stretch/>
        </p:blipFill>
        <p:spPr>
          <a:xfrm>
            <a:off x="2330070" y="1114474"/>
            <a:ext cx="7531860" cy="5210299"/>
          </a:xfrm>
          <a:prstGeom prst="rect">
            <a:avLst/>
          </a:prstGeom>
        </p:spPr>
      </p:pic>
      <p:sp>
        <p:nvSpPr>
          <p:cNvPr id="6" name="Action Button: Home 5">
            <a:hlinkClick r:id="rId4" action="ppaction://hlinksldjump" highlightClick="1"/>
          </p:cNvPr>
          <p:cNvSpPr/>
          <p:nvPr/>
        </p:nvSpPr>
        <p:spPr>
          <a:xfrm>
            <a:off x="1636544" y="6172201"/>
            <a:ext cx="268457" cy="305145"/>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F2B2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716271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Up Arrow 8"/>
          <p:cNvSpPr/>
          <p:nvPr/>
        </p:nvSpPr>
        <p:spPr>
          <a:xfrm>
            <a:off x="3352800" y="2362200"/>
            <a:ext cx="457200" cy="3609975"/>
          </a:xfrm>
          <a:prstGeom prst="up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p:cNvSpPr/>
          <p:nvPr/>
        </p:nvSpPr>
        <p:spPr>
          <a:xfrm>
            <a:off x="2912806" y="5791200"/>
            <a:ext cx="5011994" cy="6858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02C20"/>
              </a:solidFill>
              <a:effectLst/>
              <a:uLnTx/>
              <a:uFillTx/>
              <a:latin typeface="Calibri" panose="020F0502020204030204"/>
              <a:ea typeface="+mn-ea"/>
              <a:cs typeface="+mn-cs"/>
            </a:endParaRPr>
          </a:p>
        </p:txBody>
      </p:sp>
      <p:sp>
        <p:nvSpPr>
          <p:cNvPr id="2" name="Title 1"/>
          <p:cNvSpPr>
            <a:spLocks noGrp="1"/>
          </p:cNvSpPr>
          <p:nvPr>
            <p:ph type="title"/>
          </p:nvPr>
        </p:nvSpPr>
        <p:spPr/>
        <p:txBody>
          <a:bodyPr>
            <a:normAutofit/>
          </a:bodyPr>
          <a:lstStyle/>
          <a:p>
            <a:r>
              <a:rPr lang="en-US" dirty="0"/>
              <a:t>More Drought Stress</a:t>
            </a:r>
          </a:p>
        </p:txBody>
      </p:sp>
      <p:sp>
        <p:nvSpPr>
          <p:cNvPr id="13" name="TextBox 12"/>
          <p:cNvSpPr txBox="1"/>
          <p:nvPr/>
        </p:nvSpPr>
        <p:spPr>
          <a:xfrm>
            <a:off x="2514600" y="5105400"/>
            <a:ext cx="2133600"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2F2B20"/>
                </a:solidFill>
                <a:effectLst/>
                <a:uLnTx/>
                <a:uFillTx/>
                <a:latin typeface="Arial" charset="0"/>
                <a:ea typeface="ＭＳ Ｐゴシック" pitchFamily="34" charset="-128"/>
                <a:cs typeface="+mn-cs"/>
              </a:rPr>
              <a:t>Water loss from soils (evaporation)</a:t>
            </a:r>
          </a:p>
        </p:txBody>
      </p:sp>
      <p:sp>
        <p:nvSpPr>
          <p:cNvPr id="15" name="Up Arrow 14"/>
          <p:cNvSpPr/>
          <p:nvPr/>
        </p:nvSpPr>
        <p:spPr>
          <a:xfrm>
            <a:off x="4267200" y="2362199"/>
            <a:ext cx="457200" cy="1600200"/>
          </a:xfrm>
          <a:prstGeom prst="up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Content Placeholder 9"/>
          <p:cNvSpPr>
            <a:spLocks noGrp="1"/>
          </p:cNvSpPr>
          <p:nvPr>
            <p:ph idx="1"/>
          </p:nvPr>
        </p:nvSpPr>
        <p:spPr>
          <a:xfrm>
            <a:off x="1981200" y="1143001"/>
            <a:ext cx="8229600" cy="1524000"/>
          </a:xfrm>
        </p:spPr>
        <p:txBody>
          <a:bodyPr/>
          <a:lstStyle/>
          <a:p>
            <a:pPr marL="0" indent="0">
              <a:buNone/>
            </a:pPr>
            <a:r>
              <a:rPr lang="en-US" dirty="0"/>
              <a:t>Greater uncertainty about future precipitation, but great risk of summer moisture stress</a:t>
            </a:r>
          </a:p>
        </p:txBody>
      </p:sp>
      <p:sp>
        <p:nvSpPr>
          <p:cNvPr id="8" name="TextBox 7"/>
          <p:cNvSpPr txBox="1"/>
          <p:nvPr/>
        </p:nvSpPr>
        <p:spPr>
          <a:xfrm>
            <a:off x="3581400" y="2590800"/>
            <a:ext cx="2133600"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2F2B20"/>
                </a:solidFill>
                <a:effectLst/>
                <a:uLnTx/>
                <a:uFillTx/>
                <a:latin typeface="Arial" charset="0"/>
                <a:ea typeface="ＭＳ Ｐゴシック" pitchFamily="34" charset="-128"/>
                <a:cs typeface="+mn-cs"/>
              </a:rPr>
              <a:t>Water loss from trees (transpiration)</a:t>
            </a:r>
          </a:p>
        </p:txBody>
      </p:sp>
      <p:pic>
        <p:nvPicPr>
          <p:cNvPr id="4102" name="Picture 6" descr="http://gallery.yopriceville.com/var/albums/Free-Clipart-Pictures/Trees-PNG-Clipart/Green_Painted_Tree_Clipart.png?m=137586832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79147" y="3057525"/>
            <a:ext cx="2626453" cy="2914650"/>
          </a:xfrm>
          <a:prstGeom prst="rect">
            <a:avLst/>
          </a:prstGeom>
          <a:noFill/>
          <a:extLst>
            <a:ext uri="{909E8E84-426E-40DD-AFC4-6F175D3DCCD1}">
              <a14:hiddenFill xmlns:a14="http://schemas.microsoft.com/office/drawing/2010/main">
                <a:solidFill>
                  <a:srgbClr val="FFFFFF"/>
                </a:solidFill>
              </a14:hiddenFill>
            </a:ext>
          </a:extLst>
        </p:spPr>
      </p:pic>
      <p:sp>
        <p:nvSpPr>
          <p:cNvPr id="11" name="Up Arrow 10"/>
          <p:cNvSpPr/>
          <p:nvPr/>
        </p:nvSpPr>
        <p:spPr>
          <a:xfrm rot="10800000">
            <a:off x="8001001" y="5808970"/>
            <a:ext cx="457200" cy="637520"/>
          </a:xfrm>
          <a:prstGeom prst="upArrow">
            <a:avLst/>
          </a:prstGeom>
          <a:solidFill>
            <a:srgbClr val="5EA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02C20"/>
              </a:solidFill>
              <a:effectLst/>
              <a:uLnTx/>
              <a:uFillTx/>
              <a:latin typeface="Calibri" panose="020F0502020204030204"/>
              <a:ea typeface="+mn-ea"/>
              <a:cs typeface="+mn-cs"/>
            </a:endParaRPr>
          </a:p>
        </p:txBody>
      </p:sp>
      <p:sp>
        <p:nvSpPr>
          <p:cNvPr id="12" name="TextBox 11"/>
          <p:cNvSpPr txBox="1"/>
          <p:nvPr/>
        </p:nvSpPr>
        <p:spPr>
          <a:xfrm>
            <a:off x="8229600" y="5829300"/>
            <a:ext cx="1295400"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2F2B20"/>
                </a:solidFill>
                <a:effectLst/>
                <a:uLnTx/>
                <a:uFillTx/>
                <a:latin typeface="Arial" charset="0"/>
                <a:ea typeface="ＭＳ Ｐゴシック" pitchFamily="34" charset="-128"/>
                <a:cs typeface="+mn-cs"/>
              </a:rPr>
              <a:t>Groundwater recharge</a:t>
            </a:r>
          </a:p>
        </p:txBody>
      </p:sp>
      <p:sp>
        <p:nvSpPr>
          <p:cNvPr id="14" name="Up Arrow 13"/>
          <p:cNvSpPr/>
          <p:nvPr/>
        </p:nvSpPr>
        <p:spPr>
          <a:xfrm rot="5400000">
            <a:off x="6781800" y="4876800"/>
            <a:ext cx="457200" cy="1828800"/>
          </a:xfrm>
          <a:prstGeom prst="upArrow">
            <a:avLst/>
          </a:prstGeom>
          <a:solidFill>
            <a:srgbClr val="5EA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02C20"/>
              </a:solidFill>
              <a:effectLst/>
              <a:uLnTx/>
              <a:uFillTx/>
              <a:latin typeface="Calibri" panose="020F0502020204030204"/>
              <a:ea typeface="+mn-ea"/>
              <a:cs typeface="+mn-cs"/>
            </a:endParaRPr>
          </a:p>
        </p:txBody>
      </p:sp>
      <p:sp>
        <p:nvSpPr>
          <p:cNvPr id="16" name="TextBox 15"/>
          <p:cNvSpPr txBox="1"/>
          <p:nvPr/>
        </p:nvSpPr>
        <p:spPr>
          <a:xfrm>
            <a:off x="6324600" y="5410201"/>
            <a:ext cx="1966586"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2F2B20"/>
                </a:solidFill>
                <a:effectLst/>
                <a:uLnTx/>
                <a:uFillTx/>
                <a:latin typeface="Arial" charset="0"/>
                <a:ea typeface="ＭＳ Ｐゴシック" pitchFamily="34" charset="-128"/>
                <a:cs typeface="+mn-cs"/>
              </a:rPr>
              <a:t>Runoff</a:t>
            </a:r>
          </a:p>
        </p:txBody>
      </p:sp>
      <p:sp>
        <p:nvSpPr>
          <p:cNvPr id="17" name="Up Arrow 16"/>
          <p:cNvSpPr/>
          <p:nvPr/>
        </p:nvSpPr>
        <p:spPr>
          <a:xfrm rot="10800000">
            <a:off x="6622092" y="2362200"/>
            <a:ext cx="457200" cy="2133601"/>
          </a:xfrm>
          <a:prstGeom prst="upArrow">
            <a:avLst/>
          </a:prstGeom>
          <a:pattFill prst="wdDnDiag">
            <a:fgClr>
              <a:srgbClr val="368DF6"/>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02C20"/>
              </a:solidFill>
              <a:effectLst/>
              <a:uLnTx/>
              <a:uFillTx/>
              <a:latin typeface="Calibri" panose="020F0502020204030204"/>
              <a:ea typeface="+mn-ea"/>
              <a:cs typeface="+mn-cs"/>
            </a:endParaRPr>
          </a:p>
        </p:txBody>
      </p:sp>
      <p:sp>
        <p:nvSpPr>
          <p:cNvPr id="18" name="TextBox 17"/>
          <p:cNvSpPr txBox="1"/>
          <p:nvPr/>
        </p:nvSpPr>
        <p:spPr>
          <a:xfrm>
            <a:off x="6948814" y="2590801"/>
            <a:ext cx="1966586"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2F2B20"/>
                </a:solidFill>
                <a:effectLst/>
                <a:uLnTx/>
                <a:uFillTx/>
                <a:latin typeface="Arial" charset="0"/>
                <a:ea typeface="ＭＳ Ｐゴシック" pitchFamily="34" charset="-128"/>
                <a:cs typeface="+mn-cs"/>
              </a:rPr>
              <a:t>Precipitation</a:t>
            </a:r>
          </a:p>
        </p:txBody>
      </p:sp>
      <p:sp>
        <p:nvSpPr>
          <p:cNvPr id="20" name="Up Arrow 19"/>
          <p:cNvSpPr/>
          <p:nvPr/>
        </p:nvSpPr>
        <p:spPr>
          <a:xfrm rot="10800000">
            <a:off x="8134058" y="2381248"/>
            <a:ext cx="457200" cy="2955728"/>
          </a:xfrm>
          <a:prstGeom prst="upArrow">
            <a:avLst/>
          </a:prstGeom>
          <a:solidFill>
            <a:srgbClr val="368D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02C20"/>
              </a:solidFill>
              <a:effectLst/>
              <a:uLnTx/>
              <a:uFillTx/>
              <a:latin typeface="Calibri" panose="020F0502020204030204"/>
              <a:ea typeface="+mn-ea"/>
              <a:cs typeface="+mn-cs"/>
            </a:endParaRPr>
          </a:p>
        </p:txBody>
      </p:sp>
      <p:sp>
        <p:nvSpPr>
          <p:cNvPr id="22" name="TextBox 21"/>
          <p:cNvSpPr txBox="1"/>
          <p:nvPr/>
        </p:nvSpPr>
        <p:spPr>
          <a:xfrm>
            <a:off x="8570937" y="2597789"/>
            <a:ext cx="1966586"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2F2B20"/>
                </a:solidFill>
                <a:effectLst/>
                <a:uLnTx/>
                <a:uFillTx/>
                <a:latin typeface="Arial" charset="0"/>
                <a:ea typeface="ＭＳ Ｐゴシック" pitchFamily="34" charset="-128"/>
                <a:cs typeface="+mn-cs"/>
              </a:rPr>
              <a:t>Intense precipitation</a:t>
            </a:r>
          </a:p>
        </p:txBody>
      </p:sp>
    </p:spTree>
    <p:extLst>
      <p:ext uri="{BB962C8B-B14F-4D97-AF65-F5344CB8AC3E}">
        <p14:creationId xmlns:p14="http://schemas.microsoft.com/office/powerpoint/2010/main" val="141811956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Wildfire Risk</a:t>
            </a:r>
          </a:p>
        </p:txBody>
      </p:sp>
      <p:sp>
        <p:nvSpPr>
          <p:cNvPr id="7" name="TextBox 6"/>
          <p:cNvSpPr txBox="1"/>
          <p:nvPr/>
        </p:nvSpPr>
        <p:spPr>
          <a:xfrm>
            <a:off x="1524000" y="6477001"/>
            <a:ext cx="9144000" cy="307777"/>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FFFFFF"/>
                </a:solidFill>
                <a:effectLst/>
                <a:uLnTx/>
                <a:uFillTx/>
                <a:latin typeface="Arial" charset="0"/>
                <a:ea typeface="ＭＳ Ｐゴシック" pitchFamily="34" charset="-128"/>
                <a:cs typeface="+mn-cs"/>
              </a:rPr>
              <a:t>Guyette</a:t>
            </a:r>
            <a:r>
              <a:rPr kumimoji="0" lang="en-US" sz="14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 et al. 2014, Tang et al. 2014, Miranda et al. 2012, Moritz et al. 2012, Nowacki et al. 2014, Kerr et al. 2017</a:t>
            </a:r>
          </a:p>
        </p:txBody>
      </p:sp>
      <p:sp>
        <p:nvSpPr>
          <p:cNvPr id="18" name="Content Placeholder 3"/>
          <p:cNvSpPr>
            <a:spLocks noGrp="1"/>
          </p:cNvSpPr>
          <p:nvPr>
            <p:ph sz="half" idx="1"/>
          </p:nvPr>
        </p:nvSpPr>
        <p:spPr>
          <a:xfrm>
            <a:off x="1752600" y="1219200"/>
            <a:ext cx="4267200" cy="5191900"/>
          </a:xfrm>
        </p:spPr>
        <p:txBody>
          <a:bodyPr/>
          <a:lstStyle/>
          <a:p>
            <a:pPr marL="0" indent="0">
              <a:buNone/>
            </a:pPr>
            <a:r>
              <a:rPr lang="en-US" sz="2800" b="1" dirty="0"/>
              <a:t>Fire may increase, because:</a:t>
            </a:r>
          </a:p>
          <a:p>
            <a:r>
              <a:rPr lang="en-US" dirty="0"/>
              <a:t>Warmer/drier summers</a:t>
            </a:r>
          </a:p>
          <a:p>
            <a:r>
              <a:rPr lang="en-US" dirty="0"/>
              <a:t>Increased mortality from stress, pests, events</a:t>
            </a:r>
          </a:p>
          <a:p>
            <a:r>
              <a:rPr lang="en-US" dirty="0"/>
              <a:t>More frequent weather conditions that promote large fires</a:t>
            </a:r>
          </a:p>
        </p:txBody>
      </p:sp>
      <p:pic>
        <p:nvPicPr>
          <p:cNvPr id="6146" name="Picture 2" descr="C:\Users\sdhandler\Documents\NIACS\Northwoods\MI\EVAS\MI figures tables photos\Photos\KBB - Winston Road Rx.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57401" y="4279900"/>
            <a:ext cx="3657299" cy="21717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a:srcRect r="56303" b="51343"/>
          <a:stretch/>
        </p:blipFill>
        <p:spPr>
          <a:xfrm>
            <a:off x="6172201" y="1828800"/>
            <a:ext cx="4300703" cy="3460750"/>
          </a:xfrm>
          <a:prstGeom prst="rect">
            <a:avLst/>
          </a:prstGeom>
        </p:spPr>
      </p:pic>
      <p:sp>
        <p:nvSpPr>
          <p:cNvPr id="4" name="TextBox 3"/>
          <p:cNvSpPr txBox="1"/>
          <p:nvPr/>
        </p:nvSpPr>
        <p:spPr>
          <a:xfrm>
            <a:off x="6720798" y="5314950"/>
            <a:ext cx="355962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2F2B20"/>
                </a:solidFill>
                <a:effectLst/>
                <a:uLnTx/>
                <a:uFillTx/>
                <a:latin typeface="Arial" charset="0"/>
                <a:ea typeface="ＭＳ Ｐゴシック" pitchFamily="34" charset="-128"/>
                <a:cs typeface="+mn-cs"/>
              </a:rPr>
              <a:t>FWI = Fire Weather Index values</a:t>
            </a:r>
          </a:p>
        </p:txBody>
      </p:sp>
    </p:spTree>
    <p:extLst>
      <p:ext uri="{BB962C8B-B14F-4D97-AF65-F5344CB8AC3E}">
        <p14:creationId xmlns:p14="http://schemas.microsoft.com/office/powerpoint/2010/main" val="8249168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Wildfire Risk</a:t>
            </a:r>
          </a:p>
        </p:txBody>
      </p:sp>
      <p:sp>
        <p:nvSpPr>
          <p:cNvPr id="7" name="TextBox 6"/>
          <p:cNvSpPr txBox="1"/>
          <p:nvPr/>
        </p:nvSpPr>
        <p:spPr>
          <a:xfrm>
            <a:off x="1524000" y="6477001"/>
            <a:ext cx="9144000" cy="584775"/>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Source: </a:t>
            </a:r>
            <a:r>
              <a:rPr kumimoji="0" lang="en-US" sz="1600" b="0" i="0" u="none" strike="noStrike" kern="1200" cap="none" spc="0" normalizeH="0" baseline="0" noProof="0" dirty="0" err="1">
                <a:ln>
                  <a:noFill/>
                </a:ln>
                <a:solidFill>
                  <a:srgbClr val="FFFFFF"/>
                </a:solidFill>
                <a:effectLst/>
                <a:uLnTx/>
                <a:uFillTx/>
                <a:latin typeface="Arial" charset="0"/>
                <a:ea typeface="ＭＳ Ｐゴシック" pitchFamily="34" charset="-128"/>
                <a:cs typeface="+mn-cs"/>
              </a:rPr>
              <a:t>Guyette</a:t>
            </a:r>
            <a:r>
              <a:rPr kumimoji="0" lang="en-US" sz="16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 et al. 2014, Tang et al. 2014, Miranda et al. 2012, Moritz et al. 2012, Nowacki et al. 2014</a:t>
            </a:r>
          </a:p>
        </p:txBody>
      </p:sp>
      <p:sp>
        <p:nvSpPr>
          <p:cNvPr id="18" name="Content Placeholder 3"/>
          <p:cNvSpPr>
            <a:spLocks noGrp="1"/>
          </p:cNvSpPr>
          <p:nvPr>
            <p:ph sz="half" idx="1"/>
          </p:nvPr>
        </p:nvSpPr>
        <p:spPr>
          <a:xfrm>
            <a:off x="1752600" y="1219200"/>
            <a:ext cx="4267200" cy="5191900"/>
          </a:xfrm>
        </p:spPr>
        <p:txBody>
          <a:bodyPr/>
          <a:lstStyle/>
          <a:p>
            <a:pPr marL="0" indent="0">
              <a:buNone/>
            </a:pPr>
            <a:r>
              <a:rPr lang="en-US" sz="2800" b="1" dirty="0"/>
              <a:t>Fire may increase, because:</a:t>
            </a:r>
          </a:p>
          <a:p>
            <a:r>
              <a:rPr lang="en-US" dirty="0"/>
              <a:t>Warmer/drier summers</a:t>
            </a:r>
          </a:p>
          <a:p>
            <a:r>
              <a:rPr lang="en-US" dirty="0"/>
              <a:t>Increased mortality from stress, pests, events</a:t>
            </a:r>
          </a:p>
          <a:p>
            <a:r>
              <a:rPr lang="en-US" dirty="0"/>
              <a:t>More frequent weather conditions that promote large fires</a:t>
            </a:r>
          </a:p>
        </p:txBody>
      </p:sp>
      <p:sp>
        <p:nvSpPr>
          <p:cNvPr id="20" name="Content Placeholder 4"/>
          <p:cNvSpPr txBox="1">
            <a:spLocks/>
          </p:cNvSpPr>
          <p:nvPr/>
        </p:nvSpPr>
        <p:spPr>
          <a:xfrm>
            <a:off x="6172200" y="1219200"/>
            <a:ext cx="4346331" cy="51919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2F2B20"/>
                </a:solidFill>
                <a:effectLst/>
                <a:uLnTx/>
                <a:uFillTx/>
                <a:latin typeface="Calibri" panose="020F0502020204030204"/>
                <a:ea typeface="+mn-ea"/>
                <a:cs typeface="+mn-cs"/>
              </a:rPr>
              <a:t>…or maybe not, because:</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F2B20"/>
                </a:solidFill>
                <a:effectLst/>
                <a:uLnTx/>
                <a:uFillTx/>
                <a:latin typeface="Calibri" panose="020F0502020204030204"/>
                <a:ea typeface="+mn-ea"/>
                <a:cs typeface="+mn-cs"/>
              </a:rPr>
              <a:t>Fire suppression will continue</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F2B20"/>
                </a:solidFill>
                <a:effectLst/>
                <a:uLnTx/>
                <a:uFillTx/>
                <a:latin typeface="Calibri" panose="020F0502020204030204"/>
                <a:ea typeface="+mn-ea"/>
                <a:cs typeface="+mn-cs"/>
              </a:rPr>
              <a:t>Spring/early summer moisture</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F2B20"/>
                </a:solidFill>
                <a:effectLst/>
                <a:uLnTx/>
                <a:uFillTx/>
                <a:latin typeface="Calibri" panose="020F0502020204030204"/>
                <a:ea typeface="+mn-ea"/>
                <a:cs typeface="+mn-cs"/>
              </a:rPr>
              <a:t>Current regeneration of more mesic species</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F2B20"/>
                </a:solidFill>
                <a:effectLst/>
                <a:uLnTx/>
                <a:uFillTx/>
                <a:latin typeface="Calibri" panose="020F0502020204030204"/>
                <a:ea typeface="+mn-ea"/>
                <a:cs typeface="+mn-cs"/>
              </a:rPr>
              <a:t>Spatial patterns of land use and fragmentation</a:t>
            </a: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2F2B20"/>
              </a:solidFill>
              <a:effectLst/>
              <a:uLnTx/>
              <a:uFillTx/>
              <a:latin typeface="Calibri" panose="020F0502020204030204"/>
              <a:ea typeface="+mn-ea"/>
              <a:cs typeface="+mn-cs"/>
            </a:endParaRPr>
          </a:p>
        </p:txBody>
      </p:sp>
      <p:pic>
        <p:nvPicPr>
          <p:cNvPr id="6146" name="Picture 2" descr="C:\Users\sdhandler\Documents\NIACS\Northwoods\MI\EVAS\MI figures tables photos\Photos\KBB - Winston Road Rx.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57401" y="4279900"/>
            <a:ext cx="3657299" cy="21717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sdhandler\Documents\NIACS\Northwoods\MI\EVAS\MI figures tables photos\Photos\Hoving - fire and management shot IMG_2415.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477294" y="4279900"/>
            <a:ext cx="3657306" cy="2171700"/>
          </a:xfrm>
          <a:prstGeom prst="rect">
            <a:avLst/>
          </a:prstGeom>
          <a:noFill/>
          <a:extLst>
            <a:ext uri="{909E8E84-426E-40DD-AFC4-6F175D3DCCD1}">
              <a14:hiddenFill xmlns:a14="http://schemas.microsoft.com/office/drawing/2010/main">
                <a:solidFill>
                  <a:srgbClr val="FFFFFF"/>
                </a:solidFill>
              </a14:hiddenFill>
            </a:ext>
          </a:extLst>
        </p:spPr>
      </p:pic>
      <p:sp>
        <p:nvSpPr>
          <p:cNvPr id="8" name="Action Button: Home 7">
            <a:hlinkClick r:id="rId5" action="ppaction://hlinksldjump" highlightClick="1"/>
          </p:cNvPr>
          <p:cNvSpPr/>
          <p:nvPr/>
        </p:nvSpPr>
        <p:spPr>
          <a:xfrm>
            <a:off x="1636544" y="6172201"/>
            <a:ext cx="268457" cy="305145"/>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F2B2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966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Two Key Questions</a:t>
            </a:r>
          </a:p>
        </p:txBody>
      </p:sp>
      <p:sp>
        <p:nvSpPr>
          <p:cNvPr id="7" name="Content Placeholder 6"/>
          <p:cNvSpPr>
            <a:spLocks noGrp="1"/>
          </p:cNvSpPr>
          <p:nvPr>
            <p:ph idx="1"/>
          </p:nvPr>
        </p:nvSpPr>
        <p:spPr/>
        <p:txBody>
          <a:bodyPr>
            <a:normAutofit/>
          </a:bodyPr>
          <a:lstStyle/>
          <a:p>
            <a:pPr marL="742950" indent="-742950">
              <a:buFont typeface="+mj-lt"/>
              <a:buAutoNum type="arabicPeriod"/>
            </a:pPr>
            <a:r>
              <a:rPr lang="en-US" sz="4000" dirty="0"/>
              <a:t>How might climate change affect the resources that I manage?</a:t>
            </a:r>
          </a:p>
          <a:p>
            <a:pPr marL="0" indent="0">
              <a:buNone/>
            </a:pPr>
            <a:endParaRPr lang="en-US" sz="4000" dirty="0"/>
          </a:p>
          <a:p>
            <a:pPr marL="742950" indent="-742950">
              <a:buFont typeface="+mj-lt"/>
              <a:buAutoNum type="arabicPeriod" startAt="2"/>
            </a:pPr>
            <a:r>
              <a:rPr lang="en-US" sz="4000" dirty="0"/>
              <a:t>What management actions could help prepare for those effects?</a:t>
            </a:r>
          </a:p>
          <a:p>
            <a:endParaRPr lang="en-US" sz="4000" dirty="0"/>
          </a:p>
        </p:txBody>
      </p:sp>
      <p:sp>
        <p:nvSpPr>
          <p:cNvPr id="3" name="AutoShape 2" descr="data:image/jpeg;base64,/9j/4AAQSkZJRgABAQAAAQABAAD/2wBDAAkGBwgHBgkIBwgKCgkLDRYPDQwMDRsUFRAWIB0iIiAdHx8kKDQsJCYxJx8fLT0tMTU3Ojo6Iys/RD84QzQ5Ojf/2wBDAQoKCg0MDRoPDxo3JR8lNzc3Nzc3Nzc3Nzc3Nzc3Nzc3Nzc3Nzc3Nzc3Nzc3Nzc3Nzc3Nzc3Nzc3Nzc3Nzc3Nzf/wAARCADCAQMDASIAAhEBAxEB/8QAHAABAAIDAQEBAAAAAAAAAAAAAAYHAwQFAQII/8QAORAAAQMDAwIEBAQDCAMAAAAAAQACAwQFEQYSITFBE1FhgQcicZEUMlKhFUKxFiRigrLB0eFyksL/xAAZAQEAAwEBAAAAAAAAAAAAAAAAAgMEAQX/xAAsEQEAAgIABQMCBQUAAAAAAAAAAQIDEQQSITFRBRNBMnEUgZHw8SIzYaHR/9oADAMBAAIRAxEAPwC8UREBERB4vURAREQEREBERAREQEREBERAREQEREBERAREQEREBERAREQEREBERAREQEREBERAREQEREBERAREQeOc1jS5xAAGSSeijtZrWy00hY2Z85HeFmR9zgH2UV+ImopJKyS2U7y2nhwJcfzv64+g498qvpqlx6HCx5OItzctHv8ABekVvjjJnnv2iF6WvVFnucrYaera2Zxw2KUbHO+mevsu0vzW6oeRhxyM9CrD+HuuJTUxWi8zGRkhDKapefmDuzHHvnsfZTxZ5mdWV8Z6VGOs3wzvXeJ7rGuFyorbG2SuqY4GuOG7zyfoO6w2++Wu5SGOhroJpAMmMO+bHng8qH/FyknFJRXKIkxQuMUo8t+NrvuMf5gqyjq5opGTRSOjljduZI04LXDoQuZM1qX1rocJ6Zi4jh/c55i3X7Q/RyLkaTu/8dsFJcCAJHtLZQOge07Xe2QfZddaYncbeNek0tNbd4ERF1EREQEREBERAREQEREBERAREQEREBERAREQEREBCiIKZ1vp68QXysnioKmppppTLHLBGZOHc4IAJBByo6yx32cEw2O5Owf5qZzP9QC/RCKj8PXe3rV9YzVpFdR0fmm40Nytxb/E7bV0jXHDXzRFrSfLd0z6ZWAHLchxB67gcEHzC/Stwoqe40U9FWRNlp5mFj2HuCvzneLfJZ7nV22Y7n00pZu/U3q0+7SD7qrJj5ezdwPGzxEzFu8Lut08WqdBMkrtrhV0bmTkdA8AtcR5YcCfZUKyZ3gsLjyWgkKeUF//AIZ8LWUUcmKmtlnjbjqyPed7v3IHqfRV8yOor66KkoozJUTvEcTB3J6e3cnyyu3nn1CPCUnh4yW7RMzr7R8/vwu34PbzpDe78r6uUs+mQD+4KnC5GnaGksFroLJHNH4sUOQ3cA6Q9Xvx15cc+66601jUaeFnvz5LX8zsREUlQiIgIiICIiAiIgIiICIiAiIgIiICIiAiIgLj/wBo6H8VU02ZHS08hje1jNx3YBxgc9CD9CuwolpaoM2pdQioibHOyRhB24+Tlv8A8D9lXebbiIRtM7iHb/jMWNzqSva3zNK/j9lr1Op7dFNDBC+SqnlPEUDcua3ONxBxwD17rk611tbdO0ThLOfEkaQ0x5JHrwCQPVQfS+oHMjhnZbjSkvcRGZXvdO087nl4zuznk9fVctaa9d7S6x3W6a5vhhwY4OP8rscLXfXzfysao9T3+nkcW1QNO7GRuILT7hZY9QWxxG2pDm/qaxxH3wue5E/Lu6uyLnMOHMaSq8+IWnau7V8t2pdjnmJjDA1h3O255z7/ALKcR1VPVRiSlkZK3H8pytW21jbiJwKeWB8EhjfHKBnPmME8HzSdWjuvwZrYrc9FC1bqiDZSPgnZKTtEb43BxJPQDqeT27n1Vl6XstJoG3/xy/7X3uojIpqQOBMTT1H16bndB0HrKLjaIyRW04jhrIcuhqDG1xjdjG4B3GceapW/3KrddKhlZPJPO1+x0shJc/y/rwBx5KvU0+mHqY8teK/uW1EfHzP/ACP9plpW71d2+I1tnnkdJLJJI6QjoG+E/gDs0cD/ALV1KtPhLpGrtpkvl3jdFUTx+HTwPGHRsOCXOHYnA46gD1wLLVuGnLXqw+oZ65s269ojQiIrWEREQEREBERAREQEREBERAREQEREBERAREQFEr5bfxl4dXUs9RE7wWwkxSbQcEnOO55x7BSxwyCPRcV7gWOia4sdyC4Yy378KF4iekuxET3U38SbpT2Ksa2OaOqu5YA6WWKNzoGdRk4yT3A9/rytJa3rbjcBbKo5Lmk0tQB84e0Z+btg4PGPRbuvNFWmtuZbYa+umvMztxp6iJ721JPJLJCAOnPUjjjGFHdP6WvVg1daheKB9OJRI6N2Q4OxG7PQnnpwVmzUp7VrT1mImf4a8VbVvTUajf6rhttCNQzwVksngNja1+xjAdx9c+S2NY6ioNGUMc1RLJNPPu8CORx+bGM52g4HI7d11o7Q+jpoH0TzFJHGGuwMg8dx3XK1JpmPVdPDDdBTPMLsxytLmPZnqOhGDgZHoFOs2rGphmnUWnw09K6jGprG67vp20VVFM6PczO12ACMkgZBB7hbtiIbqi41MskY/GxR+CwO5JaDuHXnoDny+iyRWGisNqcxjy4RncxhPyg+eO54HpxwAsV7nFRaKW80g3yUEgnwMZLOj2/+pP2UJrPNz9v8IWtakTaOyUkdcgEdwtW0aYsdLXyXKKgifXuduM8vzvaeny5/Lx5LJBIyaNssZBZI0Oa5p6g9Ct63lziSB8vQjyK0VT3Oukt5ERWICIiAiIgIiICIiAiIgIiICIiAiIgIiICIiAiIgKKX6rpqSGplli8VvOIyeHk9AfRSWplMbAG/mdwFC79A+vp6mWny6Ckdtfx+ZxHJ+gBH39FGUqslhdLc6O117DC18U0gqGBmBjDgNoHQjLfbK+9TMip4aOtqo3yMo6gy/KMkAhw+3OFwdAVslJXVFHKHfh5jujdg4Dx1HuP6KTanulPbrdJNMQ4YwGddxPZU+3SImIjus57bifD6tGpKK6sP4cuDh1a4YIW9NFHN+Ulrj3Cp61XYUcgc0lmPJT+z6ihqYG7njd9lJzXh2Ra43HMzzJjoCtGoijoXlkcY/CyDY+Ptz14WV15a14wMZB6rUrLpG5hLgCCOnUduq4dflh0rUiCkntsrsuoZTGHE9Yzywn/KceymFrwYnOHcqsqeZ0eoKV7XDFSRTP543Z+Q/wBR7q0rfCIacADGcH9lKka6KKdI5fH7hsoiK1IREQEREBERAREQEREBERAREQEREBERAREQEREHC1XcGW6lilldtY5xbnBPOP8AoqGWbULXXqqgo43OgnpHNkc/8viZAYSM9MF/qfRTXWNEK6xTMGN7CHs4zk5xj7EqJ2empqGlbG6kG4cveDguPmef9li4jNbHbUIWm29fDx9wbYfw0D2QSxyPawSMyHNcT1OQtPV0Mlyj8Nj2h2ct3HAOO2V7qGpidCTBTNBYQ7c87jwoZNrBkYLXU8zpW8bXEBufV2c49lzhsnNE7nZXLFdxaXPY1+8sc0gg4IPUFdi3l0ThgnGOmeqj0FXJNOckyTyOLnADlzjycBdKCpcHtZtLn5DQ0t5z5YWiYaYtGkrbXOcM55ccfRaVfWSTyBjXfNnGW+S0I3VUkIlZE7aXFgcAeT5BWJp/RTqalqzUO/vMsYjY54yG5ALiP9OfQ+a7FXLWcKC1+FaaaeUFkproGxk98uDhhWuuNdrCyvbQMjlEEdJK2TaGZ3BuMDrx0XZXaxMWnbPG+eZkREViYiIgIiICIiAiIgIiICIiAiIgIiICIiAiIgIiIODq1znUkFPG8Bz5N2CcFwHb7kKNVNZWQR4kzx+sH/cFdbWQEtbTRiQMeyMuAJwDk+fTt3UaqXXCFg8J0uz/AA5x+2QvK4iZnLOt/kqtPVoV9wmkY9jn5Y4Yc1pABHkRwsHwv09TV2sKqvqGlzLfG18UbuR4jyQHeuA13uQeyVUtyeDgS+vB/wCF0dD3qDT892mvM+wSxRGJnVzy0uG0DzO8fv5FS4bpfrM/n/KuI5rwsyot1LPFNH4QjMzS18kQ2v5GD8w5XJt2l9N26T+6U0LZ9pbvMhdIMjBIJOQevIULrb5cr+9r5K2OCmc4tZQ01bDG53lvLnAnpjA4XGo20cteylrrZVW9xf4QfOXZY7tnGeOnPTBz0Wu2fXar0q4PNlwx2mgjbC1lLEGwY8Fu3iPHTA7LdUH0/Pc7Fd4rVcXPfSTHbG6Qlxa49MOz07YU4VmO8Xjam9JpOhERWICIiAiIgIiICIiAiIgIiICIiAiIgIiICIiAiIgIiIIXrWNrrpTneGuMOBk4BwT39+/CitXFVMOWsf8AUNz+4Ua+JGoambXlTVUFS+L8EBSROa7LTt/PkHg/MXD/AChcl+rrlJkT0VDI/P5mNcz/AHK87Lh5rzaC/D2nrCVytqH8PcQO+75f6lc+6y0lBQSyTuEj3NLWN/WT2Hn/AECi9RqO5zHEbaamBGMsYXOafqTj9lzGumlmdNWyuml6bi7Ofp5Bcpw873LlOGmZ/qWLo2x2nVNoBoZzFeaVn95ppMZJ/UzsWH9uh9dusdMbRVUtaQ2qoQA3A5LOeg8hg/TOFXVvq6m218Ffb5nQVUDt0Ug6g9wfMEcEdwrgsL6DX9bS3AxNikjhMdypmkZa/IIPqx+Dg+hHUFXXx83Zvi81+rsncFHHcbXb3VzN0rGRyhwJBa8AHP3XTXgAAwBgBerXERDFM7ERF1wREQEREBERAREQEREBERAREQEREBERAREQEREBc3UdyNnsNfcWsD3U0DpGtJwCQOMnsMrpLxzWvaWvAc0jBBGQQkux3fk+qMkjnvmcZHuJc95H5ieSfcrQlqvwu0uy5vp1CuH4t6bstvpaV9otUNPWSvcT+GBYCMYA2j5eSR27LsU/wb0t4cTq1tbNKGDxAaohpdjnpjuqK13Mx4a731WLeVEMkZPhzHZa7nKzAYHCuDWvwqojb6IaOpqamqKd7hLHJKR4zHc5LzklwI4z2J9FyrL8Jq2R4de7lS0kQPLKQmWQj/ycAG/Zy7NZ+EK5K66q5DcEY574Ay72CvP4UaOfYaWS7VszH1ldG0BkL9zI4+o5HDnHqT0HQdydmfQ+mG2V9tpKYU7ydzasHdNvHQlx5cP8PTHktLTF3n05V/we6ACLPyluS0Z/nb/hPfyPuoWt7Vom3bz4T171Jik9Y+PMLERYfxUWM7uEFTGe60sbMixCdh6FZAQeiD1ERAREQEREBERAREQEREBERAREQEREBERAREQeF2OyimoZtUmoe20xxCH+Ul4aenfIPdSxeYChekXjUz+idL8k71v7qnr7TqG6VrHVVLNNCG4ndO5oJ4PDPPnnsFLLXU6gmhaKmAxFvy5kILnAdzg45UswPJNo8lDFgrjncTKzLntkjUxHRwzBWPHz9VjfQ1PYFSHC8wFcoRaSmq2DIjcVHNRtrZPAMsXhMjcT4pZnaSOPb/pWZgeS8MbD1aFDJSL0ms/KeO847xaPhVtnvl1pY2xOhk8Nudv4ineW49HDHHkCpjpq9G7bmzUEsG1ocHuiexrs9huH/KkHhR/oH2XoY0dAFXjwzSd8068LMmaMkdaxvyBjR0AX1jCIr1AiIgIiICIiAiIgIiICIiAiIgIiICIiAiIgIiICIiAiIgIiICIiAiIgIiICIiAiIgIvCQOpAXm9n6h90H0i+d7P1D7pvZ+ofdB9Ivnez9Q+6b2fqH3QfSL53s/UPuiD6REQEREBERAREQEREBERAREQEREBERAREQEREBERAREQYano1YMoiBk+aZPmiIGT5plEQEREH//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F2B20"/>
              </a:solidFill>
            </a:endParaRPr>
          </a:p>
        </p:txBody>
      </p:sp>
      <p:sp>
        <p:nvSpPr>
          <p:cNvPr id="4" name="AutoShape 8" descr="data:image/jpeg;base64,/9j/4AAQSkZJRgABAQAAAQABAAD/2wCEAAkGBhQSEBUUEhQUFBUUFRQUFBQUFRQUFBQQFBQVFBQQFBQYHCYeFxkjGRQUHy8gIycpLCwsFR4xNTAqNSYrLSkBCQoKDgwOFw8PFywdHBwpKSksLCkpLC8sLCkpKSwpLCwsLCksLiwpKSksKSkpKSwsLiwqKSksKSkpLCksKSksKf/AABEIALcBEwMBIgACEQEDEQH/xAAcAAABBQEBAQAAAAAAAAAAAAACAAEDBAUGBwj/xABFEAABAwIEAwUEBggFAgcAAAABAAIDBBEFEiExBkFREyJhcYEHkaHwFDJCk7HRFRZSVGLB0uEjU4KS8UNyCCQlNIOy0//EABoBAAMBAQEBAAAAAAAAAAAAAAABAwIEBQb/xAAoEQACAgEDAwMEAwAAAAAAAAAAAQIRAxIhMQRRYRNBsRQiceEygcH/2gAMAwEAAhEDEQA/APEUkRTIEMknAU8NPdAyuktT6E2yqzxAbIAqpIi1EI0AAE4UmSyJqAJYZrK1DXWWe9qZr0AdLQ4nbmurwbGgNXLzeGaxWzQYh1QB6X+tLLLNxLiru90G65N9Z0VOprOZSGWJMbkzk5irUPFThy+K5mWpuUbZkxHWwY46S/JTQzka3XMUtflK1Bi7bJAdZSVhyjVSy1ZI3uuTp8fA3U5x2/1UhkuJyk8lz9QDc6q9PWmxJWRJISgCtVO8VSVqdV7IEA4ILKV5SaxIBQlG9IRIiixkKhlKncLKBy1YgEk9krIAZJFlSQAyeySIBMQmhW6W19VXAUseiANeOO42Uc2Fk7e5WMPfor0RubhMZhHByN1epcDBF9fJaTWZnAK7G22yAOXrsLy8lQ7Ky6vEIjl1XN1RtdAFN50Kha1E43RsakIKJqkcbIciTgUhkgrHBRPnJ3TZU4jSsQIKIPV2DCxYOkcGtOoA7zj6bD19yuQmBv1Y856yOzW/0tGX0sV04+nnPfhE5TSMdpJOlyeg1PuVhtBMdopD/od+S3hihAsLNHRoDR/tbYe9CMWcTYF3le5PiV1roopfdIn6r9kc9NG9n12ub/3NLfxCsU2JWXW0GISE2c8NB3zd5vu5qbFuG4HNzvYGhwJ+kU4JbGRreWIaFviAD49efJ08V/GVlIzb5RyEldm52UElV0KPFsFfTyFj7HQOa9pux7Hate09D7xqqQjXG9tio7pChLiU5CcNSAZgU7GqIKRrlljJMqEsT502dIZG5iifGrKByExFMtRNYjc1EwLdgCI0lOGpJWBTUiCyIKhkdG0oErpAX6Wrt5K9HXDksRrlM2ROxG9BXa6K/DiIA1XLRydFMJCeaLGbNfXBw0KxKgXOidyliYsORtKyh9FRdlZaJjUD2LOobjRWJQko3tUZWrJispGKG608Ewh9Q8hujW2L3nZjT+JPIc0U26QWV69zntu0HTfnqed1QZVlosF6QyOKKPsmDQalx+s5x0LnHkeg5bWWPiNLC495gPlp6leksUoxvVuSclfGxxzq555rSwmaSxyhp63Pr0WbW0xY8g7bjyU2FVWV48Vza5XTZul7EtZXzNfr3TytY6eBK0qTjKSNj2kZw8FtzoDuLkfkuihw9r2gvYHaA269LfgsnGKFzgGRwODf27Zr+AAuR/ZZbaNJWZ/D2JWZK2UCRmRoa1+oFi62W/1d3ajqq0lRGdchb4Ndp5i4NgrTcM7jwCC+M6tBBzM5lo3uNyOhJ5Fa/AEMZrGulaHCMZgD9XPcBrnCxva5NuZsueWRJW0V9N3RkQ4BK9mdlPVFticwhe9mUWucwAFtR71Rmpy219jex8tCCNwfNfSNPxgwvytzE33JsLAX0Fifkrzr214PEJIKmNuV0+dstho57MpbIf4iHWPWwPVRjmUnVDlicVZ5dZRkqZwUKsiTHCLKnapQ1KxEYcmcVIY0DggZC5OwpPUYK0BaDklGHJJUMgSRZUsq2ZBTgpWT2QAQKa6QCSACa9SByiClassEGyRWGTqqUOeyxyUTo0e2QOeqQnRiVLSGqyVyjcxO1y6zCOGAwCSoFydWxHYdDJ1P8Pv6KuPHKbpE5SSMHC+H5JtfqM5yO203yj7R8vUhdlEGQRdnDoBqSfrPedM7iOfLwCOqqR8NLC3dG1ug/JZU9WBcbn8F6UMUcf5I6myOonP8vAf3VR7r808lT6Ks+YH5+CcpAiHEqDtIzbduo8eoWZgFIJKhjDzO3UjW34rdif4+igqsNIf2sWj297T7RGvvXLPd2UR6BBh5DLWLQNBfKPiNSsvGK6Km1eSS7ZrdyOd7nQbLe4ZxhtVAHuIGQHtL6ZXNuT6aXXkuNYoZ53yHZxOUdGDRrfdb4qMmbL1XWRTOLnGRh5Wa134EHqocNrzDMHh2doOocMpc3z1I6+izGlSAqb3VME6do9Fw/i2mbZ7nPB2LQwlw00cLaadb8lj8ccVfTZIwGlscLS1mb6zi+zjI4A2FwG2A5eenKtcpAVzxxRi7RWWRyVMjeFA4Kw8qs8q6RNhMKsxqkCrET0pISLJChlapA5BIVhGio8KMBTuCBsaqZHCZSZEkrEDlSyqURp+zRYFctQ2VgsRR0900BXslZW5KayrOamIEIwgTgpMYZQ2RApLJojITXRkLoOG+H2utNUFrYWnutecvbOB+qP4AfrH08qQi5OkZbo0OE8FEbRUSjvEZoWnkOUxHX9n39Fdq67XxPwHMq1iVU4tv1FxyAvsB0AHzppzcs1r+pJ9F60IKEaRyuVu2W62u3934LHkqT70pp1Vc5ZY0S9ona9QXRApUOyy0lamFPGtxta38llNfYFW8MN3i5sBrvbXkFPJH7TUJbnR1tK6Gknlh2kjcyZo5ZhlEzfeQfMHkvO8q9dxBn/pdQSLf4J0/7nNA/ELygsXA3Z0PYiASupCFE5IyNnRCZQuKC6KGWHTIC5R3RNKYBWRNcmzJgUNATtek4lHE8DRWg4W2S0gUQpWtTyRi+iTFloB8qSNJZANsKLsFdZEpOyQ2TRluiRMFlaljUFkJmgHM0VSUK65t1BK1bsCiQkCpzGm7NFjsiRAojGtjhjh81M1iD2bBnkINiWj/AKYeRZrnbXO2psSADqMXJ0uWZlJRVs1eCOFIp7z1cgjp4yO79uUgjNoDcRi+p3J7o1uR7Fi36HqqMNc6AM7pa2Mxslbk0DMrbuGlxltsdLKSL2fU1o3VLGns4BHHTNJMEBN8zm31e/UDM7W7b72t5rjWAxRktpH5Q1pEQAbJLUOcQ58s0mmWPQNaBYANv9rXuxYoulG/LRy5MjitUnV8Iv8ADGAduyoNNK6ojjD2AVcXZ/8AmQ3uMa4m7RqL3vpbRq4HFpHxySRytaJY3FsjQ5psRuG5dLeWi6N/tIqaRvZNbTlltBDmDGP+1v8AW13tott/tIopKcmXNnkjdHI1kf8AiZXNyubntbmedlttwfA4PUrZ5m+qYSNHNb+0ddehA2CB3VveHpt5ruKfCcJFM68ts7SGSSSdpI240LY2AC46ZfVZ7eF8NcwiOtkzOsQXBoFvtf4emvm7TxQ8q7GlHyc43LmAsdRfVwb/ALhuAhbINRdtwep1vsA08lPj+ExxPAhqGTNFrWHeB5h1hl9x9FVa39rXyCfqIWh9yYR2Nja41uDz6nRdFw1RBxzuF7EBrf4uu/QfDRZGH4c5x0vruTttb1XofDmDAN1uQN/E+Hw+QpZsiUaspig3KwON6gR4bl+1O+Nlv4WHtD/9G/7l5Y9db7Q8Z7WpETTdlOCzTYyk3kPoQG/6FyD3LgR0S5AconFEXI447piKxam7Na1NQ3NlpDBBbX4JgcvkSstmswrLqFShp+9qEAV2QFStonHYLfoMLLtbXutym4bcdbWToDihSlu4UjTyK7Sp4asNVzNbQ5XEIApFiicVJLdqgz3N0mILMkhBSUxm9GFPlCosmUn0hTYkh5wqL1YklVVzlpIbGJQlie6QcmIbsk/YKVimYErFRXp6B0jsrRrqfIDUk+C7jDOF6yopM1M10dPEwuDAbGplGri11ryuPUWboGgmy7zhD2SRxNhmqXOMgtI+EWDM+7WSH7QbppsTfcWXWYzXtjYSXAADTWwAC7sU1BbcslKGp78Hz5i3EeIFrY62arjheHaShzHShoF27Bzh3hvpquXqZ25v8EOjbYCwc65HVy2+KsVlrqp0kmjQS2No1DWA6W6k738fJUG0TWjvEDzXRFrTTr/Sb52t/Bnspiep8+nmVYZQq/CASAxrnkmwytJGY8r239FpVvC9UwuDosoABzfWBBtYAjc6/Bac4oVTkYLKcBQ1XeNhsNNFuQ8Oki8tyenILQo8IAO2gXPkzJqki0MTW7Zz9Fgz37NPmQunoeGTpmtfrYe8rfw3DQPsj58lv02H8yPRc08rZeONIxcP4fsRotXiCvFDRmT7Z7kQP2pnD61ujRc+lua6Cmo2taXvIa1oLnOds1jQSSfAC68X404nNZUFwuImXbCw8mftEftOtc+g5KSuTKPZHOSP1Nzc7kncnmSq8jkcpUZCpRIBamGwXWeAr2HT5SmBv0dHzVwRqLD6se9XX7aJiM6piFlj08V32W1XSgNssNktnapAej4JhrcjdFuugAFguM4f4jDbB+3VdScXiIvnC0gK9bHoSV5/iILnm3VdTi2ONd3WarFFjfqfwSAx30ILTzKypKf0XWx0dt1SrKdqAOZ7NJXXQa7JLOkZCZ0hUqpmSJWKAt9tdLMoGFShJgOSmzoXlR5kxFpki2eGpstVFIQC2ORkhB2dkcHBnrb3XWRh1IZX5b20Liedmi5sOZWvTAl4ijG9rgchzc93Prby2RGFsONz0LEPbRO6MhsEbHXPeLnPAF9O4bXIHMm11wGJ8RzVbyZZHy+F+4DyGlmjyA5c1bqcJbLI1rWksboe8C97ub3i+g5ADQczcmx1boYRluBbbQ2J8Dtb56W9HHiVW9jlnl7bmBI1/Lu+W/qf+EoMLe82ALief8yVsUVE+pkbFC3M52wbsBzJPIcyV7NwrwbFRwgFrHvOr35Gi7vDTYLWSUMfAoKUzn/Zjw/JFFmkJYOTbAF38R5ldPiUWZpAaCNbnRX5DrpoPxHh0VDEKo5bDTw5rglO3Z1qNbHAYtQ2fZvr4JUuH3tcfPvWvLCMyljpVJyKpD0dFtstqho7mw26/wBkFDQkrmONPaGIGugo3Xk1EkzdmciyI83dXcuWuoylY26K3tS4taGGjgdfX/HcDuWnSEeRFz4gDkV5RK5PUzEm5KqPkV0qRJux3lRkpyUBTAIPRteoQnKQGjT4kWrUbxCbclzN0BchAbtRigKzZKi5VQFEChgbFFXkaXW5BVg6E+S4xshCtQ4k4IQHXxzNBVrO0+Gi5BuLuVumxfqiwOje4WWZUHVVnYn4pOnBC0AjGkoDVJIA6zAPYrUTQtlllZAXgObE5rjJlOoz/wCWSOWpF9RyXMcT8My0c7o5Y3MFz2ZJzNewfaY/7Q+PXVe1Di7O09mbuDiMth3XAnMCb62OnooP0qZmvjqWRyRPNjG5t9LfW1Omttdx10XnLqt9zrfT7Hglkrrb404eFHU5GEmJ7RJEXb5CSCxx5uaQR4ix5rAc5daqStHM1TpjvKFrCdRy3PTzXpfAvs/pn0zKqtLndoSY4QSxuQOsHSOGrsxF8oI0Ive+npEGMMjAijibHHbuhgDGBttTZugtZSllSelbs2sTat7I+d8PjkLx2WYvN7Zbk2trt4LuqDCY6eMFzXSyu7znOFgDyaA+x94vz02F3EcTihqJHMZBE+Y6EF13MB+sW2DWXNjlBFyLklZk9Q97i8vNuVg217aW0+K9bBh0q2t/g8zLkt0nt8klXWuY0kRC50IBaNB9nbXx8rbXvnUcctXKGMjdncbAXHqfADqUEbJpZWsa8uuQAC1v46W635AErvuFayCllbBC5j5CHSVU9iQ2Ng0hi8S4tHqSRewG82ZYl5Fixeo/B1vDuAR0UDWgNzBo7R9hdztySd7XvYLDxj2mRxSBjY5Ha2c97XRtA6sa4ZnnzAHmqOO8TyPkswEM1HQDmN9/7Ln55r3DwXA3uHXIPndfPS665cHtx6R6eTtsL43pqh5AdkIvlLyAX21cQOg094VmrxOnA1mj3t9YG5te3joR7wvOMF4ZbJiIhJLYw3tzY94NFsrQ48yXAX/ZPVdXNRxNLmMjaxly3LlbYd6x6357quTPGKT7koYpO12JqjEYN2yNNiQel+nn5eqsw1Ld7jrvy6lctxlw62miZUwCwzhjmG5DS7MWvb0vltbxFrLk6jGXyfWJtuLG1rbWtt6fyCrjayLUuDEm4OmdJxdxfUOvE1r4Ijpc6OlH/cNA3waT4k7LiJitrDuI5nZmZDUMALnNLe0s3mSANttShnpqeZt480btbgXc2/g123vCpp7E7s5SpVTsydl0cvCtQW5mxlzLZg8Ws5ut8vU6HRBDwvUOaXCIjK3NYlrXlvVrCczvQLaTAwOwcjyq6xKWJMCiUsyl7NSxUN0AZ8gsgDV0TcH0UseGttqE6A5rskXYreqMKCoPp7JUMzS0hOxW5YxZQNCQg2tTOCkB8Qge4dR71kCLtymNSUDnDqEF1sAzUu6lJBlKSAPYscwKWhnOQdo1/fuwOLQ86vs63d7191Ph+KCRubZ40LNL2tqPEc7+K9L/AFUgtbLMf/lP9arDgGiz5/o7s175jJrfrfOuCXSXwzrXU9zk8Y9nDsUihd2zKfs+0sHML3Oa/JbZwsO58Vmt/wDDuedc30pz/wDqvWY4Q3Zr/V7T+LlJ2tvs+9zfzXXjhpikc0p6nZ5zifDstDBBCHumZGwRiQNLQTmNgWAnLYEDfVcrjmKSQ6h/dItka0OLnc3ZjrlHoLgb7Lb9ovFwl7kTntjjJzdm4Zpn7ZA4ahnlv7l53HjweT2gc08766ch4eAXX0/RwxTc58vjx+zmz9TLJFQhulz5/Rotqmubme4EHU5uZ577oKDBhXTiKEAucblwJ7reb3WPL8bBVKWD6ZM2GBnaPdsLaNaN3OcdGtG5J2Xr/DVDFQwiKBjSQLyS2s6SQ/Wdto3kB08SV1ZsqgtqZz4sTfdA0vsgp2xhv0idtxZ2Tsxm6guLSbeGysYb7KaWnkEjJqi4uLExWLXCzmkZNiCtNmLuPIfH8lM2vcfkrzJb8netuDisd4XrGyEQRNkYSSHl7WnXk5pP4FZ9JwvWFw7WMMF9S14c4eXI+RXo4qnHmPiiDiefwK4/pMfY6fqZnK0uAwRz9tH9IZJq1+dzXMLC09wNAFhmyH0WfidWGyjOSNT9k6kk7aa7ruuz56et0Rb0I9x/NGTp1kr2oUM2nyYZwuGqgDKlri3MHBrXOZctBDSSNbWI06qAez3Dbf8At3W8Z5vxzrpez8R7v7oJadjhZwa4dHNDh8VbHD046USnLW7Zyj/Z7TjtDSAQZomtY7tJJMtQJC4yG5NxlyttfmVWqfZWyR4e6YbC9oRfNqSQ4OBt53PiuuZg0DdRDED/AAxMHrsrjbDTw6aeSor9zP4OUwv2csh0+l1BFiMto7a8xmBAPpyW3T8I0TbEwh7hpmeSTa4OmwGoB0stIt8fgErefwTEUBwXh37lT+sbSphwjh/7nTfcs/JWAR1Pw/JF2nn70WBXHCGH/uVL9xF/SpG8KUPKjpvuYvyUon8/f/ZLt7cz/uKdgJvDNH+60/3Mf5I/1bpP3Wn+5j/JM2t+dURrvnVOwF+rlJ+7U/3Mf9Kb9WqT91p/uIv6U36RF7fP4ohiIRYC/Vmk/daf7iL+lO3hulG1LTjyhi/pTfpAIRXDnYn51RYE4wKn/wAiH7qP8kX6Gg/yYvumfkq/0xvQH3JfT29B8EATS4HTutmgiNtu4zS+h5KVtFE3ZjBbbQBUvp7f2W+4JOxEdB7kqXYds0REzkG/BJZn6VHQJJ7C3Mf9Ju+Qm/ST/kBQiP5NkQhToVgSYnJy/ALieN+MyA6mzkFzbSFt7hrvsXGxI38/FdtVzNijdI/6rGue629mgkgeJtb1Xg2IVstRLLIG2u5z3ZWGzS43Avry69FfCldv2JztqkRPxMMOURkNBsLb+eu5QOr2vIaLkk2Atclx0AHUquZJCQLZidAG3v7l6R7POATG4VNSzK7/AKUZ3af8x45HoOV7rpnm0Kk/6aJLEnu/k6Tg3hoUdMRlAlmAMz7C4G7YGn9kbnqfABbbY7EA87+XLmp2DTb/AIRH/jxXnybk7Z0LZUho4tfL52U7WoW9fn3Ixv8AmVmhj5UTNAnDU7m+iKCxwnukmBQA9kkrocxvtp/P8kCHKIEoCfD4pXF9bXPyPxHvQAZceqfXqgJslG/TT+VkAFZNkThM9AWRuBzeHnz6WSzIw1KyKGNySaw2118evincfH3/AD83SAt89dUAMWJW9E5KZxTAQCYsRJEoAYJFqSAu+dEwHDAPX5/kmtprvzTXTZ0APYJJJIAqtKIO6JJIAjqqVsjCyQZmuFi03sR00Q09HHGMrGNYOjWgDQWG2+iSSYBR0rRs1o8Q0A/BTZUkkgCyp8iSSAJAErJkkhBhyclJJAwRIiy87fhzSSSEPdMUkkwI3vsOett7H3/PNPHy5/l0TJJDJhp8UgUkkAJ+2mmyHtEkkCHCGR9vnlzSSQMYnMN9wdRcEeXRG56SSYA3Sd87JJIAikmDR4fgNvxUgfokkkAsyB4+eSSSYA2UL3WPM/3TpIGFc+HxTJJJ0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F2B20"/>
              </a:solidFill>
            </a:endParaRPr>
          </a:p>
        </p:txBody>
      </p:sp>
    </p:spTree>
    <p:extLst>
      <p:ext uri="{BB962C8B-B14F-4D97-AF65-F5344CB8AC3E}">
        <p14:creationId xmlns:p14="http://schemas.microsoft.com/office/powerpoint/2010/main" val="869430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BF843-DDD4-466C-B204-7A893B143722}"/>
              </a:ext>
            </a:extLst>
          </p:cNvPr>
          <p:cNvSpPr>
            <a:spLocks noGrp="1"/>
          </p:cNvSpPr>
          <p:nvPr>
            <p:ph type="title"/>
          </p:nvPr>
        </p:nvSpPr>
        <p:spPr/>
        <p:txBody>
          <a:bodyPr/>
          <a:lstStyle/>
          <a:p>
            <a:r>
              <a:rPr lang="en-US" dirty="0"/>
              <a:t>Prescribed Fire Application</a:t>
            </a:r>
          </a:p>
        </p:txBody>
      </p:sp>
      <p:sp>
        <p:nvSpPr>
          <p:cNvPr id="3" name="Content Placeholder 2">
            <a:extLst>
              <a:ext uri="{FF2B5EF4-FFF2-40B4-BE49-F238E27FC236}">
                <a16:creationId xmlns:a16="http://schemas.microsoft.com/office/drawing/2014/main" id="{053C534F-FA23-4D5E-BFC7-5BE0D69B20EE}"/>
              </a:ext>
            </a:extLst>
          </p:cNvPr>
          <p:cNvSpPr>
            <a:spLocks noGrp="1"/>
          </p:cNvSpPr>
          <p:nvPr>
            <p:ph idx="1"/>
          </p:nvPr>
        </p:nvSpPr>
        <p:spPr>
          <a:xfrm>
            <a:off x="609600" y="1447800"/>
            <a:ext cx="7010400" cy="5029200"/>
          </a:xfrm>
        </p:spPr>
        <p:txBody>
          <a:bodyPr/>
          <a:lstStyle/>
          <a:p>
            <a:pPr marL="0" indent="0">
              <a:buNone/>
            </a:pPr>
            <a:r>
              <a:rPr lang="en-US" b="1" dirty="0"/>
              <a:t>Will it be easier or harder to use this tool?</a:t>
            </a:r>
          </a:p>
          <a:p>
            <a:r>
              <a:rPr lang="en-US" dirty="0"/>
              <a:t>Warmer, drier conditions may support prescribed fire and lengthen the window of opportunity for burning. </a:t>
            </a:r>
          </a:p>
          <a:p>
            <a:r>
              <a:rPr lang="en-US" dirty="0"/>
              <a:t>Conversely, widespread tree mortality, wetter conditions, and on-going </a:t>
            </a:r>
            <a:r>
              <a:rPr lang="en-US" dirty="0" err="1"/>
              <a:t>mesophication</a:t>
            </a:r>
            <a:r>
              <a:rPr lang="en-US" dirty="0"/>
              <a:t> could limit local prescribed fire implementation. </a:t>
            </a:r>
          </a:p>
          <a:p>
            <a:r>
              <a:rPr lang="en-US" dirty="0"/>
              <a:t>Prescribed fire depends on advanced planning and staff availability, so erratic conditions will be a serious challenge.</a:t>
            </a:r>
          </a:p>
        </p:txBody>
      </p:sp>
      <p:pic>
        <p:nvPicPr>
          <p:cNvPr id="4" name="Picture 6" descr="PRESCRIBED BURN">
            <a:extLst>
              <a:ext uri="{FF2B5EF4-FFF2-40B4-BE49-F238E27FC236}">
                <a16:creationId xmlns:a16="http://schemas.microsoft.com/office/drawing/2014/main" id="{C028F7FC-796D-4ED2-AA32-BCD0C24F26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5894" y="1600200"/>
            <a:ext cx="3682706" cy="27584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sdhandler\Documents\NIACS\Northwoods\MI\EVAS\MI figures tables photos\Photos\Hoving - fire and management shot IMG_2415.JPG">
            <a:extLst>
              <a:ext uri="{FF2B5EF4-FFF2-40B4-BE49-F238E27FC236}">
                <a16:creationId xmlns:a16="http://schemas.microsoft.com/office/drawing/2014/main" id="{6B9BD9B5-9B07-4066-ADF7-02436C68265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975894" y="4539746"/>
            <a:ext cx="3682706" cy="2186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2314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Extreme Wind Events</a:t>
            </a:r>
          </a:p>
        </p:txBody>
      </p:sp>
      <p:sp>
        <p:nvSpPr>
          <p:cNvPr id="7" name="TextBox 6"/>
          <p:cNvSpPr txBox="1"/>
          <p:nvPr/>
        </p:nvSpPr>
        <p:spPr>
          <a:xfrm>
            <a:off x="1524000" y="6477000"/>
            <a:ext cx="9144000" cy="400110"/>
          </a:xfrm>
          <a:prstGeom prst="rect">
            <a:avLst/>
          </a:prstGeom>
          <a:noFill/>
        </p:spPr>
        <p:txBody>
          <a:bodyPr wrap="square" rtlCol="0">
            <a:spAutoFit/>
          </a:bodyPr>
          <a:lstStyle/>
          <a:p>
            <a:pPr algn="r"/>
            <a:endParaRPr lang="en-US" sz="2000" dirty="0">
              <a:solidFill>
                <a:srgbClr val="FFFFFF"/>
              </a:solidFill>
            </a:endParaRPr>
          </a:p>
        </p:txBody>
      </p:sp>
      <p:sp>
        <p:nvSpPr>
          <p:cNvPr id="8" name="TextBox 7"/>
          <p:cNvSpPr txBox="1"/>
          <p:nvPr/>
        </p:nvSpPr>
        <p:spPr>
          <a:xfrm>
            <a:off x="2819400" y="6476214"/>
            <a:ext cx="9144000" cy="338554"/>
          </a:xfrm>
          <a:prstGeom prst="rect">
            <a:avLst/>
          </a:prstGeom>
          <a:noFill/>
        </p:spPr>
        <p:txBody>
          <a:bodyPr wrap="square" rtlCol="0">
            <a:spAutoFit/>
          </a:bodyPr>
          <a:lstStyle/>
          <a:p>
            <a:pPr algn="r"/>
            <a:r>
              <a:rPr lang="en-US" sz="1600" dirty="0"/>
              <a:t>Gastineau and </a:t>
            </a:r>
            <a:r>
              <a:rPr lang="en-US" sz="1600" dirty="0" err="1"/>
              <a:t>Soden</a:t>
            </a:r>
            <a:r>
              <a:rPr lang="en-US" sz="1600" dirty="0"/>
              <a:t> 2009, Kumar et al. 2015, </a:t>
            </a:r>
            <a:r>
              <a:rPr lang="en-US" sz="1600" dirty="0" err="1"/>
              <a:t>Karnauskas</a:t>
            </a:r>
            <a:r>
              <a:rPr lang="en-US" sz="1600" dirty="0"/>
              <a:t> et al. 2018 </a:t>
            </a:r>
          </a:p>
        </p:txBody>
      </p:sp>
      <p:sp>
        <p:nvSpPr>
          <p:cNvPr id="9" name="Content Placeholder 3"/>
          <p:cNvSpPr txBox="1">
            <a:spLocks/>
          </p:cNvSpPr>
          <p:nvPr/>
        </p:nvSpPr>
        <p:spPr>
          <a:xfrm>
            <a:off x="675861" y="1828800"/>
            <a:ext cx="5724939" cy="45823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600"/>
              </a:spcAft>
            </a:pPr>
            <a:r>
              <a:rPr lang="en-US" sz="2800" dirty="0"/>
              <a:t>Extreme events are rare and hard to model. </a:t>
            </a:r>
          </a:p>
          <a:p>
            <a:pPr>
              <a:spcAft>
                <a:spcPts val="600"/>
              </a:spcAft>
            </a:pPr>
            <a:r>
              <a:rPr lang="en-US" sz="2800" dirty="0"/>
              <a:t>Uncertainty is very high</a:t>
            </a:r>
          </a:p>
          <a:p>
            <a:pPr>
              <a:spcAft>
                <a:spcPts val="600"/>
              </a:spcAft>
            </a:pPr>
            <a:r>
              <a:rPr lang="en-US" sz="2800" dirty="0"/>
              <a:t>High wind events may increase in northern latitudes (above 40-50⁰)</a:t>
            </a:r>
          </a:p>
          <a:p>
            <a:pPr>
              <a:spcAft>
                <a:spcPts val="600"/>
              </a:spcAft>
            </a:pPr>
            <a:r>
              <a:rPr lang="en-US" sz="2800" dirty="0"/>
              <a:t>Average wind speeds may decrease slightly across the central US</a:t>
            </a:r>
          </a:p>
          <a:p>
            <a:pPr>
              <a:spcAft>
                <a:spcPts val="600"/>
              </a:spcAft>
            </a:pPr>
            <a:r>
              <a:rPr lang="en-US" sz="2800" dirty="0"/>
              <a:t>Regeneration may not follow the usual pattern</a:t>
            </a:r>
          </a:p>
        </p:txBody>
      </p:sp>
      <p:pic>
        <p:nvPicPr>
          <p:cNvPr id="1028" name="Picture 4" descr="Image result for wisconsin 2019 derech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1847" y="1496701"/>
            <a:ext cx="3696188" cy="27721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www.washingtonpost.com/resizer/vYGYL17DdikdZSSE9ld-2eY2WhE=/1484x0/arc-anglerfish-washpost-prod-washpost.s3.amazonaws.com/public/VDSBFZY2XRDVJOHF7RPPEHWU24.jf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9600" y="3725132"/>
            <a:ext cx="3490705" cy="2648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3357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Invasive Species</a:t>
            </a:r>
          </a:p>
        </p:txBody>
      </p:sp>
      <p:sp>
        <p:nvSpPr>
          <p:cNvPr id="5" name="Content Placeholder 4"/>
          <p:cNvSpPr>
            <a:spLocks noGrp="1"/>
          </p:cNvSpPr>
          <p:nvPr>
            <p:ph idx="1"/>
          </p:nvPr>
        </p:nvSpPr>
        <p:spPr>
          <a:xfrm>
            <a:off x="746312" y="1676400"/>
            <a:ext cx="6477000" cy="5181600"/>
          </a:xfrm>
        </p:spPr>
        <p:txBody>
          <a:bodyPr/>
          <a:lstStyle/>
          <a:p>
            <a:pPr>
              <a:spcBef>
                <a:spcPts val="1600"/>
              </a:spcBef>
              <a:buFont typeface="Arial" panose="020B0604020202020204" pitchFamily="34" charset="0"/>
              <a:buChar char="•"/>
            </a:pPr>
            <a:r>
              <a:rPr lang="en-US" sz="2800" dirty="0"/>
              <a:t>Stress and disturbance creates more opportunity.</a:t>
            </a:r>
          </a:p>
          <a:p>
            <a:pPr>
              <a:spcBef>
                <a:spcPts val="1600"/>
              </a:spcBef>
              <a:buFont typeface="Arial" panose="020B0604020202020204" pitchFamily="34" charset="0"/>
              <a:buChar char="•"/>
            </a:pPr>
            <a:r>
              <a:rPr lang="en-US" sz="2800" dirty="0"/>
              <a:t>Invasive species may be better able to take advantage of new conditions (expanded ranges, elevated CO</a:t>
            </a:r>
            <a:r>
              <a:rPr lang="en-US" sz="2800" baseline="-25000" dirty="0"/>
              <a:t>2</a:t>
            </a:r>
            <a:r>
              <a:rPr lang="en-US" sz="2800" dirty="0"/>
              <a:t>, etc.)</a:t>
            </a:r>
          </a:p>
          <a:p>
            <a:pPr marL="0" indent="0">
              <a:buNone/>
            </a:pPr>
            <a:endParaRPr lang="en-US" dirty="0"/>
          </a:p>
        </p:txBody>
      </p:sp>
      <p:pic>
        <p:nvPicPr>
          <p:cNvPr id="4" name="Picture 3"/>
          <p:cNvPicPr>
            <a:picLocks noChangeAspect="1"/>
          </p:cNvPicPr>
          <p:nvPr/>
        </p:nvPicPr>
        <p:blipFill>
          <a:blip r:embed="rId2"/>
          <a:stretch>
            <a:fillRect/>
          </a:stretch>
        </p:blipFill>
        <p:spPr>
          <a:xfrm>
            <a:off x="7971865" y="4040737"/>
            <a:ext cx="3657599" cy="2447408"/>
          </a:xfrm>
          <a:prstGeom prst="rect">
            <a:avLst/>
          </a:prstGeom>
        </p:spPr>
      </p:pic>
      <p:pic>
        <p:nvPicPr>
          <p:cNvPr id="8" name="Picture 4" descr="garlic mustard plant in bloom">
            <a:extLst>
              <a:ext uri="{FF2B5EF4-FFF2-40B4-BE49-F238E27FC236}">
                <a16:creationId xmlns:a16="http://schemas.microsoft.com/office/drawing/2014/main" id="{49DC1AA7-58C0-4A29-853F-285BD54DD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7212" y="1490279"/>
            <a:ext cx="3657599" cy="2426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206755"/>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702" t="27985" r="3787" b="3161"/>
          <a:stretch/>
        </p:blipFill>
        <p:spPr bwMode="auto">
          <a:xfrm>
            <a:off x="5771503" y="1481330"/>
            <a:ext cx="3276600" cy="16002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Pests and Diseases</a:t>
            </a:r>
          </a:p>
        </p:txBody>
      </p:sp>
      <p:sp>
        <p:nvSpPr>
          <p:cNvPr id="5" name="Content Placeholder 4"/>
          <p:cNvSpPr>
            <a:spLocks noGrp="1"/>
          </p:cNvSpPr>
          <p:nvPr>
            <p:ph idx="1"/>
          </p:nvPr>
        </p:nvSpPr>
        <p:spPr>
          <a:xfrm>
            <a:off x="591951" y="1539049"/>
            <a:ext cx="4589649" cy="5181600"/>
          </a:xfrm>
        </p:spPr>
        <p:txBody>
          <a:bodyPr/>
          <a:lstStyle/>
          <a:p>
            <a:pPr>
              <a:spcBef>
                <a:spcPts val="1600"/>
              </a:spcBef>
              <a:buFont typeface="Arial" panose="020B0604020202020204" pitchFamily="34" charset="0"/>
              <a:buChar char="•"/>
            </a:pPr>
            <a:r>
              <a:rPr lang="en-US" sz="2800" dirty="0"/>
              <a:t>Existing pests and diseases cause more damage</a:t>
            </a:r>
          </a:p>
          <a:p>
            <a:pPr>
              <a:spcBef>
                <a:spcPts val="1600"/>
              </a:spcBef>
              <a:buFont typeface="Arial" panose="020B0604020202020204" pitchFamily="34" charset="0"/>
              <a:buChar char="•"/>
            </a:pPr>
            <a:r>
              <a:rPr lang="en-US" sz="2800" dirty="0"/>
              <a:t>Pests and diseases may expand to new locations</a:t>
            </a:r>
          </a:p>
          <a:p>
            <a:pPr>
              <a:spcBef>
                <a:spcPts val="1600"/>
              </a:spcBef>
              <a:buFont typeface="Arial" panose="020B0604020202020204" pitchFamily="34" charset="0"/>
              <a:buChar char="•"/>
            </a:pPr>
            <a:r>
              <a:rPr lang="en-US" sz="2800" dirty="0"/>
              <a:t>Seasonal timing may shift</a:t>
            </a:r>
          </a:p>
          <a:p>
            <a:pPr marL="0" indent="0">
              <a:buNone/>
            </a:pPr>
            <a:endParaRPr lang="en-US" dirty="0"/>
          </a:p>
        </p:txBody>
      </p:sp>
      <p:pic>
        <p:nvPicPr>
          <p:cNvPr id="2050" name="Picture 2" descr="Smart Gardening to prevent oak wilt - Gardening in Michigan">
            <a:extLst>
              <a:ext uri="{FF2B5EF4-FFF2-40B4-BE49-F238E27FC236}">
                <a16:creationId xmlns:a16="http://schemas.microsoft.com/office/drawing/2014/main" id="{63FB2ADE-7AAD-4C1F-9C63-61E2AD21D2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3930" y="4323438"/>
            <a:ext cx="3200400" cy="23972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D89375C-1BC7-4466-AF03-789612460C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6800" y="2819400"/>
            <a:ext cx="3200400" cy="224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9021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52400"/>
            <a:ext cx="12192001" cy="990600"/>
          </a:xfrm>
        </p:spPr>
        <p:txBody>
          <a:bodyPr>
            <a:normAutofit/>
          </a:bodyPr>
          <a:lstStyle/>
          <a:p>
            <a:r>
              <a:rPr lang="en-US" dirty="0"/>
              <a:t>Forest Type Vulnerability </a:t>
            </a:r>
          </a:p>
        </p:txBody>
      </p:sp>
      <p:sp>
        <p:nvSpPr>
          <p:cNvPr id="7" name="Rectangle 6"/>
          <p:cNvSpPr/>
          <p:nvPr/>
        </p:nvSpPr>
        <p:spPr>
          <a:xfrm>
            <a:off x="5410200" y="6488668"/>
            <a:ext cx="6705600" cy="369332"/>
          </a:xfrm>
          <a:prstGeom prst="rect">
            <a:avLst/>
          </a:prstGeom>
        </p:spPr>
        <p:txBody>
          <a:bodyPr wrap="square">
            <a:spAutoFit/>
          </a:bodyPr>
          <a:lstStyle/>
          <a:p>
            <a:pPr algn="r"/>
            <a:r>
              <a:rPr lang="en-US" i="1" dirty="0"/>
              <a:t>Download: </a:t>
            </a:r>
            <a:r>
              <a:rPr lang="en-US" b="1" dirty="0"/>
              <a:t>www.forestadaptation.org</a:t>
            </a:r>
          </a:p>
        </p:txBody>
      </p:sp>
      <p:pic>
        <p:nvPicPr>
          <p:cNvPr id="10"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968714" y="914400"/>
            <a:ext cx="3841679"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own Arrow 3"/>
          <p:cNvSpPr/>
          <p:nvPr/>
        </p:nvSpPr>
        <p:spPr>
          <a:xfrm rot="2775542">
            <a:off x="3816312" y="2032091"/>
            <a:ext cx="304800" cy="1371453"/>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FFFFFF"/>
              </a:solidFill>
            </a:endParaRPr>
          </a:p>
        </p:txBody>
      </p:sp>
      <p:sp>
        <p:nvSpPr>
          <p:cNvPr id="11" name="Down Arrow 10"/>
          <p:cNvSpPr/>
          <p:nvPr/>
        </p:nvSpPr>
        <p:spPr>
          <a:xfrm>
            <a:off x="5638800" y="2667000"/>
            <a:ext cx="304800" cy="625388"/>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FFFFFF"/>
              </a:solidFill>
            </a:endParaRPr>
          </a:p>
        </p:txBody>
      </p:sp>
      <p:sp>
        <p:nvSpPr>
          <p:cNvPr id="12" name="Down Arrow 11"/>
          <p:cNvSpPr/>
          <p:nvPr/>
        </p:nvSpPr>
        <p:spPr>
          <a:xfrm rot="18172264">
            <a:off x="7552356" y="2584984"/>
            <a:ext cx="304800" cy="730665"/>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FFFFFF"/>
              </a:solidFill>
            </a:endParaRPr>
          </a:p>
        </p:txBody>
      </p:sp>
      <p:sp>
        <p:nvSpPr>
          <p:cNvPr id="5" name="TextBox 4"/>
          <p:cNvSpPr txBox="1"/>
          <p:nvPr/>
        </p:nvSpPr>
        <p:spPr>
          <a:xfrm>
            <a:off x="4792368" y="3352800"/>
            <a:ext cx="2137124" cy="707886"/>
          </a:xfrm>
          <a:prstGeom prst="rect">
            <a:avLst/>
          </a:prstGeom>
          <a:noFill/>
        </p:spPr>
        <p:txBody>
          <a:bodyPr wrap="none" rtlCol="0">
            <a:spAutoFit/>
          </a:bodyPr>
          <a:lstStyle/>
          <a:p>
            <a:r>
              <a:rPr lang="en-US" sz="2000" dirty="0">
                <a:solidFill>
                  <a:srgbClr val="FF0000"/>
                </a:solidFill>
              </a:rPr>
              <a:t>Lowland conifer</a:t>
            </a:r>
          </a:p>
          <a:p>
            <a:r>
              <a:rPr lang="en-US" sz="2000" dirty="0">
                <a:solidFill>
                  <a:srgbClr val="FF0000"/>
                </a:solidFill>
              </a:rPr>
              <a:t>Upland spruce-fir</a:t>
            </a:r>
          </a:p>
        </p:txBody>
      </p:sp>
      <p:sp>
        <p:nvSpPr>
          <p:cNvPr id="14" name="TextBox 13"/>
          <p:cNvSpPr txBox="1"/>
          <p:nvPr/>
        </p:nvSpPr>
        <p:spPr>
          <a:xfrm>
            <a:off x="4792368" y="3962400"/>
            <a:ext cx="2599032" cy="1938992"/>
          </a:xfrm>
          <a:prstGeom prst="rect">
            <a:avLst/>
          </a:prstGeom>
          <a:noFill/>
        </p:spPr>
        <p:txBody>
          <a:bodyPr wrap="square" rtlCol="0">
            <a:spAutoFit/>
          </a:bodyPr>
          <a:lstStyle/>
          <a:p>
            <a:r>
              <a:rPr lang="en-US" sz="2000" dirty="0">
                <a:solidFill>
                  <a:srgbClr val="FFAB07"/>
                </a:solidFill>
              </a:rPr>
              <a:t>Aspen-birch</a:t>
            </a:r>
          </a:p>
          <a:p>
            <a:r>
              <a:rPr lang="en-US" sz="2000" dirty="0">
                <a:solidFill>
                  <a:srgbClr val="FFAB07"/>
                </a:solidFill>
              </a:rPr>
              <a:t>Lowland/riparian hardwoods</a:t>
            </a:r>
          </a:p>
          <a:p>
            <a:r>
              <a:rPr lang="en-US" sz="2000" dirty="0">
                <a:solidFill>
                  <a:srgbClr val="FFAB07"/>
                </a:solidFill>
              </a:rPr>
              <a:t>Red pine</a:t>
            </a:r>
          </a:p>
          <a:p>
            <a:r>
              <a:rPr lang="en-US" sz="2000" dirty="0">
                <a:solidFill>
                  <a:srgbClr val="72AD75"/>
                </a:solidFill>
              </a:rPr>
              <a:t>Northern hardwoods</a:t>
            </a:r>
          </a:p>
          <a:p>
            <a:r>
              <a:rPr lang="en-US" sz="2000" dirty="0">
                <a:solidFill>
                  <a:srgbClr val="72AD75"/>
                </a:solidFill>
              </a:rPr>
              <a:t>Jack pine</a:t>
            </a:r>
          </a:p>
        </p:txBody>
      </p:sp>
      <p:sp>
        <p:nvSpPr>
          <p:cNvPr id="15" name="TextBox 14"/>
          <p:cNvSpPr txBox="1"/>
          <p:nvPr/>
        </p:nvSpPr>
        <p:spPr>
          <a:xfrm>
            <a:off x="4792368" y="5769114"/>
            <a:ext cx="2599032" cy="707886"/>
          </a:xfrm>
          <a:prstGeom prst="rect">
            <a:avLst/>
          </a:prstGeom>
          <a:noFill/>
        </p:spPr>
        <p:txBody>
          <a:bodyPr wrap="square" rtlCol="0">
            <a:spAutoFit/>
          </a:bodyPr>
          <a:lstStyle/>
          <a:p>
            <a:r>
              <a:rPr lang="en-US" sz="2000" dirty="0">
                <a:solidFill>
                  <a:srgbClr val="046D8B"/>
                </a:solidFill>
              </a:rPr>
              <a:t>Oak</a:t>
            </a:r>
          </a:p>
          <a:p>
            <a:r>
              <a:rPr lang="en-US" sz="2000" dirty="0">
                <a:solidFill>
                  <a:srgbClr val="046D8B"/>
                </a:solidFill>
              </a:rPr>
              <a:t>White pine</a:t>
            </a:r>
          </a:p>
        </p:txBody>
      </p:sp>
      <p:sp>
        <p:nvSpPr>
          <p:cNvPr id="17" name="TextBox 16"/>
          <p:cNvSpPr txBox="1"/>
          <p:nvPr/>
        </p:nvSpPr>
        <p:spPr>
          <a:xfrm>
            <a:off x="1981200" y="3352801"/>
            <a:ext cx="2735044" cy="1015663"/>
          </a:xfrm>
          <a:prstGeom prst="rect">
            <a:avLst/>
          </a:prstGeom>
          <a:noFill/>
        </p:spPr>
        <p:txBody>
          <a:bodyPr wrap="none" rtlCol="0">
            <a:spAutoFit/>
          </a:bodyPr>
          <a:lstStyle/>
          <a:p>
            <a:r>
              <a:rPr lang="en-US" sz="2000" dirty="0">
                <a:solidFill>
                  <a:srgbClr val="FF0000"/>
                </a:solidFill>
              </a:rPr>
              <a:t>Acid peatland</a:t>
            </a:r>
          </a:p>
          <a:p>
            <a:r>
              <a:rPr lang="en-US" sz="2000" dirty="0">
                <a:solidFill>
                  <a:srgbClr val="FF0000"/>
                </a:solidFill>
              </a:rPr>
              <a:t>Forested rich peatland</a:t>
            </a:r>
          </a:p>
          <a:p>
            <a:r>
              <a:rPr lang="en-US" sz="2000" dirty="0">
                <a:solidFill>
                  <a:srgbClr val="FF0000"/>
                </a:solidFill>
              </a:rPr>
              <a:t>Wet forest</a:t>
            </a:r>
          </a:p>
        </p:txBody>
      </p:sp>
      <p:sp>
        <p:nvSpPr>
          <p:cNvPr id="18" name="TextBox 17"/>
          <p:cNvSpPr txBox="1"/>
          <p:nvPr/>
        </p:nvSpPr>
        <p:spPr>
          <a:xfrm>
            <a:off x="1981200" y="4267200"/>
            <a:ext cx="2599032" cy="1938992"/>
          </a:xfrm>
          <a:prstGeom prst="rect">
            <a:avLst/>
          </a:prstGeom>
          <a:noFill/>
        </p:spPr>
        <p:txBody>
          <a:bodyPr wrap="square" rtlCol="0">
            <a:spAutoFit/>
          </a:bodyPr>
          <a:lstStyle/>
          <a:p>
            <a:r>
              <a:rPr lang="en-US" sz="2000" dirty="0">
                <a:solidFill>
                  <a:srgbClr val="FFAB07"/>
                </a:solidFill>
              </a:rPr>
              <a:t>Managed aspen</a:t>
            </a:r>
          </a:p>
          <a:p>
            <a:r>
              <a:rPr lang="en-US" sz="2000" dirty="0">
                <a:solidFill>
                  <a:srgbClr val="FFAB07"/>
                </a:solidFill>
              </a:rPr>
              <a:t>Managed red pine</a:t>
            </a:r>
          </a:p>
          <a:p>
            <a:r>
              <a:rPr lang="en-US" sz="2000" dirty="0">
                <a:solidFill>
                  <a:srgbClr val="72AD75"/>
                </a:solidFill>
              </a:rPr>
              <a:t>Fire-dependent forest</a:t>
            </a:r>
          </a:p>
          <a:p>
            <a:r>
              <a:rPr lang="en-US" sz="2000" dirty="0">
                <a:solidFill>
                  <a:srgbClr val="72AD75"/>
                </a:solidFill>
              </a:rPr>
              <a:t>Mesic hardwood forest</a:t>
            </a:r>
          </a:p>
        </p:txBody>
      </p:sp>
      <p:sp>
        <p:nvSpPr>
          <p:cNvPr id="19" name="TextBox 18"/>
          <p:cNvSpPr txBox="1"/>
          <p:nvPr/>
        </p:nvSpPr>
        <p:spPr>
          <a:xfrm>
            <a:off x="1967337" y="6076890"/>
            <a:ext cx="2599032" cy="400110"/>
          </a:xfrm>
          <a:prstGeom prst="rect">
            <a:avLst/>
          </a:prstGeom>
          <a:noFill/>
        </p:spPr>
        <p:txBody>
          <a:bodyPr wrap="square" rtlCol="0">
            <a:spAutoFit/>
          </a:bodyPr>
          <a:lstStyle/>
          <a:p>
            <a:r>
              <a:rPr lang="en-US" sz="2000" dirty="0">
                <a:solidFill>
                  <a:srgbClr val="046D8B"/>
                </a:solidFill>
              </a:rPr>
              <a:t>Floodplain forest</a:t>
            </a:r>
          </a:p>
        </p:txBody>
      </p:sp>
      <p:sp>
        <p:nvSpPr>
          <p:cNvPr id="20" name="TextBox 19"/>
          <p:cNvSpPr txBox="1"/>
          <p:nvPr/>
        </p:nvSpPr>
        <p:spPr>
          <a:xfrm>
            <a:off x="7611768" y="3352800"/>
            <a:ext cx="2137124" cy="400110"/>
          </a:xfrm>
          <a:prstGeom prst="rect">
            <a:avLst/>
          </a:prstGeom>
          <a:noFill/>
        </p:spPr>
        <p:txBody>
          <a:bodyPr wrap="none" rtlCol="0">
            <a:spAutoFit/>
          </a:bodyPr>
          <a:lstStyle/>
          <a:p>
            <a:r>
              <a:rPr lang="en-US" sz="2000" dirty="0">
                <a:solidFill>
                  <a:srgbClr val="FF0000"/>
                </a:solidFill>
              </a:rPr>
              <a:t>Upland spruce-fir</a:t>
            </a:r>
          </a:p>
        </p:txBody>
      </p:sp>
      <p:sp>
        <p:nvSpPr>
          <p:cNvPr id="21" name="TextBox 20"/>
          <p:cNvSpPr txBox="1"/>
          <p:nvPr/>
        </p:nvSpPr>
        <p:spPr>
          <a:xfrm>
            <a:off x="7611768" y="3657601"/>
            <a:ext cx="2599032" cy="2246769"/>
          </a:xfrm>
          <a:prstGeom prst="rect">
            <a:avLst/>
          </a:prstGeom>
          <a:noFill/>
        </p:spPr>
        <p:txBody>
          <a:bodyPr wrap="square" rtlCol="0">
            <a:spAutoFit/>
          </a:bodyPr>
          <a:lstStyle/>
          <a:p>
            <a:r>
              <a:rPr lang="en-US" sz="2000" dirty="0">
                <a:solidFill>
                  <a:srgbClr val="FFAB07"/>
                </a:solidFill>
              </a:rPr>
              <a:t>Lowland conifer</a:t>
            </a:r>
          </a:p>
          <a:p>
            <a:r>
              <a:rPr lang="en-US" sz="2000" dirty="0">
                <a:solidFill>
                  <a:srgbClr val="FFAB07"/>
                </a:solidFill>
              </a:rPr>
              <a:t>Red pine/ white pine Jack pine</a:t>
            </a:r>
          </a:p>
          <a:p>
            <a:r>
              <a:rPr lang="en-US" sz="2000" dirty="0">
                <a:solidFill>
                  <a:srgbClr val="72AD75"/>
                </a:solidFill>
              </a:rPr>
              <a:t>Aspen-birch</a:t>
            </a:r>
          </a:p>
          <a:p>
            <a:r>
              <a:rPr lang="en-US" sz="2000" dirty="0">
                <a:solidFill>
                  <a:srgbClr val="72AD75"/>
                </a:solidFill>
              </a:rPr>
              <a:t>Northern hardwoods</a:t>
            </a:r>
          </a:p>
          <a:p>
            <a:r>
              <a:rPr lang="en-US" sz="2000" dirty="0">
                <a:solidFill>
                  <a:srgbClr val="72AD75"/>
                </a:solidFill>
              </a:rPr>
              <a:t>Lowland/riparian hardwoods</a:t>
            </a:r>
          </a:p>
        </p:txBody>
      </p:sp>
      <p:sp>
        <p:nvSpPr>
          <p:cNvPr id="22" name="TextBox 21"/>
          <p:cNvSpPr txBox="1"/>
          <p:nvPr/>
        </p:nvSpPr>
        <p:spPr>
          <a:xfrm>
            <a:off x="7611768" y="5791200"/>
            <a:ext cx="2599032" cy="707886"/>
          </a:xfrm>
          <a:prstGeom prst="rect">
            <a:avLst/>
          </a:prstGeom>
          <a:noFill/>
        </p:spPr>
        <p:txBody>
          <a:bodyPr wrap="square" rtlCol="0">
            <a:spAutoFit/>
          </a:bodyPr>
          <a:lstStyle/>
          <a:p>
            <a:r>
              <a:rPr lang="en-US" sz="2000" dirty="0">
                <a:solidFill>
                  <a:srgbClr val="046D8B"/>
                </a:solidFill>
              </a:rPr>
              <a:t>Oak associations</a:t>
            </a:r>
          </a:p>
          <a:p>
            <a:r>
              <a:rPr lang="en-US" sz="2000" dirty="0">
                <a:solidFill>
                  <a:srgbClr val="046D8B"/>
                </a:solidFill>
              </a:rPr>
              <a:t>Barrens</a:t>
            </a:r>
          </a:p>
        </p:txBody>
      </p:sp>
      <p:sp>
        <p:nvSpPr>
          <p:cNvPr id="23" name="Action Button: Home 22">
            <a:hlinkClick r:id="rId3" action="ppaction://hlinksldjump" highlightClick="1"/>
          </p:cNvPr>
          <p:cNvSpPr/>
          <p:nvPr/>
        </p:nvSpPr>
        <p:spPr>
          <a:xfrm>
            <a:off x="1636544" y="6172201"/>
            <a:ext cx="268457" cy="305145"/>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2F2B20"/>
              </a:solidFill>
            </a:endParaRPr>
          </a:p>
        </p:txBody>
      </p:sp>
    </p:spTree>
    <p:extLst>
      <p:ext uri="{BB962C8B-B14F-4D97-AF65-F5344CB8AC3E}">
        <p14:creationId xmlns:p14="http://schemas.microsoft.com/office/powerpoint/2010/main" val="38616778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p:bldP spid="17" grpId="0"/>
      <p:bldP spid="18" grpId="0"/>
      <p:bldP spid="19" grpId="0"/>
      <p:bldP spid="20" grpId="0"/>
      <p:bldP spid="21" grpId="0"/>
      <p:bldP spid="2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Regional to Site-Specific</a:t>
            </a:r>
          </a:p>
        </p:txBody>
      </p:sp>
      <p:sp>
        <p:nvSpPr>
          <p:cNvPr id="7" name="Content Placeholder 4"/>
          <p:cNvSpPr txBox="1">
            <a:spLocks/>
          </p:cNvSpPr>
          <p:nvPr/>
        </p:nvSpPr>
        <p:spPr>
          <a:xfrm>
            <a:off x="2019298" y="1066800"/>
            <a:ext cx="8115303" cy="5181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600"/>
              </a:spcBef>
            </a:pPr>
            <a:r>
              <a:rPr lang="en-US" sz="2800" dirty="0">
                <a:solidFill>
                  <a:srgbClr val="2F2B20"/>
                </a:solidFill>
              </a:rPr>
              <a:t>Research and assessments describe </a:t>
            </a:r>
            <a:r>
              <a:rPr lang="en-US" sz="2800" b="1" u="sng" dirty="0">
                <a:solidFill>
                  <a:srgbClr val="2F2B20"/>
                </a:solidFill>
              </a:rPr>
              <a:t>broad trends</a:t>
            </a:r>
            <a:r>
              <a:rPr lang="en-US" sz="2800" dirty="0">
                <a:solidFill>
                  <a:srgbClr val="2F2B20"/>
                </a:solidFill>
              </a:rPr>
              <a:t> but </a:t>
            </a:r>
            <a:r>
              <a:rPr lang="en-US" sz="2800" b="1" u="sng" dirty="0">
                <a:solidFill>
                  <a:srgbClr val="2F2B20"/>
                </a:solidFill>
              </a:rPr>
              <a:t>local conditions</a:t>
            </a:r>
            <a:r>
              <a:rPr lang="en-US" sz="2800" dirty="0">
                <a:solidFill>
                  <a:srgbClr val="2F2B20"/>
                </a:solidFill>
              </a:rPr>
              <a:t> and </a:t>
            </a:r>
            <a:r>
              <a:rPr lang="en-US" sz="2800" b="1" u="sng" dirty="0">
                <a:solidFill>
                  <a:srgbClr val="2F2B20"/>
                </a:solidFill>
              </a:rPr>
              <a:t>management</a:t>
            </a:r>
            <a:r>
              <a:rPr lang="en-US" sz="2800" dirty="0">
                <a:solidFill>
                  <a:srgbClr val="2F2B20"/>
                </a:solidFill>
              </a:rPr>
              <a:t> make the difference. </a:t>
            </a:r>
          </a:p>
          <a:p>
            <a:pPr marL="0" indent="0">
              <a:spcBef>
                <a:spcPts val="1600"/>
              </a:spcBef>
              <a:buNone/>
            </a:pPr>
            <a:endParaRPr lang="en-US" sz="2800" dirty="0">
              <a:solidFill>
                <a:srgbClr val="2F2B20"/>
              </a:solidFill>
            </a:endParaRPr>
          </a:p>
          <a:p>
            <a:pPr marL="0" indent="0">
              <a:buNone/>
            </a:pPr>
            <a:endParaRPr lang="en-US" dirty="0">
              <a:solidFill>
                <a:srgbClr val="2F2B20"/>
              </a:solidFill>
            </a:endParaRPr>
          </a:p>
        </p:txBody>
      </p:sp>
      <p:pic>
        <p:nvPicPr>
          <p:cNvPr id="8" name="Picture 7"/>
          <p:cNvPicPr>
            <a:picLocks noChangeAspect="1"/>
          </p:cNvPicPr>
          <p:nvPr/>
        </p:nvPicPr>
        <p:blipFill rotWithShape="1">
          <a:blip r:embed="rId2" cstate="email">
            <a:extLst>
              <a:ext uri="{28A0092B-C50C-407E-A947-70E740481C1C}">
                <a14:useLocalDpi xmlns:a14="http://schemas.microsoft.com/office/drawing/2010/main" val="0"/>
              </a:ext>
            </a:extLst>
          </a:blip>
          <a:srcRect l="2237" t="2580" r="2237" b="6013"/>
          <a:stretch/>
        </p:blipFill>
        <p:spPr>
          <a:xfrm>
            <a:off x="3200402" y="3038952"/>
            <a:ext cx="5714999" cy="3438048"/>
          </a:xfrm>
          <a:prstGeom prst="rect">
            <a:avLst/>
          </a:prstGeom>
        </p:spPr>
      </p:pic>
    </p:spTree>
    <p:extLst>
      <p:ext uri="{BB962C8B-B14F-4D97-AF65-F5344CB8AC3E}">
        <p14:creationId xmlns:p14="http://schemas.microsoft.com/office/powerpoint/2010/main" val="3567980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8" name="Rectangle 7"/>
          <p:cNvSpPr/>
          <p:nvPr/>
        </p:nvSpPr>
        <p:spPr>
          <a:xfrm>
            <a:off x="7879994" y="6479903"/>
            <a:ext cx="2788007" cy="369332"/>
          </a:xfrm>
          <a:prstGeom prst="rect">
            <a:avLst/>
          </a:prstGeom>
        </p:spPr>
        <p:txBody>
          <a:bodyPr wrap="none">
            <a:spAutoFit/>
          </a:bodyPr>
          <a:lstStyle/>
          <a:p>
            <a:pPr algn="r"/>
            <a:r>
              <a:rPr lang="en-US" dirty="0">
                <a:solidFill>
                  <a:srgbClr val="FFFFFF">
                    <a:lumMod val="85000"/>
                  </a:srgbClr>
                </a:solidFill>
              </a:rPr>
              <a:t>www.forestadaptation.org</a:t>
            </a:r>
          </a:p>
        </p:txBody>
      </p:sp>
      <p:sp>
        <p:nvSpPr>
          <p:cNvPr id="5" name="Content Placeholder 4"/>
          <p:cNvSpPr txBox="1">
            <a:spLocks/>
          </p:cNvSpPr>
          <p:nvPr/>
        </p:nvSpPr>
        <p:spPr>
          <a:xfrm>
            <a:off x="762000" y="1219200"/>
            <a:ext cx="10210800" cy="5181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600"/>
              </a:spcBef>
            </a:pPr>
            <a:r>
              <a:rPr lang="en-US" dirty="0">
                <a:solidFill>
                  <a:srgbClr val="2F2B20"/>
                </a:solidFill>
              </a:rPr>
              <a:t>Stephen will share today’s presentation and recording</a:t>
            </a:r>
          </a:p>
          <a:p>
            <a:pPr>
              <a:spcBef>
                <a:spcPts val="1600"/>
              </a:spcBef>
            </a:pPr>
            <a:r>
              <a:rPr lang="en-US" dirty="0">
                <a:solidFill>
                  <a:srgbClr val="2F2B20"/>
                </a:solidFill>
              </a:rPr>
              <a:t>Stephen will share pre-work worksheets</a:t>
            </a:r>
          </a:p>
          <a:p>
            <a:pPr>
              <a:spcBef>
                <a:spcPts val="1600"/>
              </a:spcBef>
            </a:pPr>
            <a:r>
              <a:rPr lang="en-US" dirty="0">
                <a:solidFill>
                  <a:srgbClr val="2F2B20"/>
                </a:solidFill>
              </a:rPr>
              <a:t>Complete pre-work by Friday, May 20 (email to Stephen)</a:t>
            </a:r>
          </a:p>
          <a:p>
            <a:pPr>
              <a:spcBef>
                <a:spcPts val="1600"/>
              </a:spcBef>
            </a:pPr>
            <a:r>
              <a:rPr lang="en-US" dirty="0">
                <a:solidFill>
                  <a:srgbClr val="2F2B20"/>
                </a:solidFill>
              </a:rPr>
              <a:t>Adaptation Workbook sessions May 23-27 (TBD)</a:t>
            </a:r>
          </a:p>
          <a:p>
            <a:pPr>
              <a:spcBef>
                <a:spcPts val="1600"/>
              </a:spcBef>
            </a:pPr>
            <a:r>
              <a:rPr lang="en-US" sz="3600" b="1" dirty="0">
                <a:solidFill>
                  <a:srgbClr val="2F2B20"/>
                </a:solidFill>
              </a:rPr>
              <a:t>Get in touch with questions!</a:t>
            </a:r>
          </a:p>
          <a:p>
            <a:pPr marL="0" indent="0">
              <a:buNone/>
            </a:pPr>
            <a:endParaRPr lang="en-US" dirty="0">
              <a:solidFill>
                <a:srgbClr val="2F2B20"/>
              </a:solidFill>
            </a:endParaRPr>
          </a:p>
        </p:txBody>
      </p:sp>
    </p:spTree>
    <p:extLst>
      <p:ext uri="{BB962C8B-B14F-4D97-AF65-F5344CB8AC3E}">
        <p14:creationId xmlns:p14="http://schemas.microsoft.com/office/powerpoint/2010/main" val="8835264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6" r="97"/>
          <a:stretch/>
        </p:blipFill>
        <p:spPr>
          <a:xfrm flipH="1">
            <a:off x="0" y="0"/>
            <a:ext cx="12192000" cy="6858000"/>
          </a:xfrm>
          <a:prstGeom prst="rect">
            <a:avLst/>
          </a:prstGeom>
        </p:spPr>
      </p:pic>
      <p:sp>
        <p:nvSpPr>
          <p:cNvPr id="5" name="Rectangle 4"/>
          <p:cNvSpPr/>
          <p:nvPr/>
        </p:nvSpPr>
        <p:spPr>
          <a:xfrm>
            <a:off x="413058" y="126238"/>
            <a:ext cx="4004301" cy="1107996"/>
          </a:xfrm>
          <a:prstGeom prst="rect">
            <a:avLst/>
          </a:prstGeom>
        </p:spPr>
        <p:txBody>
          <a:bodyPr wrap="none">
            <a:spAutoFit/>
          </a:bodyPr>
          <a:lstStyle/>
          <a:p>
            <a:pPr algn="ctr"/>
            <a:r>
              <a:rPr lang="en-US" sz="6600" dirty="0">
                <a:solidFill>
                  <a:schemeClr val="bg1"/>
                </a:solidFill>
                <a:effectLst>
                  <a:outerShdw blurRad="38100" dist="38100" dir="2700000" algn="tl">
                    <a:srgbClr val="000000">
                      <a:alpha val="43137"/>
                    </a:srgbClr>
                  </a:outerShdw>
                </a:effectLst>
              </a:rPr>
              <a:t>Thank you!</a:t>
            </a:r>
          </a:p>
        </p:txBody>
      </p:sp>
      <p:sp>
        <p:nvSpPr>
          <p:cNvPr id="6" name="Content Placeholder 5">
            <a:extLst>
              <a:ext uri="{FF2B5EF4-FFF2-40B4-BE49-F238E27FC236}">
                <a16:creationId xmlns:a16="http://schemas.microsoft.com/office/drawing/2014/main" id="{606D796D-5B6E-48C8-8924-BF6E3BE52910}"/>
              </a:ext>
            </a:extLst>
          </p:cNvPr>
          <p:cNvSpPr txBox="1">
            <a:spLocks/>
          </p:cNvSpPr>
          <p:nvPr/>
        </p:nvSpPr>
        <p:spPr>
          <a:xfrm>
            <a:off x="8001000" y="1264285"/>
            <a:ext cx="4064000" cy="4553483"/>
          </a:xfrm>
          <a:prstGeom prst="rect">
            <a:avLst/>
          </a:prstGeom>
          <a:solidFill>
            <a:schemeClr val="bg1">
              <a:alpha val="72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Climate Hubs</a:t>
            </a:r>
          </a:p>
          <a:p>
            <a:pPr marL="0" indent="0">
              <a:buNone/>
            </a:pPr>
            <a:endParaRPr lang="en-US" dirty="0"/>
          </a:p>
          <a:p>
            <a:pPr marL="0" indent="0">
              <a:buNone/>
            </a:pPr>
            <a:r>
              <a:rPr lang="en-US" dirty="0"/>
              <a:t>Climate Change Resource Center</a:t>
            </a:r>
          </a:p>
          <a:p>
            <a:endParaRPr lang="en-US" dirty="0"/>
          </a:p>
          <a:p>
            <a:pPr marL="0" indent="0">
              <a:buNone/>
            </a:pPr>
            <a:r>
              <a:rPr lang="en-US" dirty="0"/>
              <a:t>Climate Change Atlas</a:t>
            </a:r>
          </a:p>
          <a:p>
            <a:pPr marL="0" indent="0">
              <a:buNone/>
            </a:pPr>
            <a:endParaRPr lang="en-US" dirty="0"/>
          </a:p>
          <a:p>
            <a:pPr marL="0" indent="0">
              <a:buNone/>
            </a:pPr>
            <a:r>
              <a:rPr lang="en-US" dirty="0"/>
              <a:t>NIACS Resources</a:t>
            </a:r>
          </a:p>
          <a:p>
            <a:pPr marL="0" indent="0">
              <a:buNone/>
            </a:pPr>
            <a:endParaRPr lang="en-US" dirty="0"/>
          </a:p>
        </p:txBody>
      </p:sp>
      <p:sp>
        <p:nvSpPr>
          <p:cNvPr id="7" name="Rectangle 6">
            <a:extLst>
              <a:ext uri="{FF2B5EF4-FFF2-40B4-BE49-F238E27FC236}">
                <a16:creationId xmlns:a16="http://schemas.microsoft.com/office/drawing/2014/main" id="{C2063CDA-23DA-4A75-91E5-331E9C4CA20F}"/>
              </a:ext>
            </a:extLst>
          </p:cNvPr>
          <p:cNvSpPr/>
          <p:nvPr/>
        </p:nvSpPr>
        <p:spPr>
          <a:xfrm>
            <a:off x="8001000" y="1734806"/>
            <a:ext cx="3762825" cy="400110"/>
          </a:xfrm>
          <a:prstGeom prst="rect">
            <a:avLst/>
          </a:prstGeom>
          <a:solidFill>
            <a:schemeClr val="bg1"/>
          </a:solidFill>
        </p:spPr>
        <p:txBody>
          <a:bodyPr wrap="none">
            <a:spAutoFit/>
          </a:bodyPr>
          <a:lstStyle/>
          <a:p>
            <a:r>
              <a:rPr lang="en-US" sz="2000" dirty="0">
                <a:solidFill>
                  <a:srgbClr val="0070C0"/>
                </a:solidFill>
              </a:rPr>
              <a:t>www.climatehubs.oce.usda.gov</a:t>
            </a:r>
          </a:p>
        </p:txBody>
      </p:sp>
      <p:sp>
        <p:nvSpPr>
          <p:cNvPr id="8" name="Rectangle 7">
            <a:extLst>
              <a:ext uri="{FF2B5EF4-FFF2-40B4-BE49-F238E27FC236}">
                <a16:creationId xmlns:a16="http://schemas.microsoft.com/office/drawing/2014/main" id="{8D842D9E-5498-4D5F-9AF1-77F550C4620D}"/>
              </a:ext>
            </a:extLst>
          </p:cNvPr>
          <p:cNvSpPr/>
          <p:nvPr/>
        </p:nvSpPr>
        <p:spPr>
          <a:xfrm>
            <a:off x="8000999" y="3089719"/>
            <a:ext cx="2648738" cy="400110"/>
          </a:xfrm>
          <a:prstGeom prst="rect">
            <a:avLst/>
          </a:prstGeom>
          <a:solidFill>
            <a:schemeClr val="bg1"/>
          </a:solidFill>
        </p:spPr>
        <p:txBody>
          <a:bodyPr wrap="none">
            <a:spAutoFit/>
          </a:bodyPr>
          <a:lstStyle/>
          <a:p>
            <a:r>
              <a:rPr lang="en-US" sz="2000" dirty="0">
                <a:solidFill>
                  <a:srgbClr val="0070C0"/>
                </a:solidFill>
              </a:rPr>
              <a:t>www.fs.usda.gov/ccrc</a:t>
            </a:r>
          </a:p>
        </p:txBody>
      </p:sp>
      <p:sp>
        <p:nvSpPr>
          <p:cNvPr id="9" name="Rectangle 8">
            <a:extLst>
              <a:ext uri="{FF2B5EF4-FFF2-40B4-BE49-F238E27FC236}">
                <a16:creationId xmlns:a16="http://schemas.microsoft.com/office/drawing/2014/main" id="{47384F75-AE28-4858-A0AE-1CC07B0CF257}"/>
              </a:ext>
            </a:extLst>
          </p:cNvPr>
          <p:cNvSpPr/>
          <p:nvPr/>
        </p:nvSpPr>
        <p:spPr>
          <a:xfrm>
            <a:off x="8001001" y="4209899"/>
            <a:ext cx="2874761" cy="400110"/>
          </a:xfrm>
          <a:prstGeom prst="rect">
            <a:avLst/>
          </a:prstGeom>
          <a:solidFill>
            <a:schemeClr val="bg1"/>
          </a:solidFill>
        </p:spPr>
        <p:txBody>
          <a:bodyPr wrap="none">
            <a:spAutoFit/>
          </a:bodyPr>
          <a:lstStyle/>
          <a:p>
            <a:r>
              <a:rPr lang="en-US" sz="2000" dirty="0">
                <a:solidFill>
                  <a:srgbClr val="0070C0"/>
                </a:solidFill>
              </a:rPr>
              <a:t>www.fs.fed.us/nrs/atlas/</a:t>
            </a:r>
          </a:p>
        </p:txBody>
      </p:sp>
      <p:sp>
        <p:nvSpPr>
          <p:cNvPr id="10" name="Oval 9">
            <a:extLst>
              <a:ext uri="{FF2B5EF4-FFF2-40B4-BE49-F238E27FC236}">
                <a16:creationId xmlns:a16="http://schemas.microsoft.com/office/drawing/2014/main" id="{AAED4729-32BC-40E4-BD3B-E57B88547C68}"/>
              </a:ext>
            </a:extLst>
          </p:cNvPr>
          <p:cNvSpPr/>
          <p:nvPr/>
        </p:nvSpPr>
        <p:spPr>
          <a:xfrm>
            <a:off x="-1596580" y="5181600"/>
            <a:ext cx="3731387" cy="27415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D0E838C-C46F-43C8-9EB8-0001AC8011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7934" y="5639202"/>
            <a:ext cx="1182608" cy="946348"/>
          </a:xfrm>
          <a:prstGeom prst="rect">
            <a:avLst/>
          </a:prstGeom>
        </p:spPr>
      </p:pic>
      <p:pic>
        <p:nvPicPr>
          <p:cNvPr id="12" name="Picture 11">
            <a:extLst>
              <a:ext uri="{FF2B5EF4-FFF2-40B4-BE49-F238E27FC236}">
                <a16:creationId xmlns:a16="http://schemas.microsoft.com/office/drawing/2014/main" id="{659CABDF-8F93-4300-B9C5-F5EF445AAE7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0754" y="5639202"/>
            <a:ext cx="852283" cy="946348"/>
          </a:xfrm>
          <a:prstGeom prst="rect">
            <a:avLst/>
          </a:prstGeom>
        </p:spPr>
      </p:pic>
      <p:sp>
        <p:nvSpPr>
          <p:cNvPr id="13" name="Rectangle 12">
            <a:extLst>
              <a:ext uri="{FF2B5EF4-FFF2-40B4-BE49-F238E27FC236}">
                <a16:creationId xmlns:a16="http://schemas.microsoft.com/office/drawing/2014/main" id="{0AA76A1F-18FD-4755-947F-942C7A13DA45}"/>
              </a:ext>
            </a:extLst>
          </p:cNvPr>
          <p:cNvSpPr/>
          <p:nvPr/>
        </p:nvSpPr>
        <p:spPr>
          <a:xfrm>
            <a:off x="8001001" y="5238690"/>
            <a:ext cx="3147272" cy="400110"/>
          </a:xfrm>
          <a:prstGeom prst="rect">
            <a:avLst/>
          </a:prstGeom>
          <a:solidFill>
            <a:schemeClr val="bg1"/>
          </a:solidFill>
        </p:spPr>
        <p:txBody>
          <a:bodyPr wrap="none">
            <a:spAutoFit/>
          </a:bodyPr>
          <a:lstStyle/>
          <a:p>
            <a:r>
              <a:rPr lang="en-US" sz="2000" dirty="0">
                <a:solidFill>
                  <a:srgbClr val="0070C0"/>
                </a:solidFill>
              </a:rPr>
              <a:t>www.forestadaptation.org/</a:t>
            </a:r>
          </a:p>
        </p:txBody>
      </p:sp>
    </p:spTree>
    <p:extLst>
      <p:ext uri="{BB962C8B-B14F-4D97-AF65-F5344CB8AC3E}">
        <p14:creationId xmlns:p14="http://schemas.microsoft.com/office/powerpoint/2010/main" val="16628007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Climate Change Response Framework</a:t>
            </a:r>
          </a:p>
        </p:txBody>
      </p:sp>
      <p:sp>
        <p:nvSpPr>
          <p:cNvPr id="3" name="AutoShape 2" descr="data:image/jpeg;base64,/9j/4AAQSkZJRgABAQAAAQABAAD/2wBDAAkGBwgHBgkIBwgKCgkLDRYPDQwMDRsUFRAWIB0iIiAdHx8kKDQsJCYxJx8fLT0tMTU3Ojo6Iys/RD84QzQ5Ojf/2wBDAQoKCg0MDRoPDxo3JR8lNzc3Nzc3Nzc3Nzc3Nzc3Nzc3Nzc3Nzc3Nzc3Nzc3Nzc3Nzc3Nzc3Nzc3Nzc3Nzc3Nzf/wAARCADCAQMDASIAAhEBAxEB/8QAHAABAAIDAQEBAAAAAAAAAAAAAAYHAwQFAQII/8QAORAAAQMDAwIEBAQDCAMAAAAAAQACAwQFEQYSITFBE1FhgQcicZEUMlKhFUKxFiRigrLB0eFyksL/xAAZAQEAAwEBAAAAAAAAAAAAAAAAAgMEAQX/xAAsEQEAAgIABQMCBQUAAAAAAAAAAQIDEQQSITFRBRNBMnEUgZHw8SIzYaHR/9oADAMBAAIRAxEAPwC8UREBERB4vURAREQEREBERAREQEREBERAREQEREBERAREQEREBERAREQEREBERAREQEREBERAREQEREBERAREQeOc1jS5xAAGSSeijtZrWy00hY2Z85HeFmR9zgH2UV+ImopJKyS2U7y2nhwJcfzv64+g498qvpqlx6HCx5OItzctHv8ABekVvjjJnnv2iF6WvVFnucrYaera2Zxw2KUbHO+mevsu0vzW6oeRhxyM9CrD+HuuJTUxWi8zGRkhDKapefmDuzHHvnsfZTxZ5mdWV8Z6VGOs3wzvXeJ7rGuFyorbG2SuqY4GuOG7zyfoO6w2++Wu5SGOhroJpAMmMO+bHng8qH/FyknFJRXKIkxQuMUo8t+NrvuMf5gqyjq5opGTRSOjljduZI04LXDoQuZM1qX1rocJ6Zi4jh/c55i3X7Q/RyLkaTu/8dsFJcCAJHtLZQOge07Xe2QfZddaYncbeNek0tNbd4ERF1EREQEREBERAREQEREBERAREQEREBERAREQEREBCiIKZ1vp68QXysnioKmppppTLHLBGZOHc4IAJBByo6yx32cEw2O5Owf5qZzP9QC/RCKj8PXe3rV9YzVpFdR0fmm40Nytxb/E7bV0jXHDXzRFrSfLd0z6ZWAHLchxB67gcEHzC/Stwoqe40U9FWRNlp5mFj2HuCvzneLfJZ7nV22Y7n00pZu/U3q0+7SD7qrJj5ezdwPGzxEzFu8Lut08WqdBMkrtrhV0bmTkdA8AtcR5YcCfZUKyZ3gsLjyWgkKeUF//AIZ8LWUUcmKmtlnjbjqyPed7v3IHqfRV8yOor66KkoozJUTvEcTB3J6e3cnyyu3nn1CPCUnh4yW7RMzr7R8/vwu34PbzpDe78r6uUs+mQD+4KnC5GnaGksFroLJHNH4sUOQ3cA6Q9Xvx15cc+66601jUaeFnvz5LX8zsREUlQiIgIiICIiAiIgIiICIiAiIgIiICIiAiIgLj/wBo6H8VU02ZHS08hje1jNx3YBxgc9CD9CuwolpaoM2pdQioibHOyRhB24+Tlv8A8D9lXebbiIRtM7iHb/jMWNzqSva3zNK/j9lr1Op7dFNDBC+SqnlPEUDcua3ONxBxwD17rk611tbdO0ThLOfEkaQ0x5JHrwCQPVQfS+oHMjhnZbjSkvcRGZXvdO087nl4zuznk9fVctaa9d7S6x3W6a5vhhwY4OP8rscLXfXzfysao9T3+nkcW1QNO7GRuILT7hZY9QWxxG2pDm/qaxxH3wue5E/Lu6uyLnMOHMaSq8+IWnau7V8t2pdjnmJjDA1h3O255z7/ALKcR1VPVRiSlkZK3H8pytW21jbiJwKeWB8EhjfHKBnPmME8HzSdWjuvwZrYrc9FC1bqiDZSPgnZKTtEb43BxJPQDqeT27n1Vl6XstJoG3/xy/7X3uojIpqQOBMTT1H16bndB0HrKLjaIyRW04jhrIcuhqDG1xjdjG4B3GceapW/3KrddKhlZPJPO1+x0shJc/y/rwBx5KvU0+mHqY8teK/uW1EfHzP/ACP9plpW71d2+I1tnnkdJLJJI6QjoG+E/gDs0cD/ALV1KtPhLpGrtpkvl3jdFUTx+HTwPGHRsOCXOHYnA46gD1wLLVuGnLXqw+oZ65s269ojQiIrWEREQEREBERAREQEREBERAREQEREBERAREQFEr5bfxl4dXUs9RE7wWwkxSbQcEnOO55x7BSxwyCPRcV7gWOia4sdyC4Yy378KF4iekuxET3U38SbpT2Ksa2OaOqu5YA6WWKNzoGdRk4yT3A9/rytJa3rbjcBbKo5Lmk0tQB84e0Z+btg4PGPRbuvNFWmtuZbYa+umvMztxp6iJ721JPJLJCAOnPUjjjGFHdP6WvVg1daheKB9OJRI6N2Q4OxG7PQnnpwVmzUp7VrT1mImf4a8VbVvTUajf6rhttCNQzwVksngNja1+xjAdx9c+S2NY6ioNGUMc1RLJNPPu8CORx+bGM52g4HI7d11o7Q+jpoH0TzFJHGGuwMg8dx3XK1JpmPVdPDDdBTPMLsxytLmPZnqOhGDgZHoFOs2rGphmnUWnw09K6jGprG67vp20VVFM6PczO12ACMkgZBB7hbtiIbqi41MskY/GxR+CwO5JaDuHXnoDny+iyRWGisNqcxjy4RncxhPyg+eO54HpxwAsV7nFRaKW80g3yUEgnwMZLOj2/+pP2UJrPNz9v8IWtakTaOyUkdcgEdwtW0aYsdLXyXKKgifXuduM8vzvaeny5/Lx5LJBIyaNssZBZI0Oa5p6g9Ct63lziSB8vQjyK0VT3Oukt5ERWICIiAiIgIiICIiAiIgIiICIiAiIgIiICIiAiIgKKX6rpqSGplli8VvOIyeHk9AfRSWplMbAG/mdwFC79A+vp6mWny6Ckdtfx+ZxHJ+gBH39FGUqslhdLc6O117DC18U0gqGBmBjDgNoHQjLfbK+9TMip4aOtqo3yMo6gy/KMkAhw+3OFwdAVslJXVFHKHfh5jujdg4Dx1HuP6KTanulPbrdJNMQ4YwGddxPZU+3SImIjus57bifD6tGpKK6sP4cuDh1a4YIW9NFHN+Ulrj3Cp61XYUcgc0lmPJT+z6ihqYG7njd9lJzXh2Ra43HMzzJjoCtGoijoXlkcY/CyDY+Ptz14WV15a14wMZB6rUrLpG5hLgCCOnUduq4dflh0rUiCkntsrsuoZTGHE9Yzywn/KceymFrwYnOHcqsqeZ0eoKV7XDFSRTP543Z+Q/wBR7q0rfCIacADGcH9lKka6KKdI5fH7hsoiK1IREQEREBERAREQEREBERAREQEREBERAREQEREHC1XcGW6lilldtY5xbnBPOP8AoqGWbULXXqqgo43OgnpHNkc/8viZAYSM9MF/qfRTXWNEK6xTMGN7CHs4zk5xj7EqJ2empqGlbG6kG4cveDguPmef9li4jNbHbUIWm29fDx9wbYfw0D2QSxyPawSMyHNcT1OQtPV0Mlyj8Nj2h2ct3HAOO2V7qGpidCTBTNBYQ7c87jwoZNrBkYLXU8zpW8bXEBufV2c49lzhsnNE7nZXLFdxaXPY1+8sc0gg4IPUFdi3l0ThgnGOmeqj0FXJNOckyTyOLnADlzjycBdKCpcHtZtLn5DQ0t5z5YWiYaYtGkrbXOcM55ccfRaVfWSTyBjXfNnGW+S0I3VUkIlZE7aXFgcAeT5BWJp/RTqalqzUO/vMsYjY54yG5ALiP9OfQ+a7FXLWcKC1+FaaaeUFkproGxk98uDhhWuuNdrCyvbQMjlEEdJK2TaGZ3BuMDrx0XZXaxMWnbPG+eZkREViYiIgIiICIiAiIgIiICIiAiIgIiICIiAiIgIiIODq1znUkFPG8Bz5N2CcFwHb7kKNVNZWQR4kzx+sH/cFdbWQEtbTRiQMeyMuAJwDk+fTt3UaqXXCFg8J0uz/AA5x+2QvK4iZnLOt/kqtPVoV9wmkY9jn5Y4Yc1pABHkRwsHwv09TV2sKqvqGlzLfG18UbuR4jyQHeuA13uQeyVUtyeDgS+vB/wCF0dD3qDT892mvM+wSxRGJnVzy0uG0DzO8fv5FS4bpfrM/n/KuI5rwsyot1LPFNH4QjMzS18kQ2v5GD8w5XJt2l9N26T+6U0LZ9pbvMhdIMjBIJOQevIULrb5cr+9r5K2OCmc4tZQ01bDG53lvLnAnpjA4XGo20cteylrrZVW9xf4QfOXZY7tnGeOnPTBz0Wu2fXar0q4PNlwx2mgjbC1lLEGwY8Fu3iPHTA7LdUH0/Pc7Fd4rVcXPfSTHbG6Qlxa49MOz07YU4VmO8Xjam9JpOhERWICIiAiIgIiICIiAiIgIiICIiAiIgIiICIiAiIgIiIIXrWNrrpTneGuMOBk4BwT39+/CitXFVMOWsf8AUNz+4Ua+JGoambXlTVUFS+L8EBSROa7LTt/PkHg/MXD/AChcl+rrlJkT0VDI/P5mNcz/AHK87Lh5rzaC/D2nrCVytqH8PcQO+75f6lc+6y0lBQSyTuEj3NLWN/WT2Hn/AECi9RqO5zHEbaamBGMsYXOafqTj9lzGumlmdNWyuml6bi7Ofp5Bcpw873LlOGmZ/qWLo2x2nVNoBoZzFeaVn95ppMZJ/UzsWH9uh9dusdMbRVUtaQ2qoQA3A5LOeg8hg/TOFXVvq6m218Ffb5nQVUDt0Ug6g9wfMEcEdwrgsL6DX9bS3AxNikjhMdypmkZa/IIPqx+Dg+hHUFXXx83Zvi81+rsncFHHcbXb3VzN0rGRyhwJBa8AHP3XTXgAAwBgBerXERDFM7ERF1wREQEREBERAREQEREBERAREQEREBERAREQEREBc3UdyNnsNfcWsD3U0DpGtJwCQOMnsMrpLxzWvaWvAc0jBBGQQkux3fk+qMkjnvmcZHuJc95H5ieSfcrQlqvwu0uy5vp1CuH4t6bstvpaV9otUNPWSvcT+GBYCMYA2j5eSR27LsU/wb0t4cTq1tbNKGDxAaohpdjnpjuqK13Mx4a731WLeVEMkZPhzHZa7nKzAYHCuDWvwqojb6IaOpqamqKd7hLHJKR4zHc5LzklwI4z2J9FyrL8Jq2R4de7lS0kQPLKQmWQj/ycAG/Zy7NZ+EK5K66q5DcEY574Ay72CvP4UaOfYaWS7VszH1ldG0BkL9zI4+o5HDnHqT0HQdydmfQ+mG2V9tpKYU7ydzasHdNvHQlx5cP8PTHktLTF3n05V/we6ACLPyluS0Z/nb/hPfyPuoWt7Vom3bz4T171Jik9Y+PMLERYfxUWM7uEFTGe60sbMixCdh6FZAQeiD1ERAREQEREBERAREQEREBERAREQEREBERAREQeF2OyimoZtUmoe20xxCH+Ul4aenfIPdSxeYChekXjUz+idL8k71v7qnr7TqG6VrHVVLNNCG4ndO5oJ4PDPPnnsFLLXU6gmhaKmAxFvy5kILnAdzg45UswPJNo8lDFgrjncTKzLntkjUxHRwzBWPHz9VjfQ1PYFSHC8wFcoRaSmq2DIjcVHNRtrZPAMsXhMjcT4pZnaSOPb/pWZgeS8MbD1aFDJSL0ms/KeO847xaPhVtnvl1pY2xOhk8Nudv4ineW49HDHHkCpjpq9G7bmzUEsG1ocHuiexrs9huH/KkHhR/oH2XoY0dAFXjwzSd8068LMmaMkdaxvyBjR0AX1jCIr1AiIgIiICIiAiIgIiICIiAiIgIiICIiAiIgIiICIiAiIgIiICIiAiIgIiICIiAiIgIvCQOpAXm9n6h90H0i+d7P1D7pvZ+ofdB9Ivnez9Q+6b2fqH3QfSL53s/UPuiD6REQEREBERAREQEREBERAREQEREBERAREQEREBERAREQYano1YMoiBk+aZPmiIGT5plEQEREH//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F2B20"/>
              </a:solidFill>
            </a:endParaRPr>
          </a:p>
        </p:txBody>
      </p:sp>
      <p:sp>
        <p:nvSpPr>
          <p:cNvPr id="4" name="AutoShape 8" descr="data:image/jpeg;base64,/9j/4AAQSkZJRgABAQAAAQABAAD/2wCEAAkGBhQSEBUUEhQUFBUUFRQUFBQUFRQUFBQQFBQVFBQQFBQYHCYeFxkjGRQUHy8gIycpLCwsFR4xNTAqNSYrLSkBCQoKDgwOFw8PFywdHBwpKSksLCkpLC8sLCkpKSwpLCwsLCksLiwpKSksKSkpKSwsLiwqKSksKSkpLCksKSksKf/AABEIALcBEwMBIgACEQEDEQH/xAAcAAABBQEBAQAAAAAAAAAAAAACAAEDBAUGBwj/xABFEAABAwIEAwUEBggFAgcAAAABAAIDBBEFEiExBkFREyJhcYEHkaHwFDJCk7HRFRZSVGLB0uEjU4KS8UNyCCQlNIOy0//EABoBAAMBAQEBAAAAAAAAAAAAAAABAwIEBQb/xAAoEQACAgEDAwMEAwAAAAAAAAAAAQIRAxIhMQRRYRNBsRQiceEygcH/2gAMAwEAAhEDEQA/APEUkRTIEMknAU8NPdAyuktT6E2yqzxAbIAqpIi1EI0AAE4UmSyJqAJYZrK1DXWWe9qZr0AdLQ4nbmurwbGgNXLzeGaxWzQYh1QB6X+tLLLNxLiru90G65N9Z0VOprOZSGWJMbkzk5irUPFThy+K5mWpuUbZkxHWwY46S/JTQzka3XMUtflK1Bi7bJAdZSVhyjVSy1ZI3uuTp8fA3U5x2/1UhkuJyk8lz9QDc6q9PWmxJWRJISgCtVO8VSVqdV7IEA4ILKV5SaxIBQlG9IRIiixkKhlKncLKBy1YgEk9krIAZJFlSQAyeySIBMQmhW6W19VXAUseiANeOO42Uc2Fk7e5WMPfor0RubhMZhHByN1epcDBF9fJaTWZnAK7G22yAOXrsLy8lQ7Ky6vEIjl1XN1RtdAFN50Kha1E43RsakIKJqkcbIciTgUhkgrHBRPnJ3TZU4jSsQIKIPV2DCxYOkcGtOoA7zj6bD19yuQmBv1Y856yOzW/0tGX0sV04+nnPfhE5TSMdpJOlyeg1PuVhtBMdopD/od+S3hihAsLNHRoDR/tbYe9CMWcTYF3le5PiV1roopfdIn6r9kc9NG9n12ub/3NLfxCsU2JWXW0GISE2c8NB3zd5vu5qbFuG4HNzvYGhwJ+kU4JbGRreWIaFviAD49efJ08V/GVlIzb5RyEldm52UElV0KPFsFfTyFj7HQOa9pux7Hate09D7xqqQjXG9tio7pChLiU5CcNSAZgU7GqIKRrlljJMqEsT502dIZG5iifGrKByExFMtRNYjc1EwLdgCI0lOGpJWBTUiCyIKhkdG0oErpAX6Wrt5K9HXDksRrlM2ROxG9BXa6K/DiIA1XLRydFMJCeaLGbNfXBw0KxKgXOidyliYsORtKyh9FRdlZaJjUD2LOobjRWJQko3tUZWrJispGKG608Ewh9Q8hujW2L3nZjT+JPIc0U26QWV69zntu0HTfnqed1QZVlosF6QyOKKPsmDQalx+s5x0LnHkeg5bWWPiNLC495gPlp6leksUoxvVuSclfGxxzq555rSwmaSxyhp63Pr0WbW0xY8g7bjyU2FVWV48Vza5XTZul7EtZXzNfr3TytY6eBK0qTjKSNj2kZw8FtzoDuLkfkuihw9r2gvYHaA269LfgsnGKFzgGRwODf27Zr+AAuR/ZZbaNJWZ/D2JWZK2UCRmRoa1+oFi62W/1d3ajqq0lRGdchb4Ndp5i4NgrTcM7jwCC+M6tBBzM5lo3uNyOhJ5Fa/AEMZrGulaHCMZgD9XPcBrnCxva5NuZsueWRJW0V9N3RkQ4BK9mdlPVFticwhe9mUWucwAFtR71Rmpy219jex8tCCNwfNfSNPxgwvytzE33JsLAX0Fifkrzr214PEJIKmNuV0+dstho57MpbIf4iHWPWwPVRjmUnVDlicVZ5dZRkqZwUKsiTHCLKnapQ1KxEYcmcVIY0DggZC5OwpPUYK0BaDklGHJJUMgSRZUsq2ZBTgpWT2QAQKa6QCSACa9SByiClassEGyRWGTqqUOeyxyUTo0e2QOeqQnRiVLSGqyVyjcxO1y6zCOGAwCSoFydWxHYdDJ1P8Pv6KuPHKbpE5SSMHC+H5JtfqM5yO203yj7R8vUhdlEGQRdnDoBqSfrPedM7iOfLwCOqqR8NLC3dG1ug/JZU9WBcbn8F6UMUcf5I6myOonP8vAf3VR7r808lT6Ks+YH5+CcpAiHEqDtIzbduo8eoWZgFIJKhjDzO3UjW34rdif4+igqsNIf2sWj297T7RGvvXLPd2UR6BBh5DLWLQNBfKPiNSsvGK6Km1eSS7ZrdyOd7nQbLe4ZxhtVAHuIGQHtL6ZXNuT6aXXkuNYoZ53yHZxOUdGDRrfdb4qMmbL1XWRTOLnGRh5Wa134EHqocNrzDMHh2doOocMpc3z1I6+izGlSAqb3VME6do9Fw/i2mbZ7nPB2LQwlw00cLaadb8lj8ccVfTZIwGlscLS1mb6zi+zjI4A2FwG2A5eenKtcpAVzxxRi7RWWRyVMjeFA4Kw8qs8q6RNhMKsxqkCrET0pISLJChlapA5BIVhGio8KMBTuCBsaqZHCZSZEkrEDlSyqURp+zRYFctQ2VgsRR0900BXslZW5KayrOamIEIwgTgpMYZQ2RApLJojITXRkLoOG+H2utNUFrYWnutecvbOB+qP4AfrH08qQi5OkZbo0OE8FEbRUSjvEZoWnkOUxHX9n39Fdq67XxPwHMq1iVU4tv1FxyAvsB0AHzppzcs1r+pJ9F60IKEaRyuVu2W62u3934LHkqT70pp1Vc5ZY0S9ona9QXRApUOyy0lamFPGtxta38llNfYFW8MN3i5sBrvbXkFPJH7TUJbnR1tK6Gknlh2kjcyZo5ZhlEzfeQfMHkvO8q9dxBn/pdQSLf4J0/7nNA/ELygsXA3Z0PYiASupCFE5IyNnRCZQuKC6KGWHTIC5R3RNKYBWRNcmzJgUNATtek4lHE8DRWg4W2S0gUQpWtTyRi+iTFloB8qSNJZANsKLsFdZEpOyQ2TRluiRMFlaljUFkJmgHM0VSUK65t1BK1bsCiQkCpzGm7NFjsiRAojGtjhjh81M1iD2bBnkINiWj/AKYeRZrnbXO2psSADqMXJ0uWZlJRVs1eCOFIp7z1cgjp4yO79uUgjNoDcRi+p3J7o1uR7Fi36HqqMNc6AM7pa2Mxslbk0DMrbuGlxltsdLKSL2fU1o3VLGns4BHHTNJMEBN8zm31e/UDM7W7b72t5rjWAxRktpH5Q1pEQAbJLUOcQ58s0mmWPQNaBYANv9rXuxYoulG/LRy5MjitUnV8Iv8ADGAduyoNNK6ojjD2AVcXZ/8AmQ3uMa4m7RqL3vpbRq4HFpHxySRytaJY3FsjQ5psRuG5dLeWi6N/tIqaRvZNbTlltBDmDGP+1v8AW13tott/tIopKcmXNnkjdHI1kf8AiZXNyubntbmedlttwfA4PUrZ5m+qYSNHNb+0ddehA2CB3VveHpt5ruKfCcJFM68ts7SGSSSdpI240LY2AC46ZfVZ7eF8NcwiOtkzOsQXBoFvtf4emvm7TxQ8q7GlHyc43LmAsdRfVwb/ALhuAhbINRdtwep1vsA08lPj+ExxPAhqGTNFrWHeB5h1hl9x9FVa39rXyCfqIWh9yYR2Nja41uDz6nRdFw1RBxzuF7EBrf4uu/QfDRZGH4c5x0vruTttb1XofDmDAN1uQN/E+Hw+QpZsiUaspig3KwON6gR4bl+1O+Nlv4WHtD/9G/7l5Y9db7Q8Z7WpETTdlOCzTYyk3kPoQG/6FyD3LgR0S5AconFEXI447piKxam7Na1NQ3NlpDBBbX4JgcvkSstmswrLqFShp+9qEAV2QFStonHYLfoMLLtbXutym4bcdbWToDihSlu4UjTyK7Sp4asNVzNbQ5XEIApFiicVJLdqgz3N0mILMkhBSUxm9GFPlCosmUn0hTYkh5wqL1YklVVzlpIbGJQlie6QcmIbsk/YKVimYErFRXp6B0jsrRrqfIDUk+C7jDOF6yopM1M10dPEwuDAbGplGri11ryuPUWboGgmy7zhD2SRxNhmqXOMgtI+EWDM+7WSH7QbppsTfcWXWYzXtjYSXAADTWwAC7sU1BbcslKGp78Hz5i3EeIFrY62arjheHaShzHShoF27Bzh3hvpquXqZ25v8EOjbYCwc65HVy2+KsVlrqp0kmjQS2No1DWA6W6k738fJUG0TWjvEDzXRFrTTr/Sb52t/Bnspiep8+nmVYZQq/CASAxrnkmwytJGY8r239FpVvC9UwuDosoABzfWBBtYAjc6/Bac4oVTkYLKcBQ1XeNhsNNFuQ8Oki8tyenILQo8IAO2gXPkzJqki0MTW7Zz9Fgz37NPmQunoeGTpmtfrYe8rfw3DQPsj58lv02H8yPRc08rZeONIxcP4fsRotXiCvFDRmT7Z7kQP2pnD61ujRc+lua6Cmo2taXvIa1oLnOds1jQSSfAC68X404nNZUFwuImXbCw8mftEftOtc+g5KSuTKPZHOSP1Nzc7kncnmSq8jkcpUZCpRIBamGwXWeAr2HT5SmBv0dHzVwRqLD6se9XX7aJiM6piFlj08V32W1XSgNssNktnapAej4JhrcjdFuugAFguM4f4jDbB+3VdScXiIvnC0gK9bHoSV5/iILnm3VdTi2ONd3WarFFjfqfwSAx30ILTzKypKf0XWx0dt1SrKdqAOZ7NJXXQa7JLOkZCZ0hUqpmSJWKAt9tdLMoGFShJgOSmzoXlR5kxFpki2eGpstVFIQC2ORkhB2dkcHBnrb3XWRh1IZX5b20Liedmi5sOZWvTAl4ijG9rgchzc93Prby2RGFsONz0LEPbRO6MhsEbHXPeLnPAF9O4bXIHMm11wGJ8RzVbyZZHy+F+4DyGlmjyA5c1bqcJbLI1rWksboe8C97ub3i+g5ADQczcmx1boYRluBbbQ2J8Dtb56W9HHiVW9jlnl7bmBI1/Lu+W/qf+EoMLe82ALief8yVsUVE+pkbFC3M52wbsBzJPIcyV7NwrwbFRwgFrHvOr35Gi7vDTYLWSUMfAoKUzn/Zjw/JFFmkJYOTbAF38R5ldPiUWZpAaCNbnRX5DrpoPxHh0VDEKo5bDTw5rglO3Z1qNbHAYtQ2fZvr4JUuH3tcfPvWvLCMyljpVJyKpD0dFtstqho7mw26/wBkFDQkrmONPaGIGugo3Xk1EkzdmciyI83dXcuWuoylY26K3tS4taGGjgdfX/HcDuWnSEeRFz4gDkV5RK5PUzEm5KqPkV0qRJux3lRkpyUBTAIPRteoQnKQGjT4kWrUbxCbclzN0BchAbtRigKzZKi5VQFEChgbFFXkaXW5BVg6E+S4xshCtQ4k4IQHXxzNBVrO0+Gi5BuLuVumxfqiwOje4WWZUHVVnYn4pOnBC0AjGkoDVJIA6zAPYrUTQtlllZAXgObE5rjJlOoz/wCWSOWpF9RyXMcT8My0c7o5Y3MFz2ZJzNewfaY/7Q+PXVe1Di7O09mbuDiMth3XAnMCb62OnooP0qZmvjqWRyRPNjG5t9LfW1Omttdx10XnLqt9zrfT7Hglkrrb404eFHU5GEmJ7RJEXb5CSCxx5uaQR4ix5rAc5daqStHM1TpjvKFrCdRy3PTzXpfAvs/pn0zKqtLndoSY4QSxuQOsHSOGrsxF8oI0Ive+npEGMMjAijibHHbuhgDGBttTZugtZSllSelbs2sTat7I+d8PjkLx2WYvN7Zbk2trt4LuqDCY6eMFzXSyu7znOFgDyaA+x94vz02F3EcTihqJHMZBE+Y6EF13MB+sW2DWXNjlBFyLklZk9Q97i8vNuVg217aW0+K9bBh0q2t/g8zLkt0nt8klXWuY0kRC50IBaNB9nbXx8rbXvnUcctXKGMjdncbAXHqfADqUEbJpZWsa8uuQAC1v46W635AErvuFayCllbBC5j5CHSVU9iQ2Ng0hi8S4tHqSRewG82ZYl5Fixeo/B1vDuAR0UDWgNzBo7R9hdztySd7XvYLDxj2mRxSBjY5Ha2c97XRtA6sa4ZnnzAHmqOO8TyPkswEM1HQDmN9/7Ln55r3DwXA3uHXIPndfPS665cHtx6R6eTtsL43pqh5AdkIvlLyAX21cQOg094VmrxOnA1mj3t9YG5te3joR7wvOMF4ZbJiIhJLYw3tzY94NFsrQ48yXAX/ZPVdXNRxNLmMjaxly3LlbYd6x6357quTPGKT7koYpO12JqjEYN2yNNiQel+nn5eqsw1Ld7jrvy6lctxlw62miZUwCwzhjmG5DS7MWvb0vltbxFrLk6jGXyfWJtuLG1rbWtt6fyCrjayLUuDEm4OmdJxdxfUOvE1r4Ijpc6OlH/cNA3waT4k7LiJitrDuI5nZmZDUMALnNLe0s3mSANttShnpqeZt480btbgXc2/g123vCpp7E7s5SpVTsydl0cvCtQW5mxlzLZg8Ws5ut8vU6HRBDwvUOaXCIjK3NYlrXlvVrCczvQLaTAwOwcjyq6xKWJMCiUsyl7NSxUN0AZ8gsgDV0TcH0UseGttqE6A5rskXYreqMKCoPp7JUMzS0hOxW5YxZQNCQg2tTOCkB8Qge4dR71kCLtymNSUDnDqEF1sAzUu6lJBlKSAPYscwKWhnOQdo1/fuwOLQ86vs63d7191Ph+KCRubZ40LNL2tqPEc7+K9L/AFUgtbLMf/lP9arDgGiz5/o7s175jJrfrfOuCXSXwzrXU9zk8Y9nDsUihd2zKfs+0sHML3Oa/JbZwsO58Vmt/wDDuedc30pz/wDqvWY4Q3Zr/V7T+LlJ2tvs+9zfzXXjhpikc0p6nZ5zifDstDBBCHumZGwRiQNLQTmNgWAnLYEDfVcrjmKSQ6h/dItka0OLnc3ZjrlHoLgb7Lb9ovFwl7kTntjjJzdm4Zpn7ZA4ahnlv7l53HjweT2gc08766ch4eAXX0/RwxTc58vjx+zmz9TLJFQhulz5/Rotqmubme4EHU5uZ577oKDBhXTiKEAucblwJ7reb3WPL8bBVKWD6ZM2GBnaPdsLaNaN3OcdGtG5J2Xr/DVDFQwiKBjSQLyS2s6SQ/Wdto3kB08SV1ZsqgtqZz4sTfdA0vsgp2xhv0idtxZ2Tsxm6guLSbeGysYb7KaWnkEjJqi4uLExWLXCzmkZNiCtNmLuPIfH8lM2vcfkrzJb8netuDisd4XrGyEQRNkYSSHl7WnXk5pP4FZ9JwvWFw7WMMF9S14c4eXI+RXo4qnHmPiiDiefwK4/pMfY6fqZnK0uAwRz9tH9IZJq1+dzXMLC09wNAFhmyH0WfidWGyjOSNT9k6kk7aa7ruuz56et0Rb0I9x/NGTp1kr2oUM2nyYZwuGqgDKlri3MHBrXOZctBDSSNbWI06qAez3Dbf8At3W8Z5vxzrpez8R7v7oJadjhZwa4dHNDh8VbHD046USnLW7Zyj/Z7TjtDSAQZomtY7tJJMtQJC4yG5NxlyttfmVWqfZWyR4e6YbC9oRfNqSQ4OBt53PiuuZg0DdRDED/AAxMHrsrjbDTw6aeSor9zP4OUwv2csh0+l1BFiMto7a8xmBAPpyW3T8I0TbEwh7hpmeSTa4OmwGoB0stIt8fgErefwTEUBwXh37lT+sbSphwjh/7nTfcs/JWAR1Pw/JF2nn70WBXHCGH/uVL9xF/SpG8KUPKjpvuYvyUon8/f/ZLt7cz/uKdgJvDNH+60/3Mf5I/1bpP3Wn+5j/JM2t+dURrvnVOwF+rlJ+7U/3Mf9Kb9WqT91p/uIv6U36RF7fP4ohiIRYC/Vmk/daf7iL+lO3hulG1LTjyhi/pTfpAIRXDnYn51RYE4wKn/wAiH7qP8kX6Gg/yYvumfkq/0xvQH3JfT29B8EATS4HTutmgiNtu4zS+h5KVtFE3ZjBbbQBUvp7f2W+4JOxEdB7kqXYds0REzkG/BJZn6VHQJJ7C3Mf9Ju+Qm/ST/kBQiP5NkQhToVgSYnJy/ALieN+MyA6mzkFzbSFt7hrvsXGxI38/FdtVzNijdI/6rGue629mgkgeJtb1Xg2IVstRLLIG2u5z3ZWGzS43Avry69FfCldv2JztqkRPxMMOURkNBsLb+eu5QOr2vIaLkk2Atclx0AHUquZJCQLZidAG3v7l6R7POATG4VNSzK7/AKUZ3af8x45HoOV7rpnm0Kk/6aJLEnu/k6Tg3hoUdMRlAlmAMz7C4G7YGn9kbnqfABbbY7EA87+XLmp2DTb/AIRH/jxXnybk7Z0LZUho4tfL52U7WoW9fn3Ixv8AmVmhj5UTNAnDU7m+iKCxwnukmBQA9kkrocxvtp/P8kCHKIEoCfD4pXF9bXPyPxHvQAZceqfXqgJslG/TT+VkAFZNkThM9AWRuBzeHnz6WSzIw1KyKGNySaw2118evincfH3/AD83SAt89dUAMWJW9E5KZxTAQCYsRJEoAYJFqSAu+dEwHDAPX5/kmtprvzTXTZ0APYJJJIAqtKIO6JJIAjqqVsjCyQZmuFi03sR00Q09HHGMrGNYOjWgDQWG2+iSSYBR0rRs1o8Q0A/BTZUkkgCyp8iSSAJAErJkkhBhyclJJAwRIiy87fhzSSSEPdMUkkwI3vsOett7H3/PNPHy5/l0TJJDJhp8UgUkkAJ+2mmyHtEkkCHCGR9vnlzSSQMYnMN9wdRcEeXRG56SSYA3Sd87JJIAikmDR4fgNvxUgfokkkAsyB4+eSSSYA2UL3WPM/3TpIGFc+HxTJJJ0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F2B20"/>
              </a:solidFill>
            </a:endParaRPr>
          </a:p>
        </p:txBody>
      </p:sp>
      <p:sp>
        <p:nvSpPr>
          <p:cNvPr id="7" name="AutoShape 4" descr="data:image/jpeg;base64,/9j/4AAQSkZJRgABAQAAAQABAAD/2wCEAAkGBxQTEhUUExQWFRUXGRwYGBgXFxoYGxoaGhoYGRwXGBgYHSggGBolHhgXITEiJSkrLi4uGB8zODMsNygtLisBCgoKDg0OGhAQGiwkICQsLCwsLCwsLCwsLCwsLCwsLCwsLCwsLCwsLCwsLCwsLCwsLCwsLCwsLCwsLCwsLCwsLP/AABEIAMIBAwMBIgACEQEDEQH/xAAcAAABBQEBAQAAAAAAAAAAAAAFAAIDBAYBBwj/xAA8EAACAQMDAQYEAwgBAwUBAAABAhEAAyEEEjFBBRMiUWFxBjKBkaGx8BQjQlLB0eHxBzNichYkc4KSFf/EABkBAAMBAQEAAAAAAAAAAAAAAAABAgMEBf/EACMRAAICAgICAwEBAQAAAAAAAAABAhEDIRIxIkEEUWETcTL/2gAMAwEAAhEDEQA/APH7upk8AD0/OrejveFpmDjjHn9TjihjedSrdMbZO0mY9YiahwVUTRpbrgW0cgYgLB6H088z7VT0HbL2mBLlkJE+05ABqomtJG1y0AQsECOYnz5HUVDeQwAZESJMevB9Yoimtir0y/ev9+HYAgCOMQS2DP8ASqN3VNEE89PPr9Paqlu6yTBI888+/nXZwPPzooaVBJdioHV2Nz+UKfDHDEnEf39Kfe1Je3LOSY6+8D8hQ1dUwIjER6yfMzz/AIrlvVFSSIM8g5BzzFNr6FQ/vyAV6VH3giBTbzzJ/XtFRKaEiixZIPMDIk/r6V1rsrtnAM+54nzpmpvBiCBGAD6kCJ+tNVCQSOByaoCW1pmKlgJA5NM2HqP0P9Vd0uoKKwWYbkA46wCOTx5+81qez/h8sgNzbuKiBtB5z4yfm6cetXDE5/8AJnKfHsBdh9nb2Fy4RsWJ3GJzAHr1oz21qEAgDcBgGBAHSIx0A6VF234VFsLA+QmImMjA45FCkvqISdyxBBHBPOfOa5JvlpemPvZQ/aNoYDBJ8v1FVzc8/vVm/ZWJE7p45xVMrWsaLLIvAjbmKWowcGR/jI+9RyNoWMyc+cxFNBxQA08A01TU0AHrt86k0elDE7iFUcmfOYx14qlsLG2rXUiR+NEbVxnAkeEYA+URHPvg1PrtKlsDuySCoMkiTn0GKfZA7mFZgZhhjmP4eu0kH8afHbT9Gblasp3bkHaokTMnyI/X2offScjP40R7x0xja384E9ZGPQg0PYkCCMTM8fes1GuikQOsf3qJyJxP1qQ59qfZ0rOYUbvatEURqD+vtUgvxMAD26e1WSAsq3QEekz0xM4z9apuvvSCzrvnypjCkiyamsxMmgCClT2I6A0qAON0pA0mXpXFoAdcekrecxSWuCgBTXDSNNNAHa7TZrtADlJyJ55rgFIU9Vk4xQA0LT1WpigzHED8upoz2B2Q11gSB3ciT6ZOPeIpxTk6QpSSVstfBumS4H3W52xDz9dsfSfatmjRxUGj0SWl221Cj8/UnrU1epihwjRwTnylYz4r7IWEueI94N0DzBE8cDIGOJrDajs8D/8AWZ6A9PI8E16/b1A/ZGEqdokLPLCSAfQ4ry/tq6zks4UHiAccE5nI6V4nycf88ni9P0deN2gSdISY6Ttxzj8frVO5pxJjBJgDy9fartncF3BuTwJ6Yz0FR3YBJc+I+QyCfMVKk7NCn3AiZHqOopPa4IHIn9fjU7ohx6RuE8+vvUZJRCNxzH1GePac1pYFcvAIPHTPT2pjPyAcGuusfWrWh0ylGLRiIyAZ8gP61TlWwOaftCAAR8oMEdSejenSivZoTaDLgnyAI6E59/y9aDXbQU8QR9Y9xRq0qK1srcJBSWEjLCBtAnkxx6etTJeLaE6I+078FVaWyG8UEgGeo8x0qn2klsIO7mPMkSfUDnyqvqtQzOSeSfr9fWq4DMQoyeg9/wDVXjvjTBRI6l015kMo0TjykeVOvaN0+dSPf61ELZHIqtorTCidk3XUMFALZGRkRzE/qabc7IvKssNqnOedscgcHHln0q/q+zWW4hR1diIXa4J8IADMQfBOYE/wmou0e3rlyyLbiSuNwJziDuBwTVvjX6QrsBo4GCJHoYP3zXb5UnwTHk0T7YqOKUVmaHR7fjSpu2uUwHlzXA1JnmmAUgHlq5vrgWkVzQI5SpRSIpjEKdTa6KAHTTwJ4pi1PbHl96TESLp2AEjn9f0r0D4WcHTqAI24Pr1mst2D2O2okhgAvU5/DE+9bHsXsvuVJPzN82cYJyPKa3+LGfNOtHPnkqovxXDTzXCK9I4zgbBHnzQrVdio5yTtkY9vX6n9CilcNY5cGPJuSNIzcejLvZ7uUCTE4AzkyYPmRH3oNd0m6XOA3TzAwMn2/Gtnr9KGIZjAAx5SZyfPn8Kzmp08kuTuK9JIg+3Q8fWvDy43hyUzrhLkrBdjS7gxVTBMZzwfp5gGnaHTMAWaYWRzOCOg4A/OiWm1UIQcW54I4xJIPpnFBE1TK0pnMEcyMY4zTtytRLslCZJZZHEDpP0pWmFtisFlMj5c+pA8xFFtLZkxcGGAJAkBSZMEzJGeajXSFW3scEQCIgcZn+KR1rN5F0xWDNUFKyR4iMDyAPPvEUOdoAgmefKP81Jqx4jHB9eai2TA610RVIpEW/71ILkEEDj38/SmmyfKY/LzpAZEVoM9C+MdFYs2LVu0yN3qBmeCxWApC48wepmBxWO/ZWNxLZ3gmNsrBzxAJ9+vSm2r5gWoxun2nbOBjofv5AU/tS89287DLFj8swBMAAyYE9JxNOU+TElWkP1OobbtgBpMkcjBBUTmDBPPU0HY1YKsDGQcgz9iKh7oxOOY/XpSGNQ1yK6q1KiyD70AMB9PwrtOWz+s0qAK9OBqRsVGaLAVOFNrqmgBFa5U6LuNNIzRYEIFOUVLbGc1Pa088Dr1ocqCyrs5qawJhce5x5ZnyqW/pzHQ+Z6g+XrUNtDMeePofaknYrNN8GXdt/aqwHEGTnEkRGIrdEUK+H+yrdtQ6OzhhIJOIIHA+nNFzXqYIyjCmcOWSctEdcNONNNbGQyuGnGmmgY292ebqEBipGfDz7Vk10YtpLtN2TuUMAIkfMK2du7AI84/ChfaulDAuo8QBkAfNMc/avO+bhbTnFbN8U60ZKxqslTBXgbTLD28xyaqPbKjCmATBgiZEeVFLPZDWwXIM9cHgjpgxnNXNJdF5e4g4AyeYByffj8a4seNOTj7OhyrYJRgwVJZh6kCBEEUT7qE2MyjHh4EgDAPtAmio7OtKsbfSRz5dKA9q3YOxf4QIPPHJMjy/Ko+VhlGSi/9FGSl0R3+zxs+QbgcjOM+frSHZO1lbcfmAgwJEjHnH4mKSa4K8kmCPEADzgAnd/sURdgVSPlInPrPiGOYFc8pThooD3OzgdxUkRO4xgSfM84niqGp0YIBAO7qBx9PX0960eqtgqVRizRkY+U8ewH96D2yQpWDAiTMyR0nHWKvFkbVhZBpt6AvMhgVIiTjqfKq93WbX3ACVI29NscEbTz60TsvBAEmSNygyBuHEn3Hn1oT2jZ8WAeT+Z/xW8H5FIVy6bkkKJnMcksfKc8x9qVi2WhSdu4qJ6YkCfTNMtsyyCv9x9a7avgnxZ/XPrWyexl6zoe8JU7UYYWf4vPP65qvd0RWDxkj0x5Hr54oouqVrIHcryASRE9AR/3edFLzbbY/dd8hBiTw2MMYljH3q5PGtWZXIrab4auXEDqzkMJG0SPYGenFcrYdifF1lLCIyMjAEFQJjJ6j71ytfAXmeY6Hs+5dJCKWMFtoGYAmf1zVa9pypOCI5BHB9fejHw92jdsNcuruYd2UaG8SqRAeDIhcAE4E1RFy2EBDP326cDA8paZnnoemawo1vZRj1p9uySCYwKfchjONxJmBHU0Rt6dt2zHE8xjn64PFRKVDsHW7ef7VY02jLkAeEnEkfnH1q9a7IuKSWJSMTEiYJMnpx+NEeyuzL7Bbm0xuABA5DTDHI48/akk29ESkkgTpuzy1zazKuQJZgs+RHQ0a0PZW8sq/PKswMkQCeGXDYIrVHsG01sgqZaDLZIbaFGfoKvaXSi2oA6CJ6kCYk/Wu2HxXfkc8s99HnWvdGK7DCquxmgjJHUeUzVC1oGuXFS2ACxAiZiAJY+nX71tO0uxmN9VRStl83NsbZHBYH9farvZXYKWWLnxXP5iAIEDgDA4pR+NLlT6K/ski12dpO6trbBnaIzU9ONNNd6VaOVuxpppp1NNMQw1w04000DG0q6a4aAI3QEEHIPNR2bCqIURVq1ZLGFyfKomWKnhHlyrZVuqKWtvMA0LgYM4n2oB2X2M+puG2GUEIW/eNsEAAeJo6cweYitS1pWw4leooh2botLaFyLZZnWA5AME8+3+K87N8bJz5dnRjyJKjGdiditevnTsUG5fEwHBUE4J455HlUoAACkeNTB8gQeWjgcYo5r7z6FblnZZAvqpN0uTcUSTAUjlozHpNZ+yASCpLSSC2CIHMgdDI9a8zMtb9G7K2is7BcYDxEtjMEHhQPcz9PWrN+HUDEz1gxE+JvIxz/ipdYngjzYjHU+R+n661X0lrwGAQTlWyN0cqCeolceornvl5E0VUtMninaSDxBmOGnj/AHVZ7ySN20KMFskngglYmDRfXaG4LAYoQIBDH5WB8SxHpByZxxzA/WaMXXGQm7afH4FA4ne0Yx5fU10Yk5PZSB2q0TsxIIIGRwMciI4xHNWNMRPd3raTB8RweIUCJBJMf6rRahBZ/cXLgLINsjbcUFW3eBgJaCcngCRVvQ/CF3XqDa2XDbVScopIbcATt/jlSMjpXVH6LAGs7PC2YWQJxg5MnKscESD9qoXr9zaoClCByJnzGemZNaHtDsS9sKP+0W7aHKuGYbwIkMQQMyPaOaHAXbakQHUkEkzxB8IPlPp5VKxpMVFb/wDtE5uLZd/4mdDuP/lB59aVcuXhJ/cv9k/U0q0KKmut2gQUMiIJiPLn9dKoXEyY/CpWcjyz7Y8/yrm0mVGcjNZrRBL2bZViyspLsv7s7toDjPi8wYHt+IJaYPaUO0hpESA0gGZM8jAketUdPpk/mjbDT1Ht9hXDrTBWZ8j/AFE8U5PlpehdnqlrX6fVCwdwa4x8KBSPGBlcx9OeYq/c05TwldvpEVgP+O7dz9pS4iyqZfmAvqQRtzx7V6Z2taXeWQyp4k5HpmvS+LkcrtHJmgo9A80kFdirvZVm2zgOxUEc+vQV1t0rMErZR1FnaY9j9xP9ahcZr0bW9i2whdlBMAce2awl7TfvSgIkmBHmeBWUMil0aTxuJQYU01beyUOREdCP6VWYZrQiiMimmrF9BAI44quaYhppppxppoA5FNNOpsUDO27hUyDBpjmacozT7tpozQMr1pPg3V2kuEXsAjE5B9x0rOEU5nmPOlJclQ4unZq/jPUaK+QNquykAttkFRPhnp7jrFZjs/8A49Y2r1606qsSu6cr1J28Yx9J6VEATxJrTfDHxFpUs3LF+6EZ5QHdulSpyVT5VGeTmvP+Tggo/p04puTPP+6uBGmdkwDGJjzP8WVob3jEOq4UsCeSAD4TtA9Rk54EV6z/AOiGe3ct275YMsrtU92fDCliT83MgZA215t2j8O6mwUsnwtJtyOMsSdzsYXJPvg15qxtdm9Ae92w1lwqkkrCmJgxOR13HBqxb1zuquG3Oohpy2GBIMg+HPPrVDtHT7TtIJdOSOfIz9ab2NqwhIafeOCSOftz50Sj43ETLt/WBQ2AXBkECY46noRI+s0uyu2bqMBbuXEIj5H2rHBVp5k7ZMxyMdJdVoQ5kKSv8TCSFLGFBjicfnQ7U6prDlQxKlWBUDHiEcGZPGTnFPFJNfoI9Q/4++NH3jS3LZfeSbYQoAMywJdswAzHJJzzgVS+IOzLN7UXTpbqKIJVRBDbRLFpI2jLGSc44rzXs+/LoH3AFhkCTBMHqCRE4mvWO3tHpdPZ/ZrNvabgXvLhbiQNqwZYAmMepAk8dUXaplAHTfDN50VwpbcoMjYsEiSpVnBDKZUgjkGu0Bs/G+ssg27d7wKW2/8ATyCxIOU9a5S8fodszWuaSFgyJH49I+ld0bAbwxgBTmckjgf0p90MTIMckDiPP2NMa4yKJWN0iTnH9+tY9qifRWtwTniDGYz0k+8VafT7D4TiPI+nX1M+3HrVPIOP70+3fIEdBmDkfj6/nWvoZsvg3tkaU3B/BcENJYTDD5YwIyTjMRivX+wuyl1VlXt3FdGJ8S9COhng5yK+cRqCYk4GAOle8/8AA961+z3UV2NyQ7KSNoEsoKgGQfCZmOV9K0x5pxVESxRk7ZtdR8KWWjlYAHhgDHWI5rJazQfs98hvGqmeOV9a9LLVnNUx729gHcBtbnAER71tiyyumRkxr0M1nbVq9Z+Vl9GH4isHqbo7wlJABxnOKLds3MRPiU5jg0BbJrrxQUUc2SbkybUatnMuZPnUN2pbWidiBByYGKcnZ9wts2mSY+taWiKZUNwxFRsakuWiOQeY+o6VEaZJwmuTSppoA4aVKuUDFRjsMhyQwB8poORUlq+VGKUla0UnRZ7e0xS6ZEA5H2FDoombjPaMncAevP8AihOpSQwX9ZqXJxi/wdJsPfCoth2N87bQA3E8ZJAH5/aoNHott9ruiaym5u6uNcVSpD7gOgIwpMjz69cSnatzc+0xOGC9QBG4KRyJPtTBqmKkS5Ft+8YO2G3HBVAMEgCc/Xy8rNmeR36OzHDiqPTextc2huXk7wm2xA70L3lsvEY2gAMQI25iDnzFdkdtDVDu9Vbe86tcexdXei3ABuKFgMvO2ARjaOuKgTtpbdi8xuWSf3V9bKrI3kQckSBtzuXgnr1F/DPxKNHa3RdVyxiJZShbLIX8IJlsiQc8TULo0M7eV7jrbAKs5II4YkkmDxLHiPOMdKjbsgKd1pg2Pmbxe8jp/TNbteybHadxdUHZW8K3bK7QymBNzeYAQESWgihXxL2b3N17SoUQHaW+afBlmjAmJgedc2XlBckxMzVrVINz+KMCFPHhIkCB16z0oYyC6+4nwjLT/TOZo1e0coRBGTPmY6yPShPaFpgoeApPhAHMQDk9TmKnHNSb++iUxlzWrtJC546EBR6Hj8aO9p9v3Gt2Lt5+8gbVVlUMFBB3KyNM8iSARC1neztLL+MkAGDwc9JB4FT9pjkeEAECAIAHTH9a6ItQ0iugYyEkkQAeAWXA6DJmlUoCY54HE/3pU+TGENTdJchbYYgeIiDmc+00Jv3DMNIK4AM9Mf4oomt2ZVeevExiJ5OfyqprdNuG+fESJWIAmfv0+9Z49PolFW8okbWkHqRABPtOBIqIrnmrNosQEgYbngySMMSYgR14zS12nKMVJBIzgeYBnPTIP1rcoitASJ46xRvQ9oXtLcU2bjW4LMlwYJUkgFhMgHaMeRmODQFashmczknrH+KYz0T4b7c1OrLKb9y5fDLcRSxyQYJUkwCPCeM1632Z2BfFld9w7o3AN8wLAeFmGPCZGMV5N/wr2Xu1Z1L3Bbt2E3E7gs7iVAI/lwfqB5179o9ULiBwCAfOiHi7RLin2YjV/DV6YVcDMzyfSrXZnwvDy5AI/X9K1upvFQSBMVnF3MSu5iT68V1RyykjF44xYRudkWwe8OdowDx7jyrO9v8AasWpACyYUg+IHqKMaq7ctG3abxd4YUjMRnM9Iod8aWHfShLVk3LjMJKAeGPESRI5APvU8+HlLY3G9LRj11M2zbODu3GeJAwfMGqDVK3ZN5ENy4WYWz3cW4uboXDYPHA3E8g89BtrtBQCbhCrPhaDnykCfStsfyoPvRzyxSRZpbTE9Ki02pW4CUYMBz6e9P09wP8AKQ3nBrq5L7MqY5Vmtt8E/DIcd9eWVnwKesfxH69KXwl2TbdFaBcDkqWGdsZPsek1u9HpVtIEQbVHArkz59cYnVhxe2DO2ewLF8eJAGHDDBE+3I9K84+Ivhy5pjPz2zMMAcAfzCPCc/hXrjNnNY3/AJD7Z7qwbSHxODIIkbeonoeKyxZZRZpkxxaPOkuEAgcHmqesuyQoXdySJjEYE+Zn7VBe1bHaB4SQZH0z169DUR1viEv4TPhETJ6T5itZ51LRjHG1srOgQh8gk52tEeYng9MetXdMbYDQjTc2ookAboIRz/MfQUxNIW2h2W3JwDBAMwGwPw9aK/Drot1HvEBVY2SRAKq5O14YbQA28QeMYgY4Zxp0dMNmK1/Zty0GLGPEbbISQ/BPyxO3HJxOK9C7U7d0ep0emS8N11d6qyAKgClSoKqZI2kGPNTMTRbtX4WuX1V1t2mRo7zu8AqhchiZgMSRJUTk4MUK7Kt/s2pvaa+lkbAO7dUDMNkumQZZcmSfLMTFIoGarsm0NPY1A1FvbevbbpQf9KRLQRBIA6R1+tEe1fiGxeum0e6e2zBe+QuTG1fFAHzyFBXPHvV74d+FrbX2sOxa3clmQBU2MrAl9pPiADKpYD+LBwIf8RfDw0F1btlLbIWLKrKTt2kER0VoJG48AUpLTsGZDWaXaQVQ7YhSQ2QS2c8HB+1Z3VB3XZ0ViYjPUZjGT1961Ha/aKXLg2W+6xuKltwEySRHynxfxT9KEaeEufvpFucwQCw5hSw9p9hXnRSjPRn7A+ov7raLs8YJMz7Db7deT5YqmIMg5POIIMdBnjmrmtvqSds5EQY4meZjgUMuuUI4/mA55HlXdHZYmtieR9/81ypV0t1xuAkHMgAc12rqQE/a7d2AgEjOSpXgwPCeOKo3mLljwAokmATjr/NmfoBXO0hkSZnIYnJBOCfpB9jRL4W0Xe3QoRnCjvH2Ebgixugn3wJGYqowSHQOuWbg2sQcYGCI6j1ByTT7qMV3u0k9SZOMAefFa/8AZu/Lq+pU2Lew/vbgB2yVEC5bUl4AMEiAIlsbchq9KQwwVUyVNzwhsTycTBXHqKbQFUJ1HFWdHcKsCGK9CVwYIgitP8NdiaXUW3bvdjWbfeXS6ttAE7iygkupwBtiBMiszqtPDY6QCSIyczAJxn39KTAO6Ht59Mu3T3HAdYuAqhziSvMQQY4jjzNfR3wfens+wVM7bKgHEGFH8pIivmX4c1+28inu0O4/vLgdgJBG11ByCY4AM5yYrT/CHbVyzqrKqzfMV2K7KjqclbikncAN0Qs4USaa0M9h0vx1ZN1rVwQFUlrn8JI5CqJLdeJ4NX9L25prjsbbCLY3MSCo2nIYFgJX1FeWdpdh2xcvnvAh3My94TuKYgtsjfuJ27t0gDiQSAFq9ss3l74sMKqli6llYwhXBCeJjPnmp/pxJZ6T8a/F91rgt6NsLk3FAYGFJaWIgAR9Zrz/AFfal+6e+uXz3hMBFXarCImJEMY8h+NVewPie9po3MrWmBUoybxtPIiQeYMSOZ61rNFa0faFy9qAAi2Ah2GQrlpxDExDCRBjPTkZ7k+wM+vaeqSQyi3beQAVYMp+aRu8Q6HxEjjM0O7dhoBYR/DIhuc7oPvWj+K7ll0ZbFzeZ3FgSSDtwntn348qw+rLXCXYs1yOTBBxPTrAPNOddEqy/c1/d2BatqEaTuYidwMY4xxkevSo9Dpb9uXRJLHawjxwcSqznnn0qhoydslusy04nqIHGB96PfCXaS6XVW2Upg+NwAy7Vndt3CQSDggCnCbvY+Jr/go6/TpdKJugrtXaxZ98zBbAjaMxxit9otXca932omxbS2BBeFJPLFSokZUDyIMxivPfiXT6x9SNVpn76PFvtFg1tJyqrgDkiCD8qkxmTHx7fa9prG9Cj3MbvTgyPPO7HTjyFt+ylo9J0+qt3RKOrcfKQeeJrJf8hdj7rPejlPWMMQDmORXlydj3ktbrDy6vCi08XNuVDuAZUEnyBycRXoek196z2Wf2txqCQAGQ7mgwAGaPEy5kx0+tXCbWyZU1R5yNMySFeTMkmCf8HjrUGh0pUkzJmSI/Wes0M7N16m8ARlsSYmZxPWfrWgZB5fXr966vjwU1y+jmyNx0De0bRLjEriQSoHPQGP0a23YPYaasb7YW1cNtrbLcBZdpTaoCAjaQQDI45zWZ/ZwTifaZ/OTXpvwn2CAqXNzq3JAY4keXT2qcuLjbfsvHO6SDPwwvd6bunWLlkbHBYvJAkOCT8jDxAdJI6Vltd2favtcN027BeYvhNhCu21bR3YdmiCpExPmDWr7T0t5St21tuuuCDCM9s8oWHhY9VkKARzBNeefGqDU3LqDwMwV7SXrZQl9u11VmAztRT4SZknIrmSs6GzRfCOse3YS2/dsoL2w9s8MHO0HcZIfpH8w86C9t9uJqLV0Ftm3A7w7dxkSIHiwM/bzrI9pdjnQurkeDbb3XAPErurjMmIhWgjjHE1ktX2kGub5JPrj8s+fPnWc5uPikS9hfUuxSUcKASCBEeW2fLE5qn2l4gzAHGMzPuM45/EVT0elvXpKBjn5QsiTyfacTVm7o7qrtY7pEkCeYGDIHAjpXH/Jx3fQmgLfQgmT/AFOev5VF2jJcH5pHPExiZ+lEbxKj0acj0IwZ+lU9Rb3e4GADgAf5rojL2NFIXG/milThqB/KPtSrfkyqGvcLGSZPmfTFW+z+1Wtd8EO3vl2EjEKSGIxnMDr060PJrhNABbR6qZRiMggDapUGFAYzAnwDxcim7yxA3wFwgkwCWyQG4nk8A9aH2QSZGfTNS3T80jPH1BpOwCouC2htl1UsAT85wRIbwzBwJA5mIxQ5WJlTJyJPMdT+X1ioCwIAAAx9z5+8Y+lPWIxmQZHrn1+1MC46Q6Mh3FYMwckHB5nOK2vwPpdJcYvqrncvAKkyQpDGW+UhfER1xPWc53sTT/vZHikEHas5jdEc+ROOnFekf8edj2jdvd+QysndqjeEyTu3bYlZCyD7jFZqVyoVmV/5F+KVv3NlrbsSArbSpaFUFvEcKdo8Pp61ntF2qwQp85Zg4wJkYMMcjA6dQK1X/JHwzb0bqLe2HDFSx8TDwCJ/iZTH0gnqThb4UrOQwgHCiD44wvoFzHnTcU+xmp1vZ9kqr9+gLqpCTmSpmRtwcTmInmSKYulQtbgoC77QgbAGFlmJjxTM9J6Vm7ZIYE+KfmkECB0PlMdKMdnMiXUe4y27ZuDdtLMwG4ZA5YCOQZyKmq6EEPiTTNprr92QynClfQngmC3yxJGQfrWeOuucDBPr1BwSJieRnzo/8ddrWL14La3t3e9e9LZuDcWU7YEAAkY/CMBOztLvKK4O1iwD5ztAERI3QTxz/R8bYFtGe5Ze4xU7CogAAKGzBIiAT9OfrG+lBVQLZW4wlACQDMQMnrJ8WcADim6zs1NOzeIkbBEkSQwJBlCeYGPofV1qxbLLtYvG0wM7R/2TzyBBHnxABKS2AU+B3e3qRbYblJKugeAV6jcvBJAHr0nFF+2ewbuiIZmJtC4cOxlQdwAmJkgMSQIPh8jFjsDtB9NauahLE7Zt27hxByjBgY3kyGJGRMedZ9+3NTf0t1LhFxWdXLljuDKHMcyQQTJMe/Q1aGanU9qdneO7dDvucNaS3NookkyzAyeknkwDiYoh/wCrUTTpbFpu6K7R3vzuOZUH5guJ6CRmvNdFqQO7t3x+6D7vAJfIAwevTE9a2vwl2UlztAgz3di3hWUbSzTIiIEMxMROM5mnjbJYI0vwwHvB4ItggqsQzZmCeg/vRnVdnNbMHHvzFeg3rQ8qwPx3r1DRJDKDknDY4wfzrp/rHBC0jCUORn+2O12skKkTIkRJP9hW7t/8pWbemsdwouOQBdQkgoYE9PFyc8Y5rx79re6yzLbSD6xIxPSu92Ll0k/LEwvJ8h/SuN5pu3J/ptGKj0fT2n7XW4gdSCrCQQZwfUUH7b1Nu6ht3FDqeQwBGM9a8X7J7dvWNOUt3nSWj+baAZhQRgedGuz/AI1gP3wZiTMg+wiOn0861x54XsUrNXrvhhL6C2Lt9bZ/h7zvFBGRHeSV/igAwKwN34Fu2bvitm/aD7SqMquRMAeIiGMqfrWq03xvpz4WL2xiDMQZwZBxxPl+VDPjHQay45ub3NqNyFcgAQFlVjJknjABieKqXCW1sE37AV7Vpp1U2DfVXg+MFHgGTtOVKGMxg0P7Q7cS4TBMxyAAJxg9f9VJ2voztRnuiYAZf4tokKSJJgyeT/WgtuJhVR+QAwInnOCIOOvEiaxlC9MdJljU6Rt6q0jcJPtz060H1CgHBweKIWr+0krJgQPEcEEGVODVNiD09qlKmUilt9aVSEnyP412tCiMiuBf1+utOH2NcdfWaYjtpyDI56Vxppoo78N/D93WXQtpQ5DDes7fDI3HcYUQJ5YekmgAXZ0zECOp2gSMnGOcDIycfY1Zez3TCc+H0MMyYBE9CefTrWi+LuwrOjud0juXGd8eAg/LsEyfeSPfms/feSIAAPAUxwCPFjJ6/wD29aVgG+w7Y2i65KqxONwE7QeCwyPPOZA5q3qe0O5u7oBIZX3BokkAshj5uImZEjywLS7fsW17y2+2223+JQA/i2SOA0bsSDzFPudri+qWTaIUcC2RJMR4oHi4AyZEmpr6FRqfisLqbFpzuskD9290se8Rm8Q2xhkad23mQfKsOL6I8QWWfF5N6iTiR1/1UOovMVjxQMDdPX06GD9Zp/ZnZxvMUSWcIzBVG4sVEkAc8CBVduwSIXcliZJk8gn+lErGnYLcDBmUSJBg7hDKxkZE5I9Kr2bYUtbuNsgGRtZpZTIBWRHETPSYqfRduvat3QAGW4IgCNpyAd0HEFhH4ilQwRdvNMzBIIPTB5q5p9UwACBgUMgjmSesfb7Uxru6FIBMRgRPl7cD7021cuAd5ErJHmAYA46cilYFq/YYJOSCgYkfaZ8s/cgU/U6AL3bI52EDcxIEMPmGDjHE+Rq5Y1VltOiXEYG2Li7xO1jcIuAkdI2lcehq72j2/pro8FvuWAREHiurCAqGM7YYTOQeM02tCI7evvXVWxuAtfKAi7AdhxdaW+d5yY/lEdKg1NlrVhrbN/1Arqv8zcCD/LteRPkRFR2O2L+n8MiASYQKpztkTtnp04k1X02nuarU2wWO+7cglpPiZpYzgGJBInqKVbAk7L0jsXNs7XsgPB53KR4TMD5o+ojrj1r4L1lxrkvtPfWwzGQW3CZgqSCJJweJ61iPhrscae/u1jPtMq1m2CzMoACM+xvCh6E4P4H0b4S0ew3Isi3bEC2SdzHmW3TkEHyH1rSC2JhbtBSUeOdpiPbpXjF60/eXA8sqljD8iesHn2mvatTdA5MT+fl714/8Y9o95f8AEBAJhgpBA45EEkYOZ4rP5fSSZMTP2iygsqHyJPEdD5z0p3ZjWlYnd4ojnBk8LI8gRUnabfuQBAmM4O7/AEIz60KtaRgQzkgfjjPH3Fc6XKLssL2bA7t2DAA5MZMTwOOlCdZdGQCYk84nyPnUel1Oy4G6SJHpPp+sVe7YCAbhBzz5znI6f7pxTjKn7F7B2pvFgowBGPOtl2j8eL+zLpUQ7RbUd4CN07cyMhTu5An3rDupgE8Eef6iokXcYGK6YvitDqwhorr3HAUFj0wTHSY5xNP1i92rWiFJ3A7hk4HAPVeDHnJqtplZDKOynglSR9MHNIkgZk5zStAQrcNXtJoxcIQTvKttHmw6VV1WoUjCjP4fbFQoYyDBxniPrSX2BO1tl8JMEYIniOmMVymrqXAwcf8AjP1mKVUOioTSJqOK7TA7FWtNrbifK7LkEkE8jg+4qpSmgAtq9YLqy5O6CJGSfKf5VGags940CegUTiRIwP5sxx0FV9KssPevaPgn4Ltvp1vahSMh0BCgwDuk4wCZHqI4oS9ITdHmZ74L3UMy23Fy4oWYIESSBu2wQIMZPnULqN3hbawQt4gQeCdsevmcz7Vqtf8AEGlH7uzbAJO5bqoEBhcLskBgTIk+vmIgs6Kxb0lzUOVL7yLVsmR4oDE2+FaJiRA255FPiFgXtJ9RZAS4m1XCuIAzzkHplmHT8MUrOuIlv4wDtjBBIyQfMminanbt3UqiXRaPdkKDB3LLGSZJmSZPPDYFV+29AtoqAjDdbR1YEbWkAsZkyJkYIyDik0AMsS1wHxN5leR/3Y8q6+jM7R1PPQ9QQYjj1rugV7V5CF8U4BMbpwPpmitxIczcBQttbd80DxyNwgyZ2+UAE5mlQwGwZH6SD04Pp/SKuXdTBBgSSWYAgqQwxIOQcnBE07Q6RGDd44ACkgFoMy0DPntP3HtUDL3a8KwJA5nMGREY6Z9DzSAZd1NzwgliowozAAmI8gAftVgW1Usdx3IwgKZhSBneDAgkCePyNa+HCqzTEbl/7YMAEEeET06yPOp+ztM90XWS2WIVZiYUSJY+8c8CmBNdIcuBtRba+EnrBGAYGTkgEenPNfsu+VJZXZWAgEHiZnjjFOF4bWDgcdAq5EAHHPB/OohcXbhYAPM4z59Z/tSA0Wi0t1Cr22mUDHbcBYr5sOvJwfPrIr2/sTT93p7aSDC9DIyZx5DPAwK+ftPqFUGGhuFPB5yWIg8e9eyfDfa1oaZLPfAFEALlgVDHMLnMTj2FVieyJAv447TvK42Mvd9ACJ3KfPoayOv1632IS3tc5MSeRyBHhnHU1e+J+0V3hrb94sDxMAQTGWiJmZOfMUGv6e9pfGnzOJ2tlirDhln6+tczXNuwBPblxpEHwgQOk8cfhVBRc27jwJEnImPl+xmrupuH/pvlgcmeM5HlXe0dY3dhC0oYYKAAMjM+sfaqguK4jB+nstcJAAJUfX/dWUuRaKqNzTnGR09ZGY/vVRrYnwtGJjkzBO31NT6HUQGBwWGJ4baetXJDHajSFUURnk9Ixx+Z+oqo7AHiPTn86t9q6oPhcdT6yB+XvQy45OCZ9aIXWwRZvX98dMfqOalu6cqokfMJHqMyfy+1VVYAA9Zke3+6ta3WFxLEycmZOccdAIj8a0SjQiqwGffBrhUnPQVJp7LTBHr/AKrt54BTpM+VJdjIGcTzHpSrTaX4bOxd1pyYydyQfUSePL0pVVAZQ0ylSpFDqXUUqVMAjpBh/avavhDUOQqlm2i0IEmB8vA6UqVOPZMjAWWIRmBhg8BusbWxPMU3s1A1nTFgGPfESROD3cjPQzSpU0IyNlzubJ4J58sitRqLY7myYEuSGMfMO5BhvPOc9aVKkugYL01w/tFoSYAAGeAUckDyEkmqOsPhT/4lpUqhjH6Qfu3PWowfDHTP5UqVTLsAn2lm9qAcjxfgoj7UP7FvsofazLPhMEjwlLkrjoYGPQUqVWMpLxVjQDDe396VKpfQCt8D9daJdhmdRZByO8Tn3FcpVKEw/wBhj/3Cjp35H03RFHfiO+3eXjuaQBBk4z08qVKs/Uv9JMPqM98Tkg4n1BoLOW+tKlWi9FIj05/p+YpT4v15UqVWUg1pUGxsD5R+VB7Q5/XWlSqI9shE90YP/itWrYlEnOT+S1ylVPoZX1Ryx6iIPlzVa30pUqIjQ+3daOT96VKlWwH/2Q=="/>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F2B20"/>
              </a:solidFill>
            </a:endParaRPr>
          </a:p>
        </p:txBody>
      </p:sp>
      <p:sp>
        <p:nvSpPr>
          <p:cNvPr id="8" name="AutoShape 6" descr="data:image/jpeg;base64,/9j/4AAQSkZJRgABAQAAAQABAAD/2wCEAAkGBxQTEhUUExQWFRUXGRwYGBgXFxoYGxoaGhoYGRwXGBgYHSggGBolHhgXITEiJSkrLi4uGB8zODMsNygtLisBCgoKDg0OGhAQGiwkICQsLCwsLCwsLCwsLCwsLCwsLCwsLCwsLCwsLCwsLCwsLCwsLCwsLCwsLCwsLCwsLCwsLP/AABEIAMIBAwMBIgACEQEDEQH/xAAcAAABBQEBAQAAAAAAAAAAAAAFAAIDBAYBBwj/xAA8EAACAQMDAQYEAwgBAwUBAAABAhEAAyEEEjFBBRMiUWFxBjKBkaGx8BQjQlLB0eHxBzNichYkc4KSFf/EABkBAAMBAQEAAAAAAAAAAAAAAAABAgMEBf/EACMRAAICAgICAwEBAQAAAAAAAAABAhEDIRIxIkEEUWETcTL/2gAMAwEAAhEDEQA/APH7upk8AD0/OrejveFpmDjjHn9TjihjedSrdMbZO0mY9YiahwVUTRpbrgW0cgYgLB6H088z7VT0HbL2mBLlkJE+05ABqomtJG1y0AQsECOYnz5HUVDeQwAZESJMevB9Yoimtir0y/ev9+HYAgCOMQS2DP8ASqN3VNEE89PPr9Paqlu6yTBI888+/nXZwPPzooaVBJdioHV2Nz+UKfDHDEnEf39Kfe1Je3LOSY6+8D8hQ1dUwIjER6yfMzz/AIrlvVFSSIM8g5BzzFNr6FQ/vyAV6VH3giBTbzzJ/XtFRKaEiixZIPMDIk/r6V1rsrtnAM+54nzpmpvBiCBGAD6kCJ+tNVCQSOByaoCW1pmKlgJA5NM2HqP0P9Vd0uoKKwWYbkA46wCOTx5+81qez/h8sgNzbuKiBtB5z4yfm6cetXDE5/8AJnKfHsBdh9nb2Fy4RsWJ3GJzAHr1oz21qEAgDcBgGBAHSIx0A6VF234VFsLA+QmImMjA45FCkvqISdyxBBHBPOfOa5JvlpemPvZQ/aNoYDBJ8v1FVzc8/vVm/ZWJE7p45xVMrWsaLLIvAjbmKWowcGR/jI+9RyNoWMyc+cxFNBxQA08A01TU0AHrt86k0elDE7iFUcmfOYx14qlsLG2rXUiR+NEbVxnAkeEYA+URHPvg1PrtKlsDuySCoMkiTn0GKfZA7mFZgZhhjmP4eu0kH8afHbT9Gblasp3bkHaokTMnyI/X2offScjP40R7x0xja384E9ZGPQg0PYkCCMTM8fes1GuikQOsf3qJyJxP1qQ59qfZ0rOYUbvatEURqD+vtUgvxMAD26e1WSAsq3QEekz0xM4z9apuvvSCzrvnypjCkiyamsxMmgCClT2I6A0qAON0pA0mXpXFoAdcekrecxSWuCgBTXDSNNNAHa7TZrtADlJyJ55rgFIU9Vk4xQA0LT1WpigzHED8upoz2B2Q11gSB3ciT6ZOPeIpxTk6QpSSVstfBumS4H3W52xDz9dsfSfatmjRxUGj0SWl221Cj8/UnrU1epihwjRwTnylYz4r7IWEueI94N0DzBE8cDIGOJrDajs8D/8AWZ6A9PI8E16/b1A/ZGEqdokLPLCSAfQ4ry/tq6zks4UHiAccE5nI6V4nycf88ni9P0deN2gSdISY6Ttxzj8frVO5pxJjBJgDy9fartncF3BuTwJ6Yz0FR3YBJc+I+QyCfMVKk7NCn3AiZHqOopPa4IHIn9fjU7ohx6RuE8+vvUZJRCNxzH1GePac1pYFcvAIPHTPT2pjPyAcGuusfWrWh0ylGLRiIyAZ8gP61TlWwOaftCAAR8oMEdSejenSivZoTaDLgnyAI6E59/y9aDXbQU8QR9Y9xRq0qK1srcJBSWEjLCBtAnkxx6etTJeLaE6I+078FVaWyG8UEgGeo8x0qn2klsIO7mPMkSfUDnyqvqtQzOSeSfr9fWq4DMQoyeg9/wDVXjvjTBRI6l015kMo0TjykeVOvaN0+dSPf61ELZHIqtorTCidk3XUMFALZGRkRzE/qabc7IvKssNqnOedscgcHHln0q/q+zWW4hR1diIXa4J8IADMQfBOYE/wmou0e3rlyyLbiSuNwJziDuBwTVvjX6QrsBo4GCJHoYP3zXb5UnwTHk0T7YqOKUVmaHR7fjSpu2uUwHlzXA1JnmmAUgHlq5vrgWkVzQI5SpRSIpjEKdTa6KAHTTwJ4pi1PbHl96TESLp2AEjn9f0r0D4WcHTqAI24Pr1mst2D2O2okhgAvU5/DE+9bHsXsvuVJPzN82cYJyPKa3+LGfNOtHPnkqovxXDTzXCK9I4zgbBHnzQrVdio5yTtkY9vX6n9CilcNY5cGPJuSNIzcejLvZ7uUCTE4AzkyYPmRH3oNd0m6XOA3TzAwMn2/Gtnr9KGIZjAAx5SZyfPn8Kzmp08kuTuK9JIg+3Q8fWvDy43hyUzrhLkrBdjS7gxVTBMZzwfp5gGnaHTMAWaYWRzOCOg4A/OiWm1UIQcW54I4xJIPpnFBE1TK0pnMEcyMY4zTtytRLslCZJZZHEDpP0pWmFtisFlMj5c+pA8xFFtLZkxcGGAJAkBSZMEzJGeajXSFW3scEQCIgcZn+KR1rN5F0xWDNUFKyR4iMDyAPPvEUOdoAgmefKP81Jqx4jHB9eai2TA610RVIpEW/71ILkEEDj38/SmmyfKY/LzpAZEVoM9C+MdFYs2LVu0yN3qBmeCxWApC48wepmBxWO/ZWNxLZ3gmNsrBzxAJ9+vSm2r5gWoxun2nbOBjofv5AU/tS89287DLFj8swBMAAyYE9JxNOU+TElWkP1OobbtgBpMkcjBBUTmDBPPU0HY1YKsDGQcgz9iKh7oxOOY/XpSGNQ1yK6q1KiyD70AMB9PwrtOWz+s0qAK9OBqRsVGaLAVOFNrqmgBFa5U6LuNNIzRYEIFOUVLbGc1Pa088Dr1ocqCyrs5qawJhce5x5ZnyqW/pzHQ+Z6g+XrUNtDMeePofaknYrNN8GXdt/aqwHEGTnEkRGIrdEUK+H+yrdtQ6OzhhIJOIIHA+nNFzXqYIyjCmcOWSctEdcNONNNbGQyuGnGmmgY292ebqEBipGfDz7Vk10YtpLtN2TuUMAIkfMK2du7AI84/ChfaulDAuo8QBkAfNMc/avO+bhbTnFbN8U60ZKxqslTBXgbTLD28xyaqPbKjCmATBgiZEeVFLPZDWwXIM9cHgjpgxnNXNJdF5e4g4AyeYByffj8a4seNOTj7OhyrYJRgwVJZh6kCBEEUT7qE2MyjHh4EgDAPtAmio7OtKsbfSRz5dKA9q3YOxf4QIPPHJMjy/Ko+VhlGSi/9FGSl0R3+zxs+QbgcjOM+frSHZO1lbcfmAgwJEjHnH4mKSa4K8kmCPEADzgAnd/sURdgVSPlInPrPiGOYFc8pThooD3OzgdxUkRO4xgSfM84niqGp0YIBAO7qBx9PX0960eqtgqVRizRkY+U8ewH96D2yQpWDAiTMyR0nHWKvFkbVhZBpt6AvMhgVIiTjqfKq93WbX3ACVI29NscEbTz60TsvBAEmSNygyBuHEn3Hn1oT2jZ8WAeT+Z/xW8H5FIVy6bkkKJnMcksfKc8x9qVi2WhSdu4qJ6YkCfTNMtsyyCv9x9a7avgnxZ/XPrWyexl6zoe8JU7UYYWf4vPP65qvd0RWDxkj0x5Hr54oouqVrIHcryASRE9AR/3edFLzbbY/dd8hBiTw2MMYljH3q5PGtWZXIrab4auXEDqzkMJG0SPYGenFcrYdifF1lLCIyMjAEFQJjJ6j71ytfAXmeY6Hs+5dJCKWMFtoGYAmf1zVa9pypOCI5BHB9fejHw92jdsNcuruYd2UaG8SqRAeDIhcAE4E1RFy2EBDP326cDA8paZnnoemawo1vZRj1p9uySCYwKfchjONxJmBHU0Rt6dt2zHE8xjn64PFRKVDsHW7ef7VY02jLkAeEnEkfnH1q9a7IuKSWJSMTEiYJMnpx+NEeyuzL7Bbm0xuABA5DTDHI48/akk29ESkkgTpuzy1zazKuQJZgs+RHQ0a0PZW8sq/PKswMkQCeGXDYIrVHsG01sgqZaDLZIbaFGfoKvaXSi2oA6CJ6kCYk/Wu2HxXfkc8s99HnWvdGK7DCquxmgjJHUeUzVC1oGuXFS2ACxAiZiAJY+nX71tO0uxmN9VRStl83NsbZHBYH9farvZXYKWWLnxXP5iAIEDgDA4pR+NLlT6K/ski12dpO6trbBnaIzU9ONNNd6VaOVuxpppp1NNMQw1w04000DG0q6a4aAI3QEEHIPNR2bCqIURVq1ZLGFyfKomWKnhHlyrZVuqKWtvMA0LgYM4n2oB2X2M+puG2GUEIW/eNsEAAeJo6cweYitS1pWw4leooh2botLaFyLZZnWA5AME8+3+K87N8bJz5dnRjyJKjGdiditevnTsUG5fEwHBUE4J455HlUoAACkeNTB8gQeWjgcYo5r7z6FblnZZAvqpN0uTcUSTAUjlozHpNZ+yASCpLSSC2CIHMgdDI9a8zMtb9G7K2is7BcYDxEtjMEHhQPcz9PWrN+HUDEz1gxE+JvIxz/ipdYngjzYjHU+R+n661X0lrwGAQTlWyN0cqCeolceornvl5E0VUtMninaSDxBmOGnj/AHVZ7ySN20KMFskngglYmDRfXaG4LAYoQIBDH5WB8SxHpByZxxzA/WaMXXGQm7afH4FA4ne0Yx5fU10Yk5PZSB2q0TsxIIIGRwMciI4xHNWNMRPd3raTB8RweIUCJBJMf6rRahBZ/cXLgLINsjbcUFW3eBgJaCcngCRVvQ/CF3XqDa2XDbVScopIbcATt/jlSMjpXVH6LAGs7PC2YWQJxg5MnKscESD9qoXr9zaoClCByJnzGemZNaHtDsS9sKP+0W7aHKuGYbwIkMQQMyPaOaHAXbakQHUkEkzxB8IPlPp5VKxpMVFb/wDtE5uLZd/4mdDuP/lB59aVcuXhJ/cv9k/U0q0KKmut2gQUMiIJiPLn9dKoXEyY/CpWcjyz7Y8/yrm0mVGcjNZrRBL2bZViyspLsv7s7toDjPi8wYHt+IJaYPaUO0hpESA0gGZM8jAketUdPpk/mjbDT1Ht9hXDrTBWZ8j/AFE8U5PlpehdnqlrX6fVCwdwa4x8KBSPGBlcx9OeYq/c05TwldvpEVgP+O7dz9pS4iyqZfmAvqQRtzx7V6Z2taXeWQyp4k5HpmvS+LkcrtHJmgo9A80kFdirvZVm2zgOxUEc+vQV1t0rMErZR1FnaY9j9xP9ahcZr0bW9i2whdlBMAce2awl7TfvSgIkmBHmeBWUMil0aTxuJQYU01beyUOREdCP6VWYZrQiiMimmrF9BAI44quaYhppppxppoA5FNNOpsUDO27hUyDBpjmacozT7tpozQMr1pPg3V2kuEXsAjE5B9x0rOEU5nmPOlJclQ4unZq/jPUaK+QNquykAttkFRPhnp7jrFZjs/8A49Y2r1606qsSu6cr1J28Yx9J6VEATxJrTfDHxFpUs3LF+6EZ5QHdulSpyVT5VGeTmvP+Tggo/p04puTPP+6uBGmdkwDGJjzP8WVob3jEOq4UsCeSAD4TtA9Rk54EV6z/AOiGe3ct275YMsrtU92fDCliT83MgZA215t2j8O6mwUsnwtJtyOMsSdzsYXJPvg15qxtdm9Ae92w1lwqkkrCmJgxOR13HBqxb1zuquG3Oohpy2GBIMg+HPPrVDtHT7TtIJdOSOfIz9ab2NqwhIafeOCSOftz50Sj43ETLt/WBQ2AXBkECY46noRI+s0uyu2bqMBbuXEIj5H2rHBVp5k7ZMxyMdJdVoQ5kKSv8TCSFLGFBjicfnQ7U6prDlQxKlWBUDHiEcGZPGTnFPFJNfoI9Q/4++NH3jS3LZfeSbYQoAMywJdswAzHJJzzgVS+IOzLN7UXTpbqKIJVRBDbRLFpI2jLGSc44rzXs+/LoH3AFhkCTBMHqCRE4mvWO3tHpdPZ/ZrNvabgXvLhbiQNqwZYAmMepAk8dUXaplAHTfDN50VwpbcoMjYsEiSpVnBDKZUgjkGu0Bs/G+ssg27d7wKW2/8ATyCxIOU9a5S8fodszWuaSFgyJH49I+ld0bAbwxgBTmckjgf0p90MTIMckDiPP2NMa4yKJWN0iTnH9+tY9qifRWtwTniDGYz0k+8VafT7D4TiPI+nX1M+3HrVPIOP70+3fIEdBmDkfj6/nWvoZsvg3tkaU3B/BcENJYTDD5YwIyTjMRivX+wuyl1VlXt3FdGJ8S9COhng5yK+cRqCYk4GAOle8/8AA961+z3UV2NyQ7KSNoEsoKgGQfCZmOV9K0x5pxVESxRk7ZtdR8KWWjlYAHhgDHWI5rJazQfs98hvGqmeOV9a9LLVnNUx729gHcBtbnAER71tiyyumRkxr0M1nbVq9Z+Vl9GH4isHqbo7wlJABxnOKLds3MRPiU5jg0BbJrrxQUUc2SbkybUatnMuZPnUN2pbWidiBByYGKcnZ9wts2mSY+taWiKZUNwxFRsakuWiOQeY+o6VEaZJwmuTSppoA4aVKuUDFRjsMhyQwB8poORUlq+VGKUla0UnRZ7e0xS6ZEA5H2FDoombjPaMncAevP8AihOpSQwX9ZqXJxi/wdJsPfCoth2N87bQA3E8ZJAH5/aoNHott9ruiaym5u6uNcVSpD7gOgIwpMjz69cSnatzc+0xOGC9QBG4KRyJPtTBqmKkS5Ft+8YO2G3HBVAMEgCc/Xy8rNmeR36OzHDiqPTextc2huXk7wm2xA70L3lsvEY2gAMQI25iDnzFdkdtDVDu9Vbe86tcexdXei3ABuKFgMvO2ARjaOuKgTtpbdi8xuWSf3V9bKrI3kQckSBtzuXgnr1F/DPxKNHa3RdVyxiJZShbLIX8IJlsiQc8TULo0M7eV7jrbAKs5II4YkkmDxLHiPOMdKjbsgKd1pg2Pmbxe8jp/TNbteybHadxdUHZW8K3bK7QymBNzeYAQESWgihXxL2b3N17SoUQHaW+afBlmjAmJgedc2XlBckxMzVrVINz+KMCFPHhIkCB16z0oYyC6+4nwjLT/TOZo1e0coRBGTPmY6yPShPaFpgoeApPhAHMQDk9TmKnHNSb++iUxlzWrtJC546EBR6Hj8aO9p9v3Gt2Lt5+8gbVVlUMFBB3KyNM8iSARC1neztLL+MkAGDwc9JB4FT9pjkeEAECAIAHTH9a6ItQ0iugYyEkkQAeAWXA6DJmlUoCY54HE/3pU+TGENTdJchbYYgeIiDmc+00Jv3DMNIK4AM9Mf4oomt2ZVeevExiJ5OfyqprdNuG+fESJWIAmfv0+9Z49PolFW8okbWkHqRABPtOBIqIrnmrNosQEgYbngySMMSYgR14zS12nKMVJBIzgeYBnPTIP1rcoitASJ46xRvQ9oXtLcU2bjW4LMlwYJUkgFhMgHaMeRmODQFashmczknrH+KYz0T4b7c1OrLKb9y5fDLcRSxyQYJUkwCPCeM1632Z2BfFld9w7o3AN8wLAeFmGPCZGMV5N/wr2Xu1Z1L3Bbt2E3E7gs7iVAI/lwfqB5179o9ULiBwCAfOiHi7RLin2YjV/DV6YVcDMzyfSrXZnwvDy5AI/X9K1upvFQSBMVnF3MSu5iT68V1RyykjF44xYRudkWwe8OdowDx7jyrO9v8AasWpACyYUg+IHqKMaq7ctG3abxd4YUjMRnM9Iod8aWHfShLVk3LjMJKAeGPESRI5APvU8+HlLY3G9LRj11M2zbODu3GeJAwfMGqDVK3ZN5ENy4WYWz3cW4uboXDYPHA3E8g89BtrtBQCbhCrPhaDnykCfStsfyoPvRzyxSRZpbTE9Ki02pW4CUYMBz6e9P09wP8AKQ3nBrq5L7MqY5Vmtt8E/DIcd9eWVnwKesfxH69KXwl2TbdFaBcDkqWGdsZPsek1u9HpVtIEQbVHArkz59cYnVhxe2DO2ewLF8eJAGHDDBE+3I9K84+Ivhy5pjPz2zMMAcAfzCPCc/hXrjNnNY3/AJD7Z7qwbSHxODIIkbeonoeKyxZZRZpkxxaPOkuEAgcHmqesuyQoXdySJjEYE+Zn7VBe1bHaB4SQZH0z169DUR1viEv4TPhETJ6T5itZ51LRjHG1srOgQh8gk52tEeYng9MetXdMbYDQjTc2ookAboIRz/MfQUxNIW2h2W3JwDBAMwGwPw9aK/Drot1HvEBVY2SRAKq5O14YbQA28QeMYgY4Zxp0dMNmK1/Zty0GLGPEbbISQ/BPyxO3HJxOK9C7U7d0ep0emS8N11d6qyAKgClSoKqZI2kGPNTMTRbtX4WuX1V1t2mRo7zu8AqhchiZgMSRJUTk4MUK7Kt/s2pvaa+lkbAO7dUDMNkumQZZcmSfLMTFIoGarsm0NPY1A1FvbevbbpQf9KRLQRBIA6R1+tEe1fiGxeum0e6e2zBe+QuTG1fFAHzyFBXPHvV74d+FrbX2sOxa3clmQBU2MrAl9pPiADKpYD+LBwIf8RfDw0F1btlLbIWLKrKTt2kER0VoJG48AUpLTsGZDWaXaQVQ7YhSQ2QS2c8HB+1Z3VB3XZ0ViYjPUZjGT1961Ha/aKXLg2W+6xuKltwEySRHynxfxT9KEaeEufvpFucwQCw5hSw9p9hXnRSjPRn7A+ov7raLs8YJMz7Db7deT5YqmIMg5POIIMdBnjmrmtvqSds5EQY4meZjgUMuuUI4/mA55HlXdHZYmtieR9/81ypV0t1xuAkHMgAc12rqQE/a7d2AgEjOSpXgwPCeOKo3mLljwAokmATjr/NmfoBXO0hkSZnIYnJBOCfpB9jRL4W0Xe3QoRnCjvH2Ebgixugn3wJGYqowSHQOuWbg2sQcYGCI6j1ByTT7qMV3u0k9SZOMAefFa/8AZu/Lq+pU2Lew/vbgB2yVEC5bUl4AMEiAIlsbchq9KQwwVUyVNzwhsTycTBXHqKbQFUJ1HFWdHcKsCGK9CVwYIgitP8NdiaXUW3bvdjWbfeXS6ttAE7iygkupwBtiBMiszqtPDY6QCSIyczAJxn39KTAO6Ht59Mu3T3HAdYuAqhziSvMQQY4jjzNfR3wfens+wVM7bKgHEGFH8pIivmX4c1+28inu0O4/vLgdgJBG11ByCY4AM5yYrT/CHbVyzqrKqzfMV2K7KjqclbikncAN0Qs4USaa0M9h0vx1ZN1rVwQFUlrn8JI5CqJLdeJ4NX9L25prjsbbCLY3MSCo2nIYFgJX1FeWdpdh2xcvnvAh3My94TuKYgtsjfuJ27t0gDiQSAFq9ss3l74sMKqli6llYwhXBCeJjPnmp/pxJZ6T8a/F91rgt6NsLk3FAYGFJaWIgAR9Zrz/AFfal+6e+uXz3hMBFXarCImJEMY8h+NVewPie9po3MrWmBUoybxtPIiQeYMSOZ61rNFa0faFy9qAAi2Ah2GQrlpxDExDCRBjPTkZ7k+wM+vaeqSQyi3beQAVYMp+aRu8Q6HxEjjM0O7dhoBYR/DIhuc7oPvWj+K7ll0ZbFzeZ3FgSSDtwntn348qw+rLXCXYs1yOTBBxPTrAPNOddEqy/c1/d2BatqEaTuYidwMY4xxkevSo9Dpb9uXRJLHawjxwcSqznnn0qhoydslusy04nqIHGB96PfCXaS6XVW2Upg+NwAy7Vndt3CQSDggCnCbvY+Jr/go6/TpdKJugrtXaxZ98zBbAjaMxxit9otXca932omxbS2BBeFJPLFSokZUDyIMxivPfiXT6x9SNVpn76PFvtFg1tJyqrgDkiCD8qkxmTHx7fa9prG9Cj3MbvTgyPPO7HTjyFt+ylo9J0+qt3RKOrcfKQeeJrJf8hdj7rPejlPWMMQDmORXlydj3ktbrDy6vCi08XNuVDuAZUEnyBycRXoek196z2Wf2txqCQAGQ7mgwAGaPEy5kx0+tXCbWyZU1R5yNMySFeTMkmCf8HjrUGh0pUkzJmSI/Wes0M7N16m8ARlsSYmZxPWfrWgZB5fXr966vjwU1y+jmyNx0De0bRLjEriQSoHPQGP0a23YPYaasb7YW1cNtrbLcBZdpTaoCAjaQQDI45zWZ/ZwTifaZ/OTXpvwn2CAqXNzq3JAY4keXT2qcuLjbfsvHO6SDPwwvd6bunWLlkbHBYvJAkOCT8jDxAdJI6Vltd2favtcN027BeYvhNhCu21bR3YdmiCpExPmDWr7T0t5St21tuuuCDCM9s8oWHhY9VkKARzBNeefGqDU3LqDwMwV7SXrZQl9u11VmAztRT4SZknIrmSs6GzRfCOse3YS2/dsoL2w9s8MHO0HcZIfpH8w86C9t9uJqLV0Ftm3A7w7dxkSIHiwM/bzrI9pdjnQurkeDbb3XAPErurjMmIhWgjjHE1ktX2kGub5JPrj8s+fPnWc5uPikS9hfUuxSUcKASCBEeW2fLE5qn2l4gzAHGMzPuM45/EVT0elvXpKBjn5QsiTyfacTVm7o7qrtY7pEkCeYGDIHAjpXH/Jx3fQmgLfQgmT/AFOev5VF2jJcH5pHPExiZ+lEbxKj0acj0IwZ+lU9Rb3e4GADgAf5rojL2NFIXG/milThqB/KPtSrfkyqGvcLGSZPmfTFW+z+1Wtd8EO3vl2EjEKSGIxnMDr060PJrhNABbR6qZRiMggDapUGFAYzAnwDxcim7yxA3wFwgkwCWyQG4nk8A9aH2QSZGfTNS3T80jPH1BpOwCouC2htl1UsAT85wRIbwzBwJA5mIxQ5WJlTJyJPMdT+X1ioCwIAAAx9z5+8Y+lPWIxmQZHrn1+1MC46Q6Mh3FYMwckHB5nOK2vwPpdJcYvqrncvAKkyQpDGW+UhfER1xPWc53sTT/vZHikEHas5jdEc+ROOnFekf8edj2jdvd+QysndqjeEyTu3bYlZCyD7jFZqVyoVmV/5F+KVv3NlrbsSArbSpaFUFvEcKdo8Pp61ntF2qwQp85Zg4wJkYMMcjA6dQK1X/JHwzb0bqLe2HDFSx8TDwCJ/iZTH0gnqThb4UrOQwgHCiD44wvoFzHnTcU+xmp1vZ9kqr9+gLqpCTmSpmRtwcTmInmSKYulQtbgoC77QgbAGFlmJjxTM9J6Vm7ZIYE+KfmkECB0PlMdKMdnMiXUe4y27ZuDdtLMwG4ZA5YCOQZyKmq6EEPiTTNprr92QynClfQngmC3yxJGQfrWeOuucDBPr1BwSJieRnzo/8ddrWL14La3t3e9e9LZuDcWU7YEAAkY/CMBOztLvKK4O1iwD5ztAERI3QTxz/R8bYFtGe5Ze4xU7CogAAKGzBIiAT9OfrG+lBVQLZW4wlACQDMQMnrJ8WcADim6zs1NOzeIkbBEkSQwJBlCeYGPofV1qxbLLtYvG0wM7R/2TzyBBHnxABKS2AU+B3e3qRbYblJKugeAV6jcvBJAHr0nFF+2ewbuiIZmJtC4cOxlQdwAmJkgMSQIPh8jFjsDtB9NauahLE7Zt27hxByjBgY3kyGJGRMedZ9+3NTf0t1LhFxWdXLljuDKHMcyQQTJMe/Q1aGanU9qdneO7dDvucNaS3NookkyzAyeknkwDiYoh/wCrUTTpbFpu6K7R3vzuOZUH5guJ6CRmvNdFqQO7t3x+6D7vAJfIAwevTE9a2vwl2UlztAgz3di3hWUbSzTIiIEMxMROM5mnjbJYI0vwwHvB4ItggqsQzZmCeg/vRnVdnNbMHHvzFeg3rQ8qwPx3r1DRJDKDknDY4wfzrp/rHBC0jCUORn+2O12skKkTIkRJP9hW7t/8pWbemsdwouOQBdQkgoYE9PFyc8Y5rx79re6yzLbSD6xIxPSu92Ll0k/LEwvJ8h/SuN5pu3J/ptGKj0fT2n7XW4gdSCrCQQZwfUUH7b1Nu6ht3FDqeQwBGM9a8X7J7dvWNOUt3nSWj+baAZhQRgedGuz/AI1gP3wZiTMg+wiOn0861x54XsUrNXrvhhL6C2Lt9bZ/h7zvFBGRHeSV/igAwKwN34Fu2bvitm/aD7SqMquRMAeIiGMqfrWq03xvpz4WL2xiDMQZwZBxxPl+VDPjHQay45ub3NqNyFcgAQFlVjJknjABieKqXCW1sE37AV7Vpp1U2DfVXg+MFHgGTtOVKGMxg0P7Q7cS4TBMxyAAJxg9f9VJ2voztRnuiYAZf4tokKSJJgyeT/WgtuJhVR+QAwInnOCIOOvEiaxlC9MdJljU6Rt6q0jcJPtz060H1CgHBweKIWr+0krJgQPEcEEGVODVNiD09qlKmUilt9aVSEnyP412tCiMiuBf1+utOH2NcdfWaYjtpyDI56Vxppoo78N/D93WXQtpQ5DDes7fDI3HcYUQJ5YekmgAXZ0zECOp2gSMnGOcDIycfY1Zez3TCc+H0MMyYBE9CefTrWi+LuwrOjud0juXGd8eAg/LsEyfeSPfms/feSIAAPAUxwCPFjJ6/wD29aVgG+w7Y2i65KqxONwE7QeCwyPPOZA5q3qe0O5u7oBIZX3BokkAshj5uImZEjywLS7fsW17y2+2223+JQA/i2SOA0bsSDzFPudri+qWTaIUcC2RJMR4oHi4AyZEmpr6FRqfisLqbFpzuskD9290se8Rm8Q2xhkad23mQfKsOL6I8QWWfF5N6iTiR1/1UOovMVjxQMDdPX06GD9Zp/ZnZxvMUSWcIzBVG4sVEkAc8CBVduwSIXcliZJk8gn+lErGnYLcDBmUSJBg7hDKxkZE5I9Kr2bYUtbuNsgGRtZpZTIBWRHETPSYqfRduvat3QAGW4IgCNpyAd0HEFhH4ilQwRdvNMzBIIPTB5q5p9UwACBgUMgjmSesfb7Uxru6FIBMRgRPl7cD7021cuAd5ErJHmAYA46cilYFq/YYJOSCgYkfaZ8s/cgU/U6AL3bI52EDcxIEMPmGDjHE+Rq5Y1VltOiXEYG2Li7xO1jcIuAkdI2lcehq72j2/pro8FvuWAREHiurCAqGM7YYTOQeM02tCI7evvXVWxuAtfKAi7AdhxdaW+d5yY/lEdKg1NlrVhrbN/1Arqv8zcCD/LteRPkRFR2O2L+n8MiASYQKpztkTtnp04k1X02nuarU2wWO+7cglpPiZpYzgGJBInqKVbAk7L0jsXNs7XsgPB53KR4TMD5o+ojrj1r4L1lxrkvtPfWwzGQW3CZgqSCJJweJ61iPhrscae/u1jPtMq1m2CzMoACM+xvCh6E4P4H0b4S0ew3Isi3bEC2SdzHmW3TkEHyH1rSC2JhbtBSUeOdpiPbpXjF60/eXA8sqljD8iesHn2mvatTdA5MT+fl714/8Y9o95f8AEBAJhgpBA45EEkYOZ4rP5fSSZMTP2iygsqHyJPEdD5z0p3ZjWlYnd4ojnBk8LI8gRUnabfuQBAmM4O7/AEIz60KtaRgQzkgfjjPH3Fc6XKLssL2bA7t2DAA5MZMTwOOlCdZdGQCYk84nyPnUel1Oy4G6SJHpPp+sVe7YCAbhBzz5znI6f7pxTjKn7F7B2pvFgowBGPOtl2j8eL+zLpUQ7RbUd4CN07cyMhTu5An3rDupgE8Eef6iokXcYGK6YvitDqwhorr3HAUFj0wTHSY5xNP1i92rWiFJ3A7hk4HAPVeDHnJqtplZDKOynglSR9MHNIkgZk5zStAQrcNXtJoxcIQTvKttHmw6VV1WoUjCjP4fbFQoYyDBxniPrSX2BO1tl8JMEYIniOmMVymrqXAwcf8AjP1mKVUOioTSJqOK7TA7FWtNrbifK7LkEkE8jg+4qpSmgAtq9YLqy5O6CJGSfKf5VGags940CegUTiRIwP5sxx0FV9KssPevaPgn4Ltvp1vahSMh0BCgwDuk4wCZHqI4oS9ITdHmZ74L3UMy23Fy4oWYIESSBu2wQIMZPnULqN3hbawQt4gQeCdsevmcz7Vqtf8AEGlH7uzbAJO5bqoEBhcLskBgTIk+vmIgs6Kxb0lzUOVL7yLVsmR4oDE2+FaJiRA255FPiFgXtJ9RZAS4m1XCuIAzzkHplmHT8MUrOuIlv4wDtjBBIyQfMminanbt3UqiXRaPdkKDB3LLGSZJmSZPPDYFV+29AtoqAjDdbR1YEbWkAsZkyJkYIyDik0AMsS1wHxN5leR/3Y8q6+jM7R1PPQ9QQYjj1rugV7V5CF8U4BMbpwPpmitxIczcBQttbd80DxyNwgyZ2+UAE5mlQwGwZH6SD04Pp/SKuXdTBBgSSWYAgqQwxIOQcnBE07Q6RGDd44ACkgFoMy0DPntP3HtUDL3a8KwJA5nMGREY6Z9DzSAZd1NzwgliowozAAmI8gAftVgW1Usdx3IwgKZhSBneDAgkCePyNa+HCqzTEbl/7YMAEEeET06yPOp+ztM90XWS2WIVZiYUSJY+8c8CmBNdIcuBtRba+EnrBGAYGTkgEenPNfsu+VJZXZWAgEHiZnjjFOF4bWDgcdAq5EAHHPB/OohcXbhYAPM4z59Z/tSA0Wi0t1Cr22mUDHbcBYr5sOvJwfPrIr2/sTT93p7aSDC9DIyZx5DPAwK+ftPqFUGGhuFPB5yWIg8e9eyfDfa1oaZLPfAFEALlgVDHMLnMTj2FVieyJAv447TvK42Mvd9ACJ3KfPoayOv1632IS3tc5MSeRyBHhnHU1e+J+0V3hrb94sDxMAQTGWiJmZOfMUGv6e9pfGnzOJ2tlirDhln6+tczXNuwBPblxpEHwgQOk8cfhVBRc27jwJEnImPl+xmrupuH/pvlgcmeM5HlXe0dY3dhC0oYYKAAMjM+sfaqguK4jB+nstcJAAJUfX/dWUuRaKqNzTnGR09ZGY/vVRrYnwtGJjkzBO31NT6HUQGBwWGJ4baetXJDHajSFUURnk9Ixx+Z+oqo7AHiPTn86t9q6oPhcdT6yB+XvQy45OCZ9aIXWwRZvX98dMfqOalu6cqokfMJHqMyfy+1VVYAA9Zke3+6ta3WFxLEycmZOccdAIj8a0SjQiqwGffBrhUnPQVJp7LTBHr/AKrt54BTpM+VJdjIGcTzHpSrTaX4bOxd1pyYydyQfUSePL0pVVAZQ0ylSpFDqXUUqVMAjpBh/avavhDUOQqlm2i0IEmB8vA6UqVOPZMjAWWIRmBhg8BusbWxPMU3s1A1nTFgGPfESROD3cjPQzSpU0IyNlzubJ4J58sitRqLY7myYEuSGMfMO5BhvPOc9aVKkugYL01w/tFoSYAAGeAUckDyEkmqOsPhT/4lpUqhjH6Qfu3PWowfDHTP5UqVTLsAn2lm9qAcjxfgoj7UP7FvsofazLPhMEjwlLkrjoYGPQUqVWMpLxVjQDDe396VKpfQCt8D9daJdhmdRZByO8Tn3FcpVKEw/wBhj/3Cjp35H03RFHfiO+3eXjuaQBBk4z08qVKs/Uv9JMPqM98Tkg4n1BoLOW+tKlWi9FIj05/p+YpT4v15UqVWUg1pUGxsD5R+VB7Q5/XWlSqI9shE90YP/itWrYlEnOT+S1ylVPoZX1Ryx6iIPlzVa30pUqIjQ+3daOT96VKlWwH/2Q=="/>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2F2B20"/>
              </a:solidFill>
            </a:endParaRPr>
          </a:p>
        </p:txBody>
      </p:sp>
      <p:sp>
        <p:nvSpPr>
          <p:cNvPr id="12" name="Rectangle 11">
            <a:extLst>
              <a:ext uri="{FF2B5EF4-FFF2-40B4-BE49-F238E27FC236}">
                <a16:creationId xmlns:a16="http://schemas.microsoft.com/office/drawing/2014/main" id="{DF62AA20-2002-414F-BA99-B2B9E97AFFE7}"/>
              </a:ext>
            </a:extLst>
          </p:cNvPr>
          <p:cNvSpPr/>
          <p:nvPr/>
        </p:nvSpPr>
        <p:spPr>
          <a:xfrm>
            <a:off x="5472543" y="6437142"/>
            <a:ext cx="6705600" cy="400110"/>
          </a:xfrm>
          <a:prstGeom prst="rect">
            <a:avLst/>
          </a:prstGeom>
        </p:spPr>
        <p:txBody>
          <a:bodyPr wrap="square">
            <a:spAutoFit/>
          </a:bodyPr>
          <a:lstStyle/>
          <a:p>
            <a:pPr algn="r"/>
            <a:r>
              <a:rPr lang="en-US" sz="2000" dirty="0"/>
              <a:t>www.forestadaptation.org</a:t>
            </a:r>
            <a:endParaRPr lang="en-US" sz="2000" b="1" dirty="0"/>
          </a:p>
        </p:txBody>
      </p:sp>
      <p:pic>
        <p:nvPicPr>
          <p:cNvPr id="13" name="Picture 12">
            <a:extLst>
              <a:ext uri="{FF2B5EF4-FFF2-40B4-BE49-F238E27FC236}">
                <a16:creationId xmlns:a16="http://schemas.microsoft.com/office/drawing/2014/main" id="{0CE8F273-9A56-4BFC-BE61-64FACFB93B59}"/>
              </a:ext>
            </a:extLst>
          </p:cNvPr>
          <p:cNvPicPr>
            <a:picLocks noChangeAspect="1"/>
          </p:cNvPicPr>
          <p:nvPr/>
        </p:nvPicPr>
        <p:blipFill>
          <a:blip r:embed="rId3"/>
          <a:stretch>
            <a:fillRect/>
          </a:stretch>
        </p:blipFill>
        <p:spPr>
          <a:xfrm>
            <a:off x="1218282" y="1335407"/>
            <a:ext cx="9755433" cy="5143147"/>
          </a:xfrm>
          <a:prstGeom prst="rect">
            <a:avLst/>
          </a:prstGeom>
        </p:spPr>
      </p:pic>
    </p:spTree>
    <p:extLst>
      <p:ext uri="{BB962C8B-B14F-4D97-AF65-F5344CB8AC3E}">
        <p14:creationId xmlns:p14="http://schemas.microsoft.com/office/powerpoint/2010/main" val="2452156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Streamflow Changes</a:t>
            </a:r>
          </a:p>
        </p:txBody>
      </p:sp>
      <p:sp>
        <p:nvSpPr>
          <p:cNvPr id="5" name="Content Placeholder 4"/>
          <p:cNvSpPr>
            <a:spLocks noGrp="1"/>
          </p:cNvSpPr>
          <p:nvPr>
            <p:ph idx="1"/>
          </p:nvPr>
        </p:nvSpPr>
        <p:spPr>
          <a:xfrm>
            <a:off x="1639740" y="1348098"/>
            <a:ext cx="4267200" cy="5181600"/>
          </a:xfrm>
        </p:spPr>
        <p:txBody>
          <a:bodyPr>
            <a:normAutofit/>
          </a:bodyPr>
          <a:lstStyle/>
          <a:p>
            <a:r>
              <a:rPr lang="en-US" sz="2800" dirty="0"/>
              <a:t>High-flow days become much more common in winter and spring</a:t>
            </a:r>
          </a:p>
          <a:p>
            <a:endParaRPr lang="en-US" sz="2800" dirty="0"/>
          </a:p>
          <a:p>
            <a:r>
              <a:rPr lang="en-US" sz="2800" dirty="0"/>
              <a:t>Low-flow days become much more common in summer and fall</a:t>
            </a:r>
          </a:p>
          <a:p>
            <a:endParaRPr lang="en-US" sz="2800" dirty="0"/>
          </a:p>
          <a:p>
            <a:pPr marL="0" indent="0">
              <a:buNone/>
            </a:pPr>
            <a:endParaRPr lang="en-US" sz="2800" dirty="0"/>
          </a:p>
          <a:p>
            <a:endParaRPr lang="en-US" sz="2800" dirty="0"/>
          </a:p>
        </p:txBody>
      </p:sp>
      <p:sp>
        <p:nvSpPr>
          <p:cNvPr id="3" name="Rectangle 2"/>
          <p:cNvSpPr/>
          <p:nvPr/>
        </p:nvSpPr>
        <p:spPr>
          <a:xfrm>
            <a:off x="6095999" y="6460601"/>
            <a:ext cx="6045245" cy="369332"/>
          </a:xfrm>
          <a:prstGeom prst="rect">
            <a:avLst/>
          </a:prstGeom>
        </p:spPr>
        <p:txBody>
          <a:bodyPr wrap="none">
            <a:spAutoFit/>
          </a:bodyPr>
          <a:lstStyle/>
          <a:p>
            <a:r>
              <a:rPr lang="en-US" i="1" dirty="0"/>
              <a:t> </a:t>
            </a:r>
            <a:r>
              <a:rPr lang="en-US" dirty="0" err="1"/>
              <a:t>Cherkauer</a:t>
            </a:r>
            <a:r>
              <a:rPr lang="en-US" dirty="0"/>
              <a:t> and Sinha 2010, also Christiansen et al. 2014</a:t>
            </a:r>
          </a:p>
        </p:txBody>
      </p:sp>
      <p:grpSp>
        <p:nvGrpSpPr>
          <p:cNvPr id="4" name="Group 3"/>
          <p:cNvGrpSpPr/>
          <p:nvPr/>
        </p:nvGrpSpPr>
        <p:grpSpPr>
          <a:xfrm>
            <a:off x="6400800" y="1280031"/>
            <a:ext cx="3670952" cy="5181601"/>
            <a:chOff x="3485824" y="989568"/>
            <a:chExt cx="3747152" cy="5487432"/>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4247"/>
            <a:stretch/>
          </p:blipFill>
          <p:spPr bwMode="auto">
            <a:xfrm>
              <a:off x="3485824" y="990600"/>
              <a:ext cx="2152976"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6122"/>
            <a:stretch/>
          </p:blipFill>
          <p:spPr bwMode="auto">
            <a:xfrm>
              <a:off x="5638800" y="989568"/>
              <a:ext cx="1594176"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Rounded Rectangle 5"/>
          <p:cNvSpPr/>
          <p:nvPr/>
        </p:nvSpPr>
        <p:spPr>
          <a:xfrm>
            <a:off x="7486138" y="1143000"/>
            <a:ext cx="2047712" cy="2687370"/>
          </a:xfrm>
          <a:prstGeom prst="round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p:cNvSpPr/>
          <p:nvPr/>
        </p:nvSpPr>
        <p:spPr>
          <a:xfrm>
            <a:off x="8382000" y="6096001"/>
            <a:ext cx="381000" cy="289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Action Button: Home 9">
            <a:hlinkClick r:id="rId4" action="ppaction://hlinksldjump" highlightClick="1"/>
          </p:cNvPr>
          <p:cNvSpPr/>
          <p:nvPr/>
        </p:nvSpPr>
        <p:spPr>
          <a:xfrm>
            <a:off x="1636544" y="6172201"/>
            <a:ext cx="268457" cy="305145"/>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2F2B20"/>
              </a:solidFill>
            </a:endParaRPr>
          </a:p>
        </p:txBody>
      </p:sp>
    </p:spTree>
    <p:extLst>
      <p:ext uri="{BB962C8B-B14F-4D97-AF65-F5344CB8AC3E}">
        <p14:creationId xmlns:p14="http://schemas.microsoft.com/office/powerpoint/2010/main" val="3746730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1"/>
          <p:cNvSpPr>
            <a:spLocks noGrp="1"/>
          </p:cNvSpPr>
          <p:nvPr>
            <p:ph type="title"/>
          </p:nvPr>
        </p:nvSpPr>
        <p:spPr>
          <a:xfrm>
            <a:off x="1752600" y="152400"/>
            <a:ext cx="8763000" cy="1066800"/>
          </a:xfrm>
        </p:spPr>
        <p:txBody>
          <a:bodyPr>
            <a:noAutofit/>
          </a:bodyPr>
          <a:lstStyle/>
          <a:p>
            <a:r>
              <a:rPr lang="en-US" sz="4000" dirty="0">
                <a:solidFill>
                  <a:srgbClr val="0B5EA2"/>
                </a:solidFill>
                <a:latin typeface="+mn-lt"/>
              </a:rPr>
              <a:t>Forest Adaptation Resources </a:t>
            </a:r>
          </a:p>
        </p:txBody>
      </p:sp>
      <p:sp>
        <p:nvSpPr>
          <p:cNvPr id="2" name="Rectangle 1"/>
          <p:cNvSpPr/>
          <p:nvPr/>
        </p:nvSpPr>
        <p:spPr>
          <a:xfrm>
            <a:off x="4191001" y="6488668"/>
            <a:ext cx="6861943" cy="369332"/>
          </a:xfrm>
          <a:prstGeom prst="rect">
            <a:avLst/>
          </a:prstGeom>
        </p:spPr>
        <p:txBody>
          <a:bodyPr wrap="none">
            <a:spAutoFit/>
          </a:bodyPr>
          <a:lstStyle/>
          <a:p>
            <a:r>
              <a:rPr lang="en-US" dirty="0">
                <a:solidFill>
                  <a:srgbClr val="FFFFFF"/>
                </a:solidFill>
                <a:cs typeface="Arial" charset="0"/>
              </a:rPr>
              <a:t>www.nrs.fs.fed.us/pubs/40543 and www.AdaptationWorkbook.org</a:t>
            </a:r>
            <a:endParaRPr lang="en-US" dirty="0">
              <a:solidFill>
                <a:srgbClr val="FFFFFF"/>
              </a:solidFill>
            </a:endParaRPr>
          </a:p>
        </p:txBody>
      </p:sp>
      <p:sp>
        <p:nvSpPr>
          <p:cNvPr id="6" name="Content Placeholder 2"/>
          <p:cNvSpPr>
            <a:spLocks noGrp="1"/>
          </p:cNvSpPr>
          <p:nvPr>
            <p:ph idx="1"/>
          </p:nvPr>
        </p:nvSpPr>
        <p:spPr>
          <a:xfrm>
            <a:off x="533400" y="1317367"/>
            <a:ext cx="6535757" cy="4985266"/>
          </a:xfrm>
        </p:spPr>
        <p:txBody>
          <a:bodyPr>
            <a:normAutofit/>
          </a:bodyPr>
          <a:lstStyle/>
          <a:p>
            <a:pPr marL="0" indent="0">
              <a:spcBef>
                <a:spcPts val="600"/>
              </a:spcBef>
              <a:spcAft>
                <a:spcPts val="1200"/>
              </a:spcAft>
              <a:buNone/>
            </a:pPr>
            <a:r>
              <a:rPr lang="en-US" sz="2600" b="1" i="1" dirty="0">
                <a:solidFill>
                  <a:srgbClr val="0070C0"/>
                </a:solidFill>
              </a:rPr>
              <a:t>A flexible workbook and menu to address diverse needs</a:t>
            </a:r>
          </a:p>
          <a:p>
            <a:pPr marL="344488" indent="-344488" fontAlgn="base">
              <a:spcBef>
                <a:spcPct val="0"/>
              </a:spcBef>
              <a:spcAft>
                <a:spcPts val="1200"/>
              </a:spcAft>
              <a:buSzPts val="2400"/>
              <a:defRPr/>
            </a:pPr>
            <a:r>
              <a:rPr lang="en-US" sz="2600" dirty="0">
                <a:solidFill>
                  <a:srgbClr val="000000"/>
                </a:solidFill>
                <a:cs typeface="Calibri" pitchFamily="34" charset="0"/>
              </a:rPr>
              <a:t>Designed for a variety of land owners with </a:t>
            </a:r>
            <a:r>
              <a:rPr lang="en-US" sz="2600" dirty="0">
                <a:cs typeface="Calibri" pitchFamily="34" charset="0"/>
              </a:rPr>
              <a:t>diverse goals</a:t>
            </a:r>
          </a:p>
          <a:p>
            <a:pPr marL="344488" indent="-344488" fontAlgn="base">
              <a:spcBef>
                <a:spcPct val="0"/>
              </a:spcBef>
              <a:spcAft>
                <a:spcPts val="1200"/>
              </a:spcAft>
              <a:buSzPts val="2400"/>
              <a:defRPr/>
            </a:pPr>
            <a:r>
              <a:rPr lang="en-US" sz="2600" dirty="0">
                <a:cs typeface="Calibri" pitchFamily="34" charset="0"/>
              </a:rPr>
              <a:t>Does not make recommendations</a:t>
            </a:r>
          </a:p>
          <a:p>
            <a:pPr marL="344488" indent="-344488" fontAlgn="base">
              <a:spcBef>
                <a:spcPct val="0"/>
              </a:spcBef>
              <a:spcAft>
                <a:spcPts val="1200"/>
              </a:spcAft>
              <a:buSzPts val="2400"/>
              <a:defRPr/>
            </a:pPr>
            <a:r>
              <a:rPr lang="en-US" sz="2600" dirty="0">
                <a:cs typeface="Calibri" pitchFamily="34" charset="0"/>
              </a:rPr>
              <a:t>Menu of adaptation strategies and approaches for forest management</a:t>
            </a:r>
          </a:p>
          <a:p>
            <a:pPr marL="344488" indent="-344488" fontAlgn="base">
              <a:spcBef>
                <a:spcPct val="0"/>
              </a:spcBef>
              <a:spcAft>
                <a:spcPts val="1200"/>
              </a:spcAft>
              <a:buSzPts val="2400"/>
              <a:defRPr/>
            </a:pPr>
            <a:r>
              <a:rPr lang="en-US" sz="2600" dirty="0">
                <a:cs typeface="Calibri" pitchFamily="34" charset="0"/>
              </a:rPr>
              <a:t>Online version! </a:t>
            </a:r>
          </a:p>
          <a:p>
            <a:pPr marL="0" indent="0">
              <a:buNone/>
            </a:pPr>
            <a:endParaRPr lang="en-US" dirty="0"/>
          </a:p>
          <a:p>
            <a:endParaRPr lang="en-US"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7582" y="4287596"/>
            <a:ext cx="3917635" cy="2080227"/>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29600" y="1405235"/>
            <a:ext cx="2133600" cy="2761516"/>
          </a:xfrm>
          <a:prstGeom prst="rect">
            <a:avLst/>
          </a:prstGeom>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260623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Pests and Diseases</a:t>
            </a:r>
          </a:p>
        </p:txBody>
      </p:sp>
      <p:sp>
        <p:nvSpPr>
          <p:cNvPr id="5" name="Content Placeholder 4"/>
          <p:cNvSpPr>
            <a:spLocks noGrp="1"/>
          </p:cNvSpPr>
          <p:nvPr>
            <p:ph idx="1"/>
          </p:nvPr>
        </p:nvSpPr>
        <p:spPr>
          <a:xfrm>
            <a:off x="1981201" y="1066800"/>
            <a:ext cx="8461207" cy="5181600"/>
          </a:xfrm>
        </p:spPr>
        <p:txBody>
          <a:bodyPr/>
          <a:lstStyle/>
          <a:p>
            <a:pPr marL="0" indent="0">
              <a:spcBef>
                <a:spcPts val="1600"/>
              </a:spcBef>
              <a:buNone/>
            </a:pPr>
            <a:r>
              <a:rPr lang="en-US" sz="2800" dirty="0"/>
              <a:t>Climate change can trigger more damage from pests. </a:t>
            </a:r>
          </a:p>
          <a:p>
            <a:pPr marL="0" indent="0">
              <a:buNone/>
            </a:pPr>
            <a:endParaRPr lang="en-US" dirty="0"/>
          </a:p>
        </p:txBody>
      </p:sp>
      <p:sp>
        <p:nvSpPr>
          <p:cNvPr id="15" name="TextBox 14"/>
          <p:cNvSpPr txBox="1"/>
          <p:nvPr/>
        </p:nvSpPr>
        <p:spPr>
          <a:xfrm>
            <a:off x="1524000" y="6477000"/>
            <a:ext cx="9144000" cy="400110"/>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FFFFFF">
                    <a:lumMod val="85000"/>
                  </a:srgbClr>
                </a:solidFill>
                <a:effectLst/>
                <a:uLnTx/>
                <a:uFillTx/>
                <a:latin typeface="Arial" charset="0"/>
                <a:ea typeface="ＭＳ Ｐゴシック" pitchFamily="34" charset="-128"/>
                <a:cs typeface="+mn-cs"/>
              </a:rPr>
              <a:t>Ray </a:t>
            </a:r>
            <a:r>
              <a:rPr kumimoji="0" lang="en-US" sz="2000" b="0" i="1" u="none" strike="noStrike" kern="1200" cap="none" spc="0" normalizeH="0" baseline="0" noProof="0" dirty="0" err="1">
                <a:ln>
                  <a:noFill/>
                </a:ln>
                <a:solidFill>
                  <a:srgbClr val="FFFFFF">
                    <a:lumMod val="85000"/>
                  </a:srgbClr>
                </a:solidFill>
                <a:effectLst/>
                <a:uLnTx/>
                <a:uFillTx/>
                <a:latin typeface="Arial" charset="0"/>
                <a:ea typeface="ＭＳ Ｐゴシック" pitchFamily="34" charset="-128"/>
                <a:cs typeface="+mn-cs"/>
              </a:rPr>
              <a:t>Grumney</a:t>
            </a:r>
            <a:r>
              <a:rPr kumimoji="0" lang="en-US" sz="2000" b="0" i="1" u="none" strike="noStrike" kern="1200" cap="none" spc="0" normalizeH="0" baseline="0" noProof="0" dirty="0">
                <a:ln>
                  <a:noFill/>
                </a:ln>
                <a:solidFill>
                  <a:srgbClr val="FFFFFF">
                    <a:lumMod val="85000"/>
                  </a:srgbClr>
                </a:solidFill>
                <a:effectLst/>
                <a:uLnTx/>
                <a:uFillTx/>
                <a:latin typeface="Arial" charset="0"/>
                <a:ea typeface="ＭＳ Ｐゴシック" pitchFamily="34" charset="-128"/>
                <a:cs typeface="+mn-cs"/>
              </a:rPr>
              <a:t>, Star Tribune. Photo: Fraser McKee </a:t>
            </a:r>
            <a:endParaRPr kumimoji="0" lang="en-US" sz="2000" b="0" i="0" u="none" strike="noStrike" kern="1200" cap="none" spc="0" normalizeH="0" baseline="0" noProof="0" dirty="0">
              <a:ln>
                <a:noFill/>
              </a:ln>
              <a:solidFill>
                <a:srgbClr val="FFFFFF">
                  <a:lumMod val="85000"/>
                </a:srgbClr>
              </a:solidFill>
              <a:effectLst/>
              <a:uLnTx/>
              <a:uFillTx/>
              <a:latin typeface="Arial" charset="0"/>
              <a:ea typeface="ＭＳ Ｐゴシック" pitchFamily="34" charset="-128"/>
              <a:cs typeface="+mn-cs"/>
            </a:endParaRPr>
          </a:p>
        </p:txBody>
      </p:sp>
      <p:pic>
        <p:nvPicPr>
          <p:cNvPr id="4" name="Picture 2" descr="Image result for eastern larch beetle minneso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672380"/>
            <a:ext cx="6324600" cy="48046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Eastern larch bark beet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3551" y="3276600"/>
            <a:ext cx="1828800" cy="1371600"/>
          </a:xfrm>
          <a:prstGeom prst="rect">
            <a:avLst/>
          </a:prstGeom>
          <a:noFill/>
          <a:extLst>
            <a:ext uri="{909E8E84-426E-40DD-AFC4-6F175D3DCCD1}">
              <a14:hiddenFill xmlns:a14="http://schemas.microsoft.com/office/drawing/2010/main">
                <a:solidFill>
                  <a:srgbClr val="FFFFFF"/>
                </a:solidFill>
              </a14:hiddenFill>
            </a:ext>
          </a:extLst>
        </p:spPr>
      </p:pic>
      <p:sp>
        <p:nvSpPr>
          <p:cNvPr id="7" name="Action Button: Home 6">
            <a:hlinkClick r:id="rId4" action="ppaction://hlinksldjump" highlightClick="1"/>
          </p:cNvPr>
          <p:cNvSpPr/>
          <p:nvPr/>
        </p:nvSpPr>
        <p:spPr>
          <a:xfrm>
            <a:off x="1636544" y="6172201"/>
            <a:ext cx="268457" cy="305145"/>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F2B2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2301878"/>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A87DE-42A9-944C-A220-5A2CA3BCA454}"/>
              </a:ext>
            </a:extLst>
          </p:cNvPr>
          <p:cNvSpPr>
            <a:spLocks noGrp="1"/>
          </p:cNvSpPr>
          <p:nvPr>
            <p:ph type="title"/>
          </p:nvPr>
        </p:nvSpPr>
        <p:spPr/>
        <p:txBody>
          <a:bodyPr>
            <a:normAutofit/>
          </a:bodyPr>
          <a:lstStyle/>
          <a:p>
            <a:pPr algn="ctr"/>
            <a:r>
              <a:rPr lang="en-US" dirty="0">
                <a:solidFill>
                  <a:schemeClr val="accent1"/>
                </a:solidFill>
              </a:rPr>
              <a:t>Climate Change Resource Center</a:t>
            </a:r>
          </a:p>
        </p:txBody>
      </p:sp>
      <p:pic>
        <p:nvPicPr>
          <p:cNvPr id="21" name="Picture 20">
            <a:extLst>
              <a:ext uri="{FF2B5EF4-FFF2-40B4-BE49-F238E27FC236}">
                <a16:creationId xmlns:a16="http://schemas.microsoft.com/office/drawing/2014/main" id="{FB6FC7CF-57C9-F041-A691-AAEC4FFD96D8}"/>
              </a:ext>
            </a:extLst>
          </p:cNvPr>
          <p:cNvPicPr>
            <a:picLocks noChangeAspect="1"/>
          </p:cNvPicPr>
          <p:nvPr/>
        </p:nvPicPr>
        <p:blipFill>
          <a:blip r:embed="rId3"/>
          <a:stretch>
            <a:fillRect/>
          </a:stretch>
        </p:blipFill>
        <p:spPr>
          <a:xfrm>
            <a:off x="7010400" y="1350216"/>
            <a:ext cx="5077053" cy="5312413"/>
          </a:xfrm>
          <a:prstGeom prst="rect">
            <a:avLst/>
          </a:prstGeom>
          <a:ln>
            <a:solidFill>
              <a:schemeClr val="bg1">
                <a:lumMod val="95000"/>
              </a:schemeClr>
            </a:solidFill>
          </a:ln>
        </p:spPr>
      </p:pic>
      <p:sp>
        <p:nvSpPr>
          <p:cNvPr id="5" name="Content Placeholder 2">
            <a:extLst>
              <a:ext uri="{FF2B5EF4-FFF2-40B4-BE49-F238E27FC236}">
                <a16:creationId xmlns:a16="http://schemas.microsoft.com/office/drawing/2014/main" id="{C35F855B-7BC2-471A-81ED-5324E65F732B}"/>
              </a:ext>
            </a:extLst>
          </p:cNvPr>
          <p:cNvSpPr txBox="1">
            <a:spLocks/>
          </p:cNvSpPr>
          <p:nvPr/>
        </p:nvSpPr>
        <p:spPr>
          <a:xfrm>
            <a:off x="413864" y="1943100"/>
            <a:ext cx="6276533" cy="4495800"/>
          </a:xfrm>
          <a:prstGeom prst="rect">
            <a:avLst/>
          </a:prstGeom>
        </p:spPr>
        <p:txBody>
          <a:bodyPr>
            <a:normAutofit/>
          </a:bodyPr>
          <a:lstStyle>
            <a:lvl1pPr marL="137160" indent="-137160" algn="l" defTabSz="685800" rtl="0" eaLnBrk="1" latinLnBrk="0" hangingPunct="1">
              <a:spcBef>
                <a:spcPct val="20000"/>
              </a:spcBef>
              <a:buClr>
                <a:schemeClr val="accent6">
                  <a:lumMod val="75000"/>
                </a:schemeClr>
              </a:buClr>
              <a:buSzPct val="70000"/>
              <a:buFont typeface="Wingdings" pitchFamily="2" charset="2"/>
              <a:buChar char="§"/>
              <a:defRPr sz="2400" kern="1200">
                <a:solidFill>
                  <a:schemeClr val="tx1"/>
                </a:solidFill>
                <a:latin typeface="Calibri" panose="020F0502020204030204" pitchFamily="34" charset="0"/>
                <a:ea typeface="+mn-ea"/>
                <a:cs typeface="Calibri" panose="020F0502020204030204" pitchFamily="34" charset="0"/>
              </a:defRPr>
            </a:lvl1pPr>
            <a:lvl2pPr marL="342900" indent="-137160" algn="l" defTabSz="685800" rtl="0" eaLnBrk="1" latinLnBrk="0" hangingPunct="1">
              <a:spcBef>
                <a:spcPct val="20000"/>
              </a:spcBef>
              <a:buClr>
                <a:schemeClr val="accent6">
                  <a:lumMod val="75000"/>
                </a:schemeClr>
              </a:buClr>
              <a:buSzPct val="85000"/>
              <a:buFont typeface="Arial" pitchFamily="34" charset="0"/>
              <a:buChar char="•"/>
              <a:defRPr sz="2100" kern="1200">
                <a:solidFill>
                  <a:schemeClr val="tx1"/>
                </a:solidFill>
                <a:latin typeface="Calibri" panose="020F0502020204030204" pitchFamily="34" charset="0"/>
                <a:ea typeface="+mn-ea"/>
                <a:cs typeface="Calibri" panose="020F0502020204030204" pitchFamily="34" charset="0"/>
              </a:defRPr>
            </a:lvl2pPr>
            <a:lvl3pPr marL="548640" indent="-137160" algn="l" defTabSz="685800" rtl="0" eaLnBrk="1" latinLnBrk="0" hangingPunct="1">
              <a:spcBef>
                <a:spcPct val="20000"/>
              </a:spcBef>
              <a:buClr>
                <a:schemeClr val="accent1"/>
              </a:buClr>
              <a:buSzPct val="90000"/>
              <a:buFont typeface="Arial" pitchFamily="34" charset="0"/>
              <a:buChar char="•"/>
              <a:defRPr sz="1800" kern="1200">
                <a:solidFill>
                  <a:schemeClr val="tx1"/>
                </a:solidFill>
                <a:latin typeface="Calibri" panose="020F0502020204030204" pitchFamily="34" charset="0"/>
                <a:ea typeface="+mn-ea"/>
                <a:cs typeface="Calibri" panose="020F0502020204030204" pitchFamily="34" charset="0"/>
              </a:defRPr>
            </a:lvl3pPr>
            <a:lvl4pPr marL="754380" indent="-137160" algn="l" defTabSz="685800" rtl="0" eaLnBrk="1" latinLnBrk="0" hangingPunct="1">
              <a:spcBef>
                <a:spcPct val="20000"/>
              </a:spcBef>
              <a:buClr>
                <a:schemeClr val="accent1"/>
              </a:buClr>
              <a:buFont typeface="Arial" pitchFamily="34" charset="0"/>
              <a:buChar char="•"/>
              <a:defRPr sz="1500" kern="1200">
                <a:solidFill>
                  <a:schemeClr val="tx1"/>
                </a:solidFill>
                <a:latin typeface="Calibri" panose="020F0502020204030204" pitchFamily="34" charset="0"/>
                <a:ea typeface="+mn-ea"/>
                <a:cs typeface="Calibri" panose="020F0502020204030204" pitchFamily="34" charset="0"/>
              </a:defRPr>
            </a:lvl4pPr>
            <a:lvl5pPr marL="891540" indent="-102870" algn="l" defTabSz="685800" rtl="0" eaLnBrk="1" latinLnBrk="0" hangingPunct="1">
              <a:spcBef>
                <a:spcPct val="20000"/>
              </a:spcBef>
              <a:buClr>
                <a:schemeClr val="accent1"/>
              </a:buClr>
              <a:buSzPct val="100000"/>
              <a:buFont typeface="Arial" pitchFamily="34" charset="0"/>
              <a:buChar char="•"/>
              <a:defRPr sz="1350" kern="1200" baseline="0">
                <a:solidFill>
                  <a:schemeClr val="tx1"/>
                </a:solidFill>
                <a:latin typeface="Calibri" panose="020F0502020204030204" pitchFamily="34" charset="0"/>
                <a:ea typeface="+mn-ea"/>
                <a:cs typeface="Calibri" panose="020F0502020204030204" pitchFamily="34" charset="0"/>
              </a:defRPr>
            </a:lvl5pPr>
            <a:lvl6pPr marL="102870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6pPr>
            <a:lvl7pPr marL="116586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7pPr>
            <a:lvl8pPr marL="130302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8pPr>
            <a:lvl9pPr marL="144018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9pPr>
          </a:lstStyle>
          <a:p>
            <a:pPr fontAlgn="auto">
              <a:spcBef>
                <a:spcPts val="1000"/>
              </a:spcBef>
              <a:spcAft>
                <a:spcPts val="0"/>
              </a:spcAft>
            </a:pPr>
            <a:r>
              <a:rPr lang="en-US" sz="2800" dirty="0"/>
              <a:t>Written and organized for land managers</a:t>
            </a:r>
          </a:p>
          <a:p>
            <a:pPr fontAlgn="auto">
              <a:spcBef>
                <a:spcPts val="1000"/>
              </a:spcBef>
              <a:spcAft>
                <a:spcPts val="0"/>
              </a:spcAft>
            </a:pPr>
            <a:r>
              <a:rPr lang="en-US" sz="2800" dirty="0"/>
              <a:t>Original content, links to tools and info</a:t>
            </a:r>
          </a:p>
          <a:p>
            <a:pPr fontAlgn="auto">
              <a:spcBef>
                <a:spcPts val="1000"/>
              </a:spcBef>
              <a:spcAft>
                <a:spcPts val="0"/>
              </a:spcAft>
            </a:pPr>
            <a:r>
              <a:rPr lang="en-US" sz="2800" dirty="0"/>
              <a:t>Credible, science based, relevant</a:t>
            </a:r>
          </a:p>
        </p:txBody>
      </p:sp>
      <p:sp>
        <p:nvSpPr>
          <p:cNvPr id="7" name="TextBox 6">
            <a:extLst>
              <a:ext uri="{FF2B5EF4-FFF2-40B4-BE49-F238E27FC236}">
                <a16:creationId xmlns:a16="http://schemas.microsoft.com/office/drawing/2014/main" id="{79C6B656-F896-42F7-AC0D-A032308586DF}"/>
              </a:ext>
            </a:extLst>
          </p:cNvPr>
          <p:cNvSpPr txBox="1"/>
          <p:nvPr/>
        </p:nvSpPr>
        <p:spPr>
          <a:xfrm>
            <a:off x="21465" y="6464040"/>
            <a:ext cx="3159904" cy="369332"/>
          </a:xfrm>
          <a:prstGeom prst="rect">
            <a:avLst/>
          </a:prstGeom>
          <a:noFill/>
        </p:spPr>
        <p:txBody>
          <a:bodyPr wrap="none" rtlCol="0">
            <a:spAutoFit/>
          </a:bodyPr>
          <a:lstStyle/>
          <a:p>
            <a:r>
              <a:rPr lang="en-US" dirty="0"/>
              <a:t>https://www.fs.usda.gov/ccrc/</a:t>
            </a:r>
          </a:p>
        </p:txBody>
      </p:sp>
    </p:spTree>
    <p:extLst>
      <p:ext uri="{BB962C8B-B14F-4D97-AF65-F5344CB8AC3E}">
        <p14:creationId xmlns:p14="http://schemas.microsoft.com/office/powerpoint/2010/main" val="17826312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676400" y="0"/>
            <a:ext cx="8839200" cy="1066800"/>
          </a:xfrm>
        </p:spPr>
        <p:txBody>
          <a:bodyPr>
            <a:noAutofit/>
          </a:bodyPr>
          <a:lstStyle/>
          <a:p>
            <a:pPr>
              <a:defRPr/>
            </a:pPr>
            <a:r>
              <a:rPr lang="en-US" sz="4800" dirty="0"/>
              <a:t>Climate vs. Weather</a:t>
            </a:r>
          </a:p>
        </p:txBody>
      </p:sp>
      <p:sp>
        <p:nvSpPr>
          <p:cNvPr id="2" name="AutoShape 4" descr="data:image/jpeg;base64,/9j/4AAQSkZJRgABAQAAAQABAAD/2wCEAAkGBxQTEhUTExMUFhUXGBwYGRgWGBgYHxgaGBcYHBkcHR0cHSggGhwlHRwXITEiJSkrLi4uFx8zODMsNygtLisBCgoKDg0OGhAQGy8kICQsLCwsLCwsLCwsLCwsLCwsLCwsLCwsLCwsLCwsLCwsLCwsLCwsLCwsLCwsLCwsLCwsLP/AABEIAKQBNAMBIgACEQEDEQH/xAAcAAACAgMBAQAAAAAAAAAAAAAEBQMGAAECBwj/xABHEAABAgQEAgYHBQYEBAcAAAABAhEAAwQhBRIxQVFhBhMicYGRMkJSobHB0RQj0uHwBxZykrLxFTNighckosJDU2Nkc6Pj/8QAGQEAAwEBAQAAAAAAAAAAAAAAAAECAwQF/8QAIxEAAgICAgIDAQEBAAAAAAAAAAECERIhAzETQQQiUWGRcf/aAAwDAQACEQMRAD8A5VUT+sX21NnUwKmtmOl4MTiOdLErzCzhTf3ivVNcoTpjFmWrloo3gummJV2t31f5cY3cRJjyiqFuEqmEE6OTeCKxGUKUVqza2Jbwv7oAkVIUoFxY2eI66pKsyFPldwRtEVsu9EqcfUlaWOZLOXO27Q7HSCXMQpINlBmGof5xQqpBB3fjE4AZJfKr4++LcEQpMv0rFeqKX7dgL79/OGFFioIKxl5pIf4xS6aaFg6uORY+ME081t4xaNVstyKgEhWUN7vGLDRyk+yMpG94pNAoksDFqw+pCAylBj7okGiGowkSpwnSwpSCMqpeayXPpJB+vdE1QmUgZkJuo5ieMMETkr7IuOXCFZlKIUkhmOVvmPBoLEikdIccMwqSElIfsqukjiLQppMQmIOYKUe8vfxi0410cM0NKT2yskknk5fve0SYb0bPVGQtLst8wIBG2+oZ46FKKiZuLsgpekavsyipioAAEtcv5xWDVrJfOq/MxZKfo11MzNUZCi+WXnLkvYqYadxvB+JYemfIWpMkGYhigy0gE3AKSEjtBnPhDUop6E02inCev21fzGNioX7av5j9YxcooJStJSoahQII30PKNKjYg6+0qHrq8zDOkwyqmIzIQtQULKzbOzgO+xhPB1Nj06WQAosAwBJsBpvtCkn6Gn+jjo1RTypWYlAQzFbnMcws13Fj5w0osPMjrSoKniaQlAykMFAl3PocLaNtCakxNU8LCJN0kKBSS4ezkaHY+EXDB8YdSZU1s6k5kq0C7l0tsoBi3OMJ2WqKhX168qJa5ZlrSTtlJD277vyjKJZWQFLyjckmLf0mwQVKElJAWNFHTLu/KPPKySuUopUDYkPdjzB3B1i4NSWiZaHiaImY0tSpiXYKcgab3gmtplyMoSsKUoOTsOQfaE1Li8yWgoRbNvHacYmWBVoGuBodRA4yC0M1deUhS2bcOB3fH3Qum1ZQpsx57tEdbXBICZh7TOEpHabu0HjCOpxcHKElKAS4IuSRxUfgG7oxlzQjrv8A4bx4Jy2tDurqw7ZlOQ4c5SQdCBwgdKFMSVq/mMJKmcqb94koz3dQDE7Fzx5wRhHSdaQaReQguRN0UP8ASX1Hw5wofIT1RU/juKskmVC/bV/MYhVPX7a/5j9Y7mi8S0sgkjsljyfvjr0coKibMUoJC1OS11ED4wROnz6c5SVOSWcntNaz7O8T1EkqWkIZ3Z9ACOJ02izYTVyJs2WZyjMmZsqCEkSwUh2zNc2diYzlKvRSQ4wugySs6gTMmAFRVfK6RYDaMVKSBl3NySdIMxCoW5tYbD5xXaxK1F1Egc+EcvZskHVhDhErtHleNyaQoUcxe3hEeApSXmBTpUmzbB/nEmIVwQ4Sl33gGdLWl7GMhHTVCi5ZQD8OQ84yHiS2ebYgn72Z/Gr+owwpaEKR1oJs2ZKWdtyBAdc3WzP41f1GDKKqa2VJ2YFo65XRghnS4NNmIC5a0l9lWt33vAk2YuSSFJOZNiC7e+CKJc5BV1aSpJ1TungRxhwSuoQUrQosGLAf3eMm67NKvoWUlTLmekkC2wH6blBsmlQ4cBTHcaD5wvSEU8xOYLSnRWYMQ5bheHaFyJij1cwK8YUv4Uv6TzpCSjKmXxIKbX7tISqSUljFgw5TAh2a4tCZSypaszO+8ZpFNmpFQQbGGUisJIeFk3uaNylXgaGi9YNXZLrICW14HwhlMrJcxRSHchgtPE8+VuUV+ikvJJzM+o4gG8WPDpUsBOUNZxd4gloF6PUJloIWsrmKbMSAHazgDY98SplKBmiYAxIKVDVmt5H4xxiuIdWoJa5Gv1ED1+NDKkNfi++0UIR1KiVl1PfX+0HUk5IZInhD6sC1ucLa2WQXOuvnAyNYYwnpvJQZUqcFhS83VqOhUGKhbk3kqKiFRfqvAZU9MrPNUgJBzJSPSL2N7BTWdt4qfSPCPs00JSoqQtOZBOrbg7OPmI6OKSqjGafYsVEChBdPJUshKUlROgAd45qJBSSlQuNY1IG/RbFUyAdM2Yek7EEXNt0s9+MF4rWqmLl5EpUrMpaTci4F29UBh5RVmh90SkqVOcAlmFiQRmNzbUM/nESil9iot9F6wOtC5PVzk5VJHaBdiNyH2hR0lpUqUMxJluClKRe4AfucsPGCqjCClZKllaVW5pe1vc3jxjifhwmyghJX1kklgpJGZ7gEbO4v7o51SdmjK7iRp0ABCV5m9YNfjrfy3hX1hAzk/wAOr23FtBp4wRUG6xPPbSDfW7pYBiPe8K66ayXe7eTbRPyOXFYrtm3x+LN5PpFfxnHiib27v6J4cjy4RS8Sq1KUooUQFF2d/wC0F9IZ2dZ8oTSlMoAm2/Fo5IL2d036HGGVUxCAvr2SpwoM+U6A312NiLQbLoZh+9STOJ0KSlIS3J9Y7w/AZc1QWhLSmPpOc/MX24wViEr7PKUJR0tlJJfu58obYlcUWLoveXlUQUoUzksyTftF2AFxsGAi44xjqFIySErUAyApICZYs7hZbMnmgLjz/oJVJkETamTnU5KD6YQ4ZzL2P+oOrui/icmpL5gsrBKVIZQfYBo7Y3Sv0edOsnRXOomLZEyYUpO0pjc2bOsMRzyA90Xmh6M0tNTspEqcTmzTJqRMJCtUuvMybCztaCEdF+tSgzBlAD5RYnvjirwkyk5U3TfVyzj4aWgnJPQoqhXhNQqlmkKqM1GpJyS5udU2VMJASlKj6coh2zOQwAMEY6tdkCU6VlnBsOajwiv5gipSupdaU6Ws40cHYReBisopdKw7DcbxMo4jTsjoadEmSESwA+rDUxHOmAp1APGFWMdIpYGX01ciwHfxirY3iilsAqw3S48OcEYNg5JFmk4gh1BKbBTPxsL6xkJcAP3Zc3zf9qYyG4pMm7KpiigZszjnV/UYgkzik7eMSYh/mzP41f1GII6ktGQ6pMZylwSnl9Ic0vShJspr8d4pjRjRL40ylNo9BnYsk2UCUnayk+LwtrMLlq7dODLmC7OAhXIgm3wiqSphGhhjS4hlDdoeRHlEeNroed9h1Pic0Hq1EII9p/LuiKbUlS3UoBTsw38RrBgqETE+ihTahQDgcQdWhZXSZYDoseBv5H6wJIG2HpqeNtr7wRLnA6GK6BBNHUqlqccGL7wPjBTLbLxBZTlJcQ8wfHOrBSsOGt3xUaKuQptuIgxU1Ki6QQOd4xcaNVJMcYhiZWoqOpiGdUDKklx36awsS4MEYhUmVKzsVA+QPPlAkN9DIzszWGgjgIvaEuB9ICtpUwCzMrgkBmO/CLBU0i0G7MbiFJOL2KLTQ2oaYqyvobfSKDj9cqbPWVICCnsZQSQMnZOoB24DaPQ8BqAoZSWIuDDCtwiSuWtPVS3UFFykHtKc5n1dyS4iuOai7ZM1Z5bhteqWQUliC4LP4dxiYzOsmFRKUkuTmDgPrb9aRDWyUS8oSVFTdtwwf/TxECqU9zrHVSe0YlrpjQDKhalLOzJIvwdnPwg6R0ppJDplSVC1yAA5A3e50ilSljMCdiHaCMYqUzZmdMtKAQLJ0Lb98Q+NN7KyLvgvStM5RC0kK9UJBO/lBXSOZMlFE6WX9RYbUFyDqAwL32eKFgqsqsxzJA9ZJZu/iOW8bxPFSsMVKyDvIO+mnD845eeceN0jo4eJ8nfRHVKCiTbi4DAltByGnNor+PT2SwjdRiYYl7jSK7iuILWcrXP6EcTk5O2ehBKKpCZFIudMyp2uTwhucLRTo2Mwvc8dgIPw7JJQwLkm54t8vpAdfPClpUdE3+kOx+xvWYimXLlolJdSglKUjUuAAPFxDzDOjgkyyqaoKnrDrOvVgj0Ed25Gvc0Lf2c4IqdME9eiexLs/eoA8B2X74veJ0oRmLh2ZgHb8+cdXBBL7M4ufkb+qPOapBkzFBWhcjxPwg/oxjE6mnqmU8nrswIWgnKAHAEwsCXSooTz6xjsQymJTMPVlCZhJYAh77NwPOPRej2ByaaSEolISspBmEXJIuHJclifO8b8mkcsdsArenkmXN6mYicmc2Yy8qCQk6KCs+RQ7iTxAgmn6W0c7s9cEKJYInJVJJPBOcAL/wBpMUj9oFGE1kmrUg5SkSc+yFBSikHgFZmB4ho5p5qSMpYg6g3B8DGNezWiTpNOzziwYCw1+cJcp2g+bhCG+5UZR2Cby+QMs2A/gynnEdDVS1SnTKqZs/TqESljMrQlKykpyanOW00eOiPJFKjKUHdgJlHgTB4wZYlGbMUiUgbzFBHmVWHjDOk+1Sy65dPSJUPRT/zM8G9yskSknRhlWOUF02HJzCcypswAtMmnOoPrl9WW7aICRyiXy/g1x/oB0epZnVqPVrYrLEjK4ZIcBRBbm19RZjGQ+paokFxoW9wjIhybHiit4vgaVLK8wSCSSRoPCFFbgRSAULCsxsB8zEVVKnJmTACoArVa7HtGMmSpwDEeN/jGyteyHT9C5SSCx1jBEsxCtTGktvG1mZw0bAiQI5x2qnIvYjiCD/aCwI0xIIwJiUJttCA4jIxo6AhgYBBVJVqQbG3CNzKIgOFJVySQfhEEqUpRZIKjwAJhaY9lkkYpmQvs5SBZTPf4QbgtMuchlG12JBYgnblyiPorglQtpiVICQf8tRIKmLEEZbbxd6WSqWTLIZCnKWVoeBcRzTaWkbRt9nmuO4HMkTgEpsssgpu7M9hpqLQ5pMXUEfZ6lKkTE2TmBAI04e/SHfSaciXJBIJWDY6KS4c827IFv76GGSKuTKmzlTVFKGsQCe0C5Da7dxgcrishVT0ApBQxBdw9ot2E4kJiACQFaQrq6YzJBEpGVSB2GLejbKXsQRxgbC0KSlEwAFw5AuQ+x5xkW9msa6LzJmbKZQ7RUAxBy5QAHHcbNzitVuCBCM6ZstQ4BwedjDrpXic6RPBSTlWMySS97OG2a1ucVkLzPq5L8r8BtHTx5VfoylVgi0kRPJksnOv0dhur6DnBC0ZC6g6tknb+L6ecREEupReOfn+VX1h/p08Hxr+0+iOqqCRplSBZILARXcVxZnTtB2NV2Ww0ij1k51EvvpHB2dwTMqb5j4DnDbox0LrK49ZLCUS3/wA2aWBPBIAJV4Bucc9GsE6widNH3YulJ9fmf9Px7tb7/is9EtkdmXpZNv1+UdfF8ZyVs5eX5KTpAND+zLMtKKisy62ky9S5cZln/t2i3Yf+zeiksoSzOUPWqDnHfkYJHlAOByVz2nz1LyJLIAsFqbQe8P8AnFikYpMTJzKkrPJI0HMO/i0W+JRdIx8spdsFxOsFMAJYQgKs6Rp4bQqo6iSpXamlRJcgnU7aDvgHGJS5xM0ulJaxYhCXAuRaDcOoZCV5pKJs4i7gaHYubM77GNqSRlbsd02AS5Zz5Q7ukDW/PV4bhJCGLAnVthsI3LlqYFQdXDhA9RU5dRpGLbZpR3PkIUhSJiUqQoMpKgCFA7EHURU6zoJLUrNImqlf6VDrE+FwoeJMWClnmb2tE7c4Jmz8o5QbQynSOhs8FlzpYTxTmJ8AUgP4+cW2YhMuWJabBKQlCRdgAwjpSnS+j6QNLSBveFYCsYNmU6y8E1YlSk9rQCwG5gurPZZyO6F0+SlQ7RMAAdJMCgSAwffwjIJE2WLDa0aiiWIq6bKWVXBLkOksbG4MCU85XqzCw2I15H6xW6x+smfxq/qMcJmqG5joXEZeQtlTOTdM1Mtm1GvuhDWU0psyFjkN/wAohEwK/wAwq87xHMlp9U+cOMaFKVkTR2kRgEdgRoZmmjeWNgRLJIe4cQDIgmOmgqokJspBsXsdR9e+ODSqzBIDkszbvBY6IUiLL0OqVImjspKWPpAcnvxb4RXihrGMCyNCR3QSVqhp0y/11apMwqQWL3y253aLFSYmlYSCoFWV9bfkY8elzlDQkd0NcIxMpUy3IOnL8o55cLS0aLkT7PRMUwRMyaialiUm9/VbRjYnd4mWjqUpMsASwbpyg68wzX5bws/eYN6CQwNx3QTh3SKUtJUbFrDZxy2MY7LJZ+JLSFFMpQDDRrl/cYjnLUBnldlL+iGDH2i3HV+cEUeIInyylSmUQRZgdLEHRxCDE0T5CkoldZMlDK6yCXFuzwUeY4tsTDSvQN0S47SGolyl5FrWhRQQDbKoEu/qsQLm0IwJcskS7q3J2PAd3GGGMdIDMT1UkFKSO2d1HhChEgIDt+cc/LztrCJ18PAk85GTUbuG1MJ8WxJrDyifFq9gbxScWxByQI5kqOluyDFcRKiQDbjFo/Z/0FFW82oJRLyuhLXWdlKf1OW/x46AdEkzyKiobq9UIVbOx9JT+rw438fTeq6kibmBSNQgKV2SL6BgO+OjjiltnNyzfSFGI9HpklDpKVt6SZYJKRsdNIX0FSEnIqUF5lCx11YgA8fkIt9Di6XJlggaHZSeDgh/OI8bpFT5RUmUCsKCipIAUQAQ3Enujujy3pnC4V0PqXqpaES+ym3ofH3xrEqkoykJUsKIHZuL8ffFVl1U6YjItBE1G6rKUNS7wVh2OKl9lb22GsYtU9lra0N5+FOtKlqQJSCFBGVnI0BbUA38NI6p8UKl5QHS/pcIR4ji0ycWAKRtDHCJTJsBbUvBY6GlRNZ/iYAqVpmJyKNjsdT9YC6Rypk1BTJJzC7A+l8vGF3RTDJiFfaJxHonKlZObvvpFKKq7E3uiy08gJDNlSkW2gU1ktRIzhRGwIMLMRx1SnQgBjY7xPhmHsy2BcWBYX7t4gommdcpQyoOU+sogW4/rhCuqop/WFKFHK2YrLM/sgO8HV2MrlFlJSG2hccaNy7PcQ02JoBnVs4BRUyAmxJ7WYkaBrQupjVTSciy2hVYAb/pocSqKcs9Z2Skj11ME2fRu6CZ1VLkpCMoI3y8d/fGmVdImrIMNwuYlJ6yYCSX30YfnGRNTYjnBKQwdvcI1E3IKRQaxP3kz+NX9RiHLBNYPvF/xq/qMRAR1o52R5YkkyFKLJBJ5Rto7SW0tDAnGGzBdSCBrtpxgtGHSg+aclmdLWvwL6QP9uWwBILcQ/vjmbPzapT4Bon7FaI5iQCwIIjQEdSpeYs4HfDb/A5ik9lKSeIJHxtDckuwSvoVy0vZ274c4FiKUKaaElOocOxGlm98BqwaenWWfMfWBlyFJLKBHfCdS0G1ssWMGmnXQWmcUpN+8FvPWK+aUMXNwWYXtvGkoUxIBIGpG0dSZ5SXB8IIxpUhOVmqejC37SUsPXLPyHGJ5FC4UQQco2htQ4unIUqQhZZgkoHaHBxwsfCAsQXKUnNLlmUSrmxDNbaxhW7oqkLRNWk2UYIp6lQOw8NYzq2u6VuOdj9YLo8ImzQ6JZI46CKdexK/RZcFqpRSklTMfZOwcvw8TA3SbpRnJkSFW0WsfAfMxW8VzSGklATNPafUpSXA0LDdt9+EDUYCQ8eb8iSTxid/x+O/tIa03ZEDV9bAs6qbe3CK5jOL7COSjsbshxzE7tCXDqYzphe6UjMrnwH64QNUzSTzMNcOqkSUMbnfW5PxjSKIl+IOn4stwkEjTTUjkdh3Q+GNTkhKBKR2nA6sZpmmqnKRlfd/nFExKqz3ygdw/OFtNOCDpb9e+NUjnlGi4VeOKQsKSlQU5sSCFXuRc5Tu3xF4svRn9o86Wsy6hWaXb7xry/4m1TzZxrcWHlldVlZBdiNww8S2p5mNUs4uwd4vozZ9H4rQkqRUPmVL1yDMVp1SrgWc94OtohnzQ5V2SgkXA4/rSK5+y/pOcpo6gstIeSVAvka6TxbUcn2TF4rJEvLkCQEEu6QwBO/Pi8aZWjOqYBWV0qSonPmzJFncJOuj222hNW4jPnJKUoUEakhJFgHc+F4dJwZImGZ6ZZx2Q2Zm8fGGCprJyk6llZdEv3jSLUor+k02KsAGVDidnWsPlsMoD+Q8tYZTlrmJAmAp3JsWDb31MDoTKlIKZDgk3a5tpf6xGZs7k3Mh/f8AKIk7ZSVIhoeqCmIGbZrm0EYxWkNlYDibxHOnFIKjLRnNnSz+JEV/EJc+ap1W7yBBVjBcQr1LXq8GUGFZiFKmNfRncjbW0S4TgzHMpOYtYqBy+/WG32IAAAZbkkIbK518Ypuuhdg2IVnVpUEm7u+6u/6RXvvJpZIJ/XGC1yiV5WLvobQbTU0uUXUt1eyFAAfWBOgezvDaAoSQTd334CMg6nmgg9/tA8IyFbFRWKrAu0omYA6iQGbU8y0djD1ZWEqUvmDr9e94ouPdIl1E2YCSlMlakhnZwVpzE3uQ40ix9DqsClQM4GQgC/EdkA7wLlbdMWKJlYRN/wDLPc4+sR1GHzEB1IUBx284cTauYfWMTUletHdw4xt5ZE+NFaAiSXKc6iLTlkzFOqSkE6kEjzZo7ODU22b+f6w/MheJlYFKrMybnbLd+6H9HTVWmUtzUkHycmC6WTKklwl0ndgT3O0ATak5jlsPh4xMuTL0NQocSZJCsq5szNwcN70vBcyQg2Ukq8IrtOpQJIe+p4w3kV5ZlAv4xizQBxHC5AdSVhJGqX14jvgT/EUBDCnlmzZiln+Z74YYpLlTj6aELA7SlJfuDwnqKQhkpnS5jkABKjqTaxsLxvDa2ZS10BhlK2QDwct8TF6pKxBAlkJUAwYpDaMWBFoEpcJkyynsupndTK77aBjvrrBUylygrTtq128DEck1LoqEWhdX9GlGYqZLyFCrhObKe4WIbeI/taqRCl5vuwFEpLFyBoFDV7Aaawzo5nWXPP0iXLbwB0kwNU5CkS8ic6crWSH1Sbc28oWbapjxSdnnf25c2aubMPaWXPyA5AW8ImXWMGhNLnGWVIWClaCUqSdQpJYiIZ9a+kec7PTS/AisxAs3xivVE7UmJ6ibGsCmINVJEwZkZ7g6Escv/VlioxthJ0jkUpQM8wMWcA7Ah3gBc0k/P9afq0WfptNHXq4LOZPc1/KKblKrmwdhGyVGTlpUGSy/6eC0YItYdiIb4NhhQkKKR2tCd+6HFT2QOfN4hyo1UMtMoS8PUlwSHBaGlJQoShKlaKICu7+7Q2noSS7CI2BSU+ROx2PNjBKdomHHg9m6epNOpK0MTKV1kskOHSbpPI6EbgmPcMNx2VUSZc5OkxIUASOyTqk3ZwXB7o8QxUAgh3OVn72v7hD/APZjXAyFyOsShaJhIzbhQ24XBfuHGL4d6MvlKmmenTsaMsHrMvc/wG8QYfXrnlXVoSE7lR+AALwBh1PLQsLmTOtmajLmIA4vubjWzQwra9gr0uAGukbulpHIrZBMqZpUUpypPMhNu8/KA5uCLUVTFrCQ9mOc89wAI0oGaCQkm1ydzBdNNmBIdyAGvdm4fWHlj0FX2Q0tJUAuFpWgnch2430OzQLVyFvlLAjiQPyMNJs5QGZKQz9q9xzHGF2JIUrc23aDJthQ0l1CZaAkkktrtp3aQOqrFhtq7t5XivTswsVG3OB5kz9PBgGQ8xNaV9rMxGl3zd0IVa3B7tzHCqkM0RGohpNCbssOCegdu0de4RkQYEv7tX8R+CYyAR5Zic5BmzRlc9fNvqT2iGL7cO6N0VSqV6K2Jvd2SBprqX3gbEbz5yEhJ+/mnM1x21Wc2aIl6Nrru+ujnzsI45aZR6JgGNpnhMtlZwm52b1STsVXYbsTDZM0gtFB6L5KdSlzz20hgkBzfc3bM1gNvGLdg2IoqVEI1T6T7X0fcxvCeqbAsn2TMkFL8ddYgXObsgW/XnE6yyWcgDheFNVUkm8WtlPQWMSUkuPB47XWdYylJFrEwrTPHCCqaeDbjFNEpjuhWkMGBfSJh2XSlL7uTmID+6BZVKwfOkHYvG0V+UMb6u3OMygydTyLFKEBR46Odez6LmI00suWcwSBmHFwDy4RHRTElgSL8OWxt84JqJEtVmALHgw5mHkxYohRXJFhro4284kXMCuyVqDh2YN5iF9bJSA+UA8du9tvKAZVeuXoUl9ClSVfAloEr6AY00/q1FIAfiPlDulq0kgHhrY6corKa2WpPaJChd218YHRipQXSQe8Q8WwsT/tXwfItNYgOhbJnM1jYIUW/lPcnjFIllJFo9PrsZTNlrlzEJUFpKVONiI8pqZBkzFSzsbHiNjHPy8bWzq4OS/qTzqcHWA5VM0xJT7QbvBDQYhbxJRoedKH/qI/rDxirOl1RY+k+CKmyTZikuk8CASfBgYpNHhU1aArLlAU1xuDf5x6zUzXlTX2lk+YI+sVKTPyuouQrMpv9xc/G8bTdHPwq7BcPlrzjrSVHQBmAD/GD8TnOQGyjYRAalKmIJccY4qApRzKLxk9o60qASSVERytLRMtF4gmLhEtnE1Wd3N7Npt9YJ6NyCTPCCkFUsG6c3aQSUlu8+4QFUJ3iXCa4ypqZidjccX1HcY143RjzLJUXfoxXlbqGRTgEiUkJ9IJZ794flFtqZgUl1WLc/Lg8U/oo0tBVLSxUCknrAwZRy2JcOGNgzki0OV9abmYO8KeOhbOF6GVLOKZfZSb6nT3mOBNLdqyeX994RVSCk/5wJ7x8SYG+0AWMxH86frF4om2XBOIS9HA/XAQDiOIbJLDmC8IBiKBrMlj/cj5GIqrHJIFlozcRf4RNJFbZLPnKOpgPrkk3Lwjq+kCl+iCL+DQCvEV7ek+rQeVC8bLUpUc23hdR4igJdSi4tctfuZzBlDiclagklIJuHIv4PD8iFiyyYCU9WW9o/BMZE+D5chZmzbdwjILQqPFMfVlnT93nTC/Dtqt3xzRzloAUkozG+gJS3faLRiuCSVT5iiVg9Yo20fMXtlgSbgkndcweX4Y57NMGJAs5Te6rlWu9zy284e9F69FOpz6T9kbX9Il4yThMovkmKPHKEnwLJ90dy8FQHuu/gzd0RtbDFl3l15WAUsQdI0XOqYS0U8S0JQASBu7fKJ5uIsCerJbbN+UdK5IixYy+zJOq298RmUkaLfwjhFPMmoV1aUpOgKp8pJB4spQMT/4fOAGZKJimGZQqKcOW4ZxD8i/RYMnlzkszPzjfXAbE+JhZU1KpRyqlJdn/wAxK/ehx74JwyvC82dKAAzajjxMGavQYsLTVsPWHiPmIhOIzBooxJWV0sJYAHuhRVTQoJPx8IT5EvQ8WMJuKrU7ruxDuOEKejZNPnSD6RdyPLX4xoEawLQzSSQp3GtiBc2Y7xk+R2nRSjoeqxEq9ZJ8QY5Usq9n3CPH6nDpxWoiTMuo+orj3RLh+GzhNlkyZoAWlyUKsMw5RvkZUeqpm90V/pfIcomAaBi3e/zEaXIU57B1Ox4wTJkfdkFJDF7hncAfKMpcmaqjeEMXaZX5WkMMGS8+XyL/AMoJ+QgKqp+rW3qm6e7h4Qd0fUBPTzCgO8j8owUaZ1OVxdFzCnlq5gjyA+ZMULpGZqFKAUrq0LWGHDNa+wuIvVOp0t3j3iEuOy3FQOKwPMv8o2aOaMmuhFRTkoBD8ySXfzjasUS7Zg0JVYcsJzqKijNl8QAfmIkppSCGCNeIcmIcUbLkbG3XXsYiUHgqRRIEpx6QD+Gw8PlAMmYSOWgiXGi4zyJapLW/WkCyy0SVE2Iqa5faEUWbBalIZiQr9aR6HhPR6jrJCZlRJBX1mTrEfdKIs2YobOxUdX0jyeQk6x6xh0wyJVPIvmQ02aNwoqzBJ53SnwMVx7ZlzaRzU/snpVOZU+cjWxyLAbb0QfMwB/wkcnLWacZP0mRdpU0oJD3SRm7yHPvhtJqAxULxrijmyZ5v/wAHv/ef/T/+kA137JJ6Q8upkrPBSVS/eCqPRcSxFSS4PZgKZixU5Go1HIQYoMpHimN4BUUhafKKQ9lWKT3KFn5G8LHj301yZgIUAoNcKAII4EaGKH0w6AJmJUuhIQo/+Eo9k/wq9Q8jbuhOP4Wpfp5pLqUnMSRcFmZwRZu5oUCtKFoUk3SSR8rfKOp2Hz0LMpUpYWg5VJIIY8/Av3NEiOj8w3WpKe8ufdDpezJtvo9e6HY4ifT57ghWUi5YhKd99YyEf7P6Dq6dac4V96S4B9hEZFWiaYHiJV10ztK9NW/+oxCQoj0lecTYgp50z/5F/wBRiIGMmbojQgiwWvzMSJBPrq8zG520ZnPvhDMY+0rzMYXHrK8zGkrjbwAZnPE+ZjY71eZjBG0mAKNueJ8z9Y0H4q8zGPGwIAowLPE+ZjonmfMxxGEwBR2HADP5mOwo8T5n6xwFR0TABsE8T5mOio8T5mORGPAM2BfWJZar8jb6RATG0mARFW0gmJMs2ULpPCEOHSlmcmX2knNqkPlb1u4FosyZgcOHbQ8InlgByEgE6kb+MVpgm0E0U/tkc3Hl+UA4obTOJWkDvY/WJKVX3g/WxjicHIOyZiln/ai3/UUw+yHo6qKP/lVyx7IvzUo38minSkmTOyzBlKTw949/nF9KezMHcP5UgfF46qsPlzgnOl2374qiU6KRMxEKScupOnCw92sDpnBCW1MWk9G5BN02eYg+KiUnvAIiWm6PyAG6sBQsTfbcF3D8olws0jyqPoqcqQS6lgjg9vIfWJ5IcgAcgAHfuEWwYFI3Y961/wB4YUdHLl+gEp/hDE/7lXiPG2aedLog6NYd1REyYh5ovLQdEnZa+DagbG+oAizYWM05CXftBS1cSL+QbSAZJCQbNbQbnmTcw46PU5SFTVWsyX3J1Pl8Y0jFIxlJydssFM2db+sR8I5TM6mYWJMs2Y7flAZm3jaZ2dJSfSEUSHVcqyi7pIcflFcnOk5gbbGHVBVZkmWfSGj7wukZUqXLWDYuHtYv83HhAAPKWM2bQakDbu5H3RkuuVmyv2Tt37d2saqaUoOZPaTx18DC9aspCh6IPuOo8LEfkYQ0M8dwSTWSwJiSCzCYgstPBjuP9JsY8m6QdHp1BMzKUVpdkTE5k32CruhXLfZ49f65PV9r0CNRqAd4RS5yZsuYicBNRmZQVd07KG6SLFxoXhSimXGTQk6E1WeQoqSH6wuU9l+wi7Cz9zRkOME6OdSlYlLCkKWVJzFlJBSkZTxZte6MgiqREmrBKno7LK1KKpjlROqdyf8ATHA6NyvameafwxkZDpCTZs9HJftTPNP4Y5T0ale1M80/hjIyFSFkzP3ble1M80/hjaejcr2pnmn8MZGQUgyZv925XtTPNP4YwdG5ftTPNP4YyMgpDyZsdHZftTPNP4Y3+70v2pnmn8MZGQ8UGTN/u5K9qZ5p/DGfu5K9qZ5p/DGRkKkGTM/d2X7UzzT+GN/u9L9qZ5p/DGRkFIMmZ+78v2pnmn8Mb/d+X7UzzT+GNRkFIMmbHR+X7S/NP4Y5HR2X7UzzT+GMjIKQsmZ+7sv2pnmn8MSy8Clt6S/NP4YyMgpDyZuVgMsKBzL80/hjf+BS29JfpDdPtO3o6WEbjIpIltkycGQx7S99xx7onl4UhvSV5j6RkZDEDnB0OvtLuvNqnVgOESKwdDgurzH0jIyGB2MJRxV7vpG0YUjir3fSNxkAE9PhqcwcqN+X0h+uWMoHOMjIQWQzpIsb2iBMllggkRuMhDTOKymGdwSC72jmupwshSiXys9r78OUZGQwtkdLJymyle76Rquw9BG4fg30jcZAFnQpE/Zym7cd4WUOGJSQylXSQXa7HujIyALYwoKUJSQCdTq30jIyMgJbP//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data:image/jpeg;base64,/9j/4AAQSkZJRgABAQAAAQABAAD/2wCEAAkGBxQTEhUTExMUFhUXGBwYGRgWGBgYHxgaGBcYHBkcHR0cHSggGhwlHRwXITEiJSkrLi4uFx8zODMsNygtLisBCgoKDg0OGhAQGy8kICQsLCwsLCwsLCwsLCwsLCwsLCwsLCwsLCwsLCwsLCwsLCwsLCwsLCwsLCwsLCwsLCwsLP/AABEIAKQBNAMBIgACEQEDEQH/xAAcAAACAgMBAQAAAAAAAAAAAAAEBQMGAAECBwj/xABHEAABAgQEAgYHBQYEBAcAAAABAhEAAwQhBRIxQVFhBhMicYGRMkJSobHB0RQj0uHwBxZykrLxFTNighckosJDU2Nkc6Pj/8QAGQEAAwEBAQAAAAAAAAAAAAAAAAECAwQF/8QAIxEAAgICAgIDAQEBAAAAAAAAAAECERIhAzETQQQiUWGRcf/aAAwDAQACEQMRAD8A5VUT+sX21NnUwKmtmOl4MTiOdLErzCzhTf3ivVNcoTpjFmWrloo3gummJV2t31f5cY3cRJjyiqFuEqmEE6OTeCKxGUKUVqza2Jbwv7oAkVIUoFxY2eI66pKsyFPldwRtEVsu9EqcfUlaWOZLOXO27Q7HSCXMQpINlBmGof5xQqpBB3fjE4AZJfKr4++LcEQpMv0rFeqKX7dgL79/OGFFioIKxl5pIf4xS6aaFg6uORY+ME081t4xaNVstyKgEhWUN7vGLDRyk+yMpG94pNAoksDFqw+pCAylBj7okGiGowkSpwnSwpSCMqpeayXPpJB+vdE1QmUgZkJuo5ieMMETkr7IuOXCFZlKIUkhmOVvmPBoLEikdIccMwqSElIfsqukjiLQppMQmIOYKUe8vfxi0410cM0NKT2yskknk5fve0SYb0bPVGQtLst8wIBG2+oZ46FKKiZuLsgpekavsyipioAAEtcv5xWDVrJfOq/MxZKfo11MzNUZCi+WXnLkvYqYadxvB+JYemfIWpMkGYhigy0gE3AKSEjtBnPhDUop6E02inCev21fzGNioX7av5j9YxcooJStJSoahQII30PKNKjYg6+0qHrq8zDOkwyqmIzIQtQULKzbOzgO+xhPB1Nj06WQAosAwBJsBpvtCkn6Gn+jjo1RTypWYlAQzFbnMcws13Fj5w0osPMjrSoKniaQlAykMFAl3PocLaNtCakxNU8LCJN0kKBSS4ezkaHY+EXDB8YdSZU1s6k5kq0C7l0tsoBi3OMJ2WqKhX168qJa5ZlrSTtlJD277vyjKJZWQFLyjckmLf0mwQVKElJAWNFHTLu/KPPKySuUopUDYkPdjzB3B1i4NSWiZaHiaImY0tSpiXYKcgab3gmtplyMoSsKUoOTsOQfaE1Li8yWgoRbNvHacYmWBVoGuBodRA4yC0M1deUhS2bcOB3fH3Qum1ZQpsx57tEdbXBICZh7TOEpHabu0HjCOpxcHKElKAS4IuSRxUfgG7oxlzQjrv8A4bx4Jy2tDurqw7ZlOQ4c5SQdCBwgdKFMSVq/mMJKmcqb94koz3dQDE7Fzx5wRhHSdaQaReQguRN0UP8ASX1Hw5wofIT1RU/juKskmVC/bV/MYhVPX7a/5j9Y7mi8S0sgkjsljyfvjr0coKibMUoJC1OS11ED4wROnz6c5SVOSWcntNaz7O8T1EkqWkIZ3Z9ACOJ02izYTVyJs2WZyjMmZsqCEkSwUh2zNc2diYzlKvRSQ4wugySs6gTMmAFRVfK6RYDaMVKSBl3NySdIMxCoW5tYbD5xXaxK1F1Egc+EcvZskHVhDhErtHleNyaQoUcxe3hEeApSXmBTpUmzbB/nEmIVwQ4Sl33gGdLWl7GMhHTVCi5ZQD8OQ84yHiS2ebYgn72Z/Gr+owwpaEKR1oJs2ZKWdtyBAdc3WzP41f1GDKKqa2VJ2YFo65XRghnS4NNmIC5a0l9lWt33vAk2YuSSFJOZNiC7e+CKJc5BV1aSpJ1TungRxhwSuoQUrQosGLAf3eMm67NKvoWUlTLmekkC2wH6blBsmlQ4cBTHcaD5wvSEU8xOYLSnRWYMQ5bheHaFyJij1cwK8YUv4Uv6TzpCSjKmXxIKbX7tISqSUljFgw5TAh2a4tCZSypaszO+8ZpFNmpFQQbGGUisJIeFk3uaNylXgaGi9YNXZLrICW14HwhlMrJcxRSHchgtPE8+VuUV+ikvJJzM+o4gG8WPDpUsBOUNZxd4gloF6PUJloIWsrmKbMSAHazgDY98SplKBmiYAxIKVDVmt5H4xxiuIdWoJa5Gv1ED1+NDKkNfi++0UIR1KiVl1PfX+0HUk5IZInhD6sC1ucLa2WQXOuvnAyNYYwnpvJQZUqcFhS83VqOhUGKhbk3kqKiFRfqvAZU9MrPNUgJBzJSPSL2N7BTWdt4qfSPCPs00JSoqQtOZBOrbg7OPmI6OKSqjGafYsVEChBdPJUshKUlROgAd45qJBSSlQuNY1IG/RbFUyAdM2Yek7EEXNt0s9+MF4rWqmLl5EpUrMpaTci4F29UBh5RVmh90SkqVOcAlmFiQRmNzbUM/nESil9iot9F6wOtC5PVzk5VJHaBdiNyH2hR0lpUqUMxJluClKRe4AfucsPGCqjCClZKllaVW5pe1vc3jxjifhwmyghJX1kklgpJGZ7gEbO4v7o51SdmjK7iRp0ABCV5m9YNfjrfy3hX1hAzk/wAOr23FtBp4wRUG6xPPbSDfW7pYBiPe8K66ayXe7eTbRPyOXFYrtm3x+LN5PpFfxnHiib27v6J4cjy4RS8Sq1KUooUQFF2d/wC0F9IZ2dZ8oTSlMoAm2/Fo5IL2d036HGGVUxCAvr2SpwoM+U6A312NiLQbLoZh+9STOJ0KSlIS3J9Y7w/AZc1QWhLSmPpOc/MX24wViEr7PKUJR0tlJJfu58obYlcUWLoveXlUQUoUzksyTftF2AFxsGAi44xjqFIySErUAyApICZYs7hZbMnmgLjz/oJVJkETamTnU5KD6YQ4ZzL2P+oOrui/icmpL5gsrBKVIZQfYBo7Y3Sv0edOsnRXOomLZEyYUpO0pjc2bOsMRzyA90Xmh6M0tNTspEqcTmzTJqRMJCtUuvMybCztaCEdF+tSgzBlAD5RYnvjirwkyk5U3TfVyzj4aWgnJPQoqhXhNQqlmkKqM1GpJyS5udU2VMJASlKj6coh2zOQwAMEY6tdkCU6VlnBsOajwiv5gipSupdaU6Ws40cHYReBisopdKw7DcbxMo4jTsjoadEmSESwA+rDUxHOmAp1APGFWMdIpYGX01ciwHfxirY3iilsAqw3S48OcEYNg5JFmk4gh1BKbBTPxsL6xkJcAP3Zc3zf9qYyG4pMm7KpiigZszjnV/UYgkzik7eMSYh/mzP41f1GII6ktGQ6pMZylwSnl9Ic0vShJspr8d4pjRjRL40ylNo9BnYsk2UCUnayk+LwtrMLlq7dODLmC7OAhXIgm3wiqSphGhhjS4hlDdoeRHlEeNroed9h1Pic0Hq1EII9p/LuiKbUlS3UoBTsw38RrBgqETE+ihTahQDgcQdWhZXSZYDoseBv5H6wJIG2HpqeNtr7wRLnA6GK6BBNHUqlqccGL7wPjBTLbLxBZTlJcQ8wfHOrBSsOGt3xUaKuQptuIgxU1Ki6QQOd4xcaNVJMcYhiZWoqOpiGdUDKklx36awsS4MEYhUmVKzsVA+QPPlAkN9DIzszWGgjgIvaEuB9ICtpUwCzMrgkBmO/CLBU0i0G7MbiFJOL2KLTQ2oaYqyvobfSKDj9cqbPWVICCnsZQSQMnZOoB24DaPQ8BqAoZSWIuDDCtwiSuWtPVS3UFFykHtKc5n1dyS4iuOai7ZM1Z5bhteqWQUliC4LP4dxiYzOsmFRKUkuTmDgPrb9aRDWyUS8oSVFTdtwwf/TxECqU9zrHVSe0YlrpjQDKhalLOzJIvwdnPwg6R0ppJDplSVC1yAA5A3e50ilSljMCdiHaCMYqUzZmdMtKAQLJ0Lb98Q+NN7KyLvgvStM5RC0kK9UJBO/lBXSOZMlFE6WX9RYbUFyDqAwL32eKFgqsqsxzJA9ZJZu/iOW8bxPFSsMVKyDvIO+mnD845eeceN0jo4eJ8nfRHVKCiTbi4DAltByGnNor+PT2SwjdRiYYl7jSK7iuILWcrXP6EcTk5O2ehBKKpCZFIudMyp2uTwhucLRTo2Mwvc8dgIPw7JJQwLkm54t8vpAdfPClpUdE3+kOx+xvWYimXLlolJdSglKUjUuAAPFxDzDOjgkyyqaoKnrDrOvVgj0Ed25Gvc0Lf2c4IqdME9eiexLs/eoA8B2X74veJ0oRmLh2ZgHb8+cdXBBL7M4ufkb+qPOapBkzFBWhcjxPwg/oxjE6mnqmU8nrswIWgnKAHAEwsCXSooTz6xjsQymJTMPVlCZhJYAh77NwPOPRej2ByaaSEolISspBmEXJIuHJclifO8b8mkcsdsArenkmXN6mYicmc2Yy8qCQk6KCs+RQ7iTxAgmn6W0c7s9cEKJYInJVJJPBOcAL/wBpMUj9oFGE1kmrUg5SkSc+yFBSikHgFZmB4ho5p5qSMpYg6g3B8DGNezWiTpNOzziwYCw1+cJcp2g+bhCG+5UZR2Cby+QMs2A/gynnEdDVS1SnTKqZs/TqESljMrQlKykpyanOW00eOiPJFKjKUHdgJlHgTB4wZYlGbMUiUgbzFBHmVWHjDOk+1Sy65dPSJUPRT/zM8G9yskSknRhlWOUF02HJzCcypswAtMmnOoPrl9WW7aICRyiXy/g1x/oB0epZnVqPVrYrLEjK4ZIcBRBbm19RZjGQ+paokFxoW9wjIhybHiit4vgaVLK8wSCSSRoPCFFbgRSAULCsxsB8zEVVKnJmTACoArVa7HtGMmSpwDEeN/jGyteyHT9C5SSCx1jBEsxCtTGktvG1mZw0bAiQI5x2qnIvYjiCD/aCwI0xIIwJiUJttCA4jIxo6AhgYBBVJVqQbG3CNzKIgOFJVySQfhEEqUpRZIKjwAJhaY9lkkYpmQvs5SBZTPf4QbgtMuchlG12JBYgnblyiPorglQtpiVICQf8tRIKmLEEZbbxd6WSqWTLIZCnKWVoeBcRzTaWkbRt9nmuO4HMkTgEpsssgpu7M9hpqLQ5pMXUEfZ6lKkTE2TmBAI04e/SHfSaciXJBIJWDY6KS4c827IFv76GGSKuTKmzlTVFKGsQCe0C5Da7dxgcrishVT0ApBQxBdw9ot2E4kJiACQFaQrq6YzJBEpGVSB2GLejbKXsQRxgbC0KSlEwAFw5AuQ+x5xkW9msa6LzJmbKZQ7RUAxBy5QAHHcbNzitVuCBCM6ZstQ4BwedjDrpXic6RPBSTlWMySS97OG2a1ucVkLzPq5L8r8BtHTx5VfoylVgi0kRPJksnOv0dhur6DnBC0ZC6g6tknb+L6ecREEupReOfn+VX1h/p08Hxr+0+iOqqCRplSBZILARXcVxZnTtB2NV2Ww0ij1k51EvvpHB2dwTMqb5j4DnDbox0LrK49ZLCUS3/wA2aWBPBIAJV4Bucc9GsE6widNH3YulJ9fmf9Px7tb7/is9EtkdmXpZNv1+UdfF8ZyVs5eX5KTpAND+zLMtKKisy62ky9S5cZln/t2i3Yf+zeiksoSzOUPWqDnHfkYJHlAOByVz2nz1LyJLIAsFqbQe8P8AnFikYpMTJzKkrPJI0HMO/i0W+JRdIx8spdsFxOsFMAJYQgKs6Rp4bQqo6iSpXamlRJcgnU7aDvgHGJS5xM0ulJaxYhCXAuRaDcOoZCV5pKJs4i7gaHYubM77GNqSRlbsd02AS5Zz5Q7ukDW/PV4bhJCGLAnVthsI3LlqYFQdXDhA9RU5dRpGLbZpR3PkIUhSJiUqQoMpKgCFA7EHURU6zoJLUrNImqlf6VDrE+FwoeJMWClnmb2tE7c4Jmz8o5QbQynSOhs8FlzpYTxTmJ8AUgP4+cW2YhMuWJabBKQlCRdgAwjpSnS+j6QNLSBveFYCsYNmU6y8E1YlSk9rQCwG5gurPZZyO6F0+SlQ7RMAAdJMCgSAwffwjIJE2WLDa0aiiWIq6bKWVXBLkOksbG4MCU85XqzCw2I15H6xW6x+smfxq/qMcJmqG5joXEZeQtlTOTdM1Mtm1GvuhDWU0psyFjkN/wAohEwK/wAwq87xHMlp9U+cOMaFKVkTR2kRgEdgRoZmmjeWNgRLJIe4cQDIgmOmgqokJspBsXsdR9e+ODSqzBIDkszbvBY6IUiLL0OqVImjspKWPpAcnvxb4RXihrGMCyNCR3QSVqhp0y/11apMwqQWL3y253aLFSYmlYSCoFWV9bfkY8elzlDQkd0NcIxMpUy3IOnL8o55cLS0aLkT7PRMUwRMyaialiUm9/VbRjYnd4mWjqUpMsASwbpyg68wzX5bws/eYN6CQwNx3QTh3SKUtJUbFrDZxy2MY7LJZ+JLSFFMpQDDRrl/cYjnLUBnldlL+iGDH2i3HV+cEUeIInyylSmUQRZgdLEHRxCDE0T5CkoldZMlDK6yCXFuzwUeY4tsTDSvQN0S47SGolyl5FrWhRQQDbKoEu/qsQLm0IwJcskS7q3J2PAd3GGGMdIDMT1UkFKSO2d1HhChEgIDt+cc/LztrCJ18PAk85GTUbuG1MJ8WxJrDyifFq9gbxScWxByQI5kqOluyDFcRKiQDbjFo/Z/0FFW82oJRLyuhLXWdlKf1OW/x46AdEkzyKiobq9UIVbOx9JT+rw438fTeq6kibmBSNQgKV2SL6BgO+OjjiltnNyzfSFGI9HpklDpKVt6SZYJKRsdNIX0FSEnIqUF5lCx11YgA8fkIt9Di6XJlggaHZSeDgh/OI8bpFT5RUmUCsKCipIAUQAQ3Enujujy3pnC4V0PqXqpaES+ym3ofH3xrEqkoykJUsKIHZuL8ffFVl1U6YjItBE1G6rKUNS7wVh2OKl9lb22GsYtU9lra0N5+FOtKlqQJSCFBGVnI0BbUA38NI6p8UKl5QHS/pcIR4ji0ycWAKRtDHCJTJsBbUvBY6GlRNZ/iYAqVpmJyKNjsdT9YC6Rypk1BTJJzC7A+l8vGF3RTDJiFfaJxHonKlZObvvpFKKq7E3uiy08gJDNlSkW2gU1ktRIzhRGwIMLMRx1SnQgBjY7xPhmHsy2BcWBYX7t4gommdcpQyoOU+sogW4/rhCuqop/WFKFHK2YrLM/sgO8HV2MrlFlJSG2hccaNy7PcQ02JoBnVs4BRUyAmxJ7WYkaBrQupjVTSciy2hVYAb/pocSqKcs9Z2Skj11ME2fRu6CZ1VLkpCMoI3y8d/fGmVdImrIMNwuYlJ6yYCSX30YfnGRNTYjnBKQwdvcI1E3IKRQaxP3kz+NX9RiHLBNYPvF/xq/qMRAR1o52R5YkkyFKLJBJ5Rto7SW0tDAnGGzBdSCBrtpxgtGHSg+aclmdLWvwL6QP9uWwBILcQ/vjmbPzapT4Bon7FaI5iQCwIIjQEdSpeYs4HfDb/A5ik9lKSeIJHxtDckuwSvoVy0vZ274c4FiKUKaaElOocOxGlm98BqwaenWWfMfWBlyFJLKBHfCdS0G1ssWMGmnXQWmcUpN+8FvPWK+aUMXNwWYXtvGkoUxIBIGpG0dSZ5SXB8IIxpUhOVmqejC37SUsPXLPyHGJ5FC4UQQco2htQ4unIUqQhZZgkoHaHBxwsfCAsQXKUnNLlmUSrmxDNbaxhW7oqkLRNWk2UYIp6lQOw8NYzq2u6VuOdj9YLo8ImzQ6JZI46CKdexK/RZcFqpRSklTMfZOwcvw8TA3SbpRnJkSFW0WsfAfMxW8VzSGklATNPafUpSXA0LDdt9+EDUYCQ8eb8iSTxid/x+O/tIa03ZEDV9bAs6qbe3CK5jOL7COSjsbshxzE7tCXDqYzphe6UjMrnwH64QNUzSTzMNcOqkSUMbnfW5PxjSKIl+IOn4stwkEjTTUjkdh3Q+GNTkhKBKR2nA6sZpmmqnKRlfd/nFExKqz3ygdw/OFtNOCDpb9e+NUjnlGi4VeOKQsKSlQU5sSCFXuRc5Tu3xF4svRn9o86Wsy6hWaXb7xry/4m1TzZxrcWHlldVlZBdiNww8S2p5mNUs4uwd4vozZ9H4rQkqRUPmVL1yDMVp1SrgWc94OtohnzQ5V2SgkXA4/rSK5+y/pOcpo6gstIeSVAvka6TxbUcn2TF4rJEvLkCQEEu6QwBO/Pi8aZWjOqYBWV0qSonPmzJFncJOuj222hNW4jPnJKUoUEakhJFgHc+F4dJwZImGZ6ZZx2Q2Zm8fGGCprJyk6llZdEv3jSLUor+k02KsAGVDidnWsPlsMoD+Q8tYZTlrmJAmAp3JsWDb31MDoTKlIKZDgk3a5tpf6xGZs7k3Mh/f8AKIk7ZSVIhoeqCmIGbZrm0EYxWkNlYDibxHOnFIKjLRnNnSz+JEV/EJc+ap1W7yBBVjBcQr1LXq8GUGFZiFKmNfRncjbW0S4TgzHMpOYtYqBy+/WG32IAAAZbkkIbK518Ypuuhdg2IVnVpUEm7u+6u/6RXvvJpZIJ/XGC1yiV5WLvobQbTU0uUXUt1eyFAAfWBOgezvDaAoSQTd334CMg6nmgg9/tA8IyFbFRWKrAu0omYA6iQGbU8y0djD1ZWEqUvmDr9e94ouPdIl1E2YCSlMlakhnZwVpzE3uQ40ix9DqsClQM4GQgC/EdkA7wLlbdMWKJlYRN/wDLPc4+sR1GHzEB1IUBx284cTauYfWMTUletHdw4xt5ZE+NFaAiSXKc6iLTlkzFOqSkE6kEjzZo7ODU22b+f6w/MheJlYFKrMybnbLd+6H9HTVWmUtzUkHycmC6WTKklwl0ndgT3O0ATak5jlsPh4xMuTL0NQocSZJCsq5szNwcN70vBcyQg2Ukq8IrtOpQJIe+p4w3kV5ZlAv4xizQBxHC5AdSVhJGqX14jvgT/EUBDCnlmzZiln+Z74YYpLlTj6aELA7SlJfuDwnqKQhkpnS5jkABKjqTaxsLxvDa2ZS10BhlK2QDwct8TF6pKxBAlkJUAwYpDaMWBFoEpcJkyynsupndTK77aBjvrrBUylygrTtq128DEck1LoqEWhdX9GlGYqZLyFCrhObKe4WIbeI/taqRCl5vuwFEpLFyBoFDV7Aaawzo5nWXPP0iXLbwB0kwNU5CkS8ic6crWSH1Sbc28oWbapjxSdnnf25c2aubMPaWXPyA5AW8ImXWMGhNLnGWVIWClaCUqSdQpJYiIZ9a+kec7PTS/AisxAs3xivVE7UmJ6ibGsCmINVJEwZkZ7g6Escv/VlioxthJ0jkUpQM8wMWcA7Ah3gBc0k/P9afq0WfptNHXq4LOZPc1/KKblKrmwdhGyVGTlpUGSy/6eC0YItYdiIb4NhhQkKKR2tCd+6HFT2QOfN4hyo1UMtMoS8PUlwSHBaGlJQoShKlaKICu7+7Q2noSS7CI2BSU+ROx2PNjBKdomHHg9m6epNOpK0MTKV1kskOHSbpPI6EbgmPcMNx2VUSZc5OkxIUASOyTqk3ZwXB7o8QxUAgh3OVn72v7hD/APZjXAyFyOsShaJhIzbhQ24XBfuHGL4d6MvlKmmenTsaMsHrMvc/wG8QYfXrnlXVoSE7lR+AALwBh1PLQsLmTOtmajLmIA4vubjWzQwra9gr0uAGukbulpHIrZBMqZpUUpypPMhNu8/KA5uCLUVTFrCQ9mOc89wAI0oGaCQkm1ydzBdNNmBIdyAGvdm4fWHlj0FX2Q0tJUAuFpWgnch2430OzQLVyFvlLAjiQPyMNJs5QGZKQz9q9xzHGF2JIUrc23aDJthQ0l1CZaAkkktrtp3aQOqrFhtq7t5XivTswsVG3OB5kz9PBgGQ8xNaV9rMxGl3zd0IVa3B7tzHCqkM0RGohpNCbssOCegdu0de4RkQYEv7tX8R+CYyAR5Zic5BmzRlc9fNvqT2iGL7cO6N0VSqV6K2Jvd2SBprqX3gbEbz5yEhJ+/mnM1x21Wc2aIl6Nrru+ujnzsI45aZR6JgGNpnhMtlZwm52b1STsVXYbsTDZM0gtFB6L5KdSlzz20hgkBzfc3bM1gNvGLdg2IoqVEI1T6T7X0fcxvCeqbAsn2TMkFL8ddYgXObsgW/XnE6yyWcgDheFNVUkm8WtlPQWMSUkuPB47XWdYylJFrEwrTPHCCqaeDbjFNEpjuhWkMGBfSJh2XSlL7uTmID+6BZVKwfOkHYvG0V+UMb6u3OMygydTyLFKEBR46Odez6LmI00suWcwSBmHFwDy4RHRTElgSL8OWxt84JqJEtVmALHgw5mHkxYohRXJFhro4284kXMCuyVqDh2YN5iF9bJSA+UA8du9tvKAZVeuXoUl9ClSVfAloEr6AY00/q1FIAfiPlDulq0kgHhrY6corKa2WpPaJChd218YHRipQXSQe8Q8WwsT/tXwfItNYgOhbJnM1jYIUW/lPcnjFIllJFo9PrsZTNlrlzEJUFpKVONiI8pqZBkzFSzsbHiNjHPy8bWzq4OS/qTzqcHWA5VM0xJT7QbvBDQYhbxJRoedKH/qI/rDxirOl1RY+k+CKmyTZikuk8CASfBgYpNHhU1aArLlAU1xuDf5x6zUzXlTX2lk+YI+sVKTPyuouQrMpv9xc/G8bTdHPwq7BcPlrzjrSVHQBmAD/GD8TnOQGyjYRAalKmIJccY4qApRzKLxk9o60qASSVERytLRMtF4gmLhEtnE1Wd3N7Npt9YJ6NyCTPCCkFUsG6c3aQSUlu8+4QFUJ3iXCa4ypqZidjccX1HcY143RjzLJUXfoxXlbqGRTgEiUkJ9IJZ794flFtqZgUl1WLc/Lg8U/oo0tBVLSxUCknrAwZRy2JcOGNgzki0OV9abmYO8KeOhbOF6GVLOKZfZSb6nT3mOBNLdqyeX994RVSCk/5wJ7x8SYG+0AWMxH86frF4om2XBOIS9HA/XAQDiOIbJLDmC8IBiKBrMlj/cj5GIqrHJIFlozcRf4RNJFbZLPnKOpgPrkk3Lwjq+kCl+iCL+DQCvEV7ek+rQeVC8bLUpUc23hdR4igJdSi4tctfuZzBlDiclagklIJuHIv4PD8iFiyyYCU9WW9o/BMZE+D5chZmzbdwjILQqPFMfVlnT93nTC/Dtqt3xzRzloAUkozG+gJS3faLRiuCSVT5iiVg9Yo20fMXtlgSbgkndcweX4Y57NMGJAs5Te6rlWu9zy284e9F69FOpz6T9kbX9Il4yThMovkmKPHKEnwLJ90dy8FQHuu/gzd0RtbDFl3l15WAUsQdI0XOqYS0U8S0JQASBu7fKJ5uIsCerJbbN+UdK5IixYy+zJOq298RmUkaLfwjhFPMmoV1aUpOgKp8pJB4spQMT/4fOAGZKJimGZQqKcOW4ZxD8i/RYMnlzkszPzjfXAbE+JhZU1KpRyqlJdn/wAxK/ehx74JwyvC82dKAAzajjxMGavQYsLTVsPWHiPmIhOIzBooxJWV0sJYAHuhRVTQoJPx8IT5EvQ8WMJuKrU7ruxDuOEKejZNPnSD6RdyPLX4xoEawLQzSSQp3GtiBc2Y7xk+R2nRSjoeqxEq9ZJ8QY5Usq9n3CPH6nDpxWoiTMuo+orj3RLh+GzhNlkyZoAWlyUKsMw5RvkZUeqpm90V/pfIcomAaBi3e/zEaXIU57B1Ox4wTJkfdkFJDF7hncAfKMpcmaqjeEMXaZX5WkMMGS8+XyL/AMoJ+QgKqp+rW3qm6e7h4Qd0fUBPTzCgO8j8owUaZ1OVxdFzCnlq5gjyA+ZMULpGZqFKAUrq0LWGHDNa+wuIvVOp0t3j3iEuOy3FQOKwPMv8o2aOaMmuhFRTkoBD8ySXfzjasUS7Zg0JVYcsJzqKijNl8QAfmIkppSCGCNeIcmIcUbLkbG3XXsYiUHgqRRIEpx6QD+Gw8PlAMmYSOWgiXGi4zyJapLW/WkCyy0SVE2Iqa5faEUWbBalIZiQr9aR6HhPR6jrJCZlRJBX1mTrEfdKIs2YobOxUdX0jyeQk6x6xh0wyJVPIvmQ02aNwoqzBJ53SnwMVx7ZlzaRzU/snpVOZU+cjWxyLAbb0QfMwB/wkcnLWacZP0mRdpU0oJD3SRm7yHPvhtJqAxULxrijmyZ5v/wAHv/ef/T/+kA137JJ6Q8upkrPBSVS/eCqPRcSxFSS4PZgKZixU5Go1HIQYoMpHimN4BUUhafKKQ9lWKT3KFn5G8LHj301yZgIUAoNcKAII4EaGKH0w6AJmJUuhIQo/+Eo9k/wq9Q8jbuhOP4Wpfp5pLqUnMSRcFmZwRZu5oUCtKFoUk3SSR8rfKOp2Hz0LMpUpYWg5VJIIY8/Av3NEiOj8w3WpKe8ufdDpezJtvo9e6HY4ifT57ghWUi5YhKd99YyEf7P6Dq6dac4V96S4B9hEZFWiaYHiJV10ztK9NW/+oxCQoj0lecTYgp50z/5F/wBRiIGMmbojQgiwWvzMSJBPrq8zG520ZnPvhDMY+0rzMYXHrK8zGkrjbwAZnPE+ZjY71eZjBG0mAKNueJ8z9Y0H4q8zGPGwIAowLPE+ZjonmfMxxGEwBR2HADP5mOwo8T5n6xwFR0TABsE8T5mOio8T5mORGPAM2BfWJZar8jb6RATG0mARFW0gmJMs2ULpPCEOHSlmcmX2knNqkPlb1u4FosyZgcOHbQ8InlgByEgE6kb+MVpgm0E0U/tkc3Hl+UA4obTOJWkDvY/WJKVX3g/WxjicHIOyZiln/ai3/UUw+yHo6qKP/lVyx7IvzUo38minSkmTOyzBlKTw949/nF9KezMHcP5UgfF46qsPlzgnOl2374qiU6KRMxEKScupOnCw92sDpnBCW1MWk9G5BN02eYg+KiUnvAIiWm6PyAG6sBQsTfbcF3D8olws0jyqPoqcqQS6lgjg9vIfWJ5IcgAcgAHfuEWwYFI3Y961/wB4YUdHLl+gEp/hDE/7lXiPG2aedLog6NYd1REyYh5ovLQdEnZa+DagbG+oAizYWM05CXftBS1cSL+QbSAZJCQbNbQbnmTcw46PU5SFTVWsyX3J1Pl8Y0jFIxlJydssFM2db+sR8I5TM6mYWJMs2Y7flAZm3jaZ2dJSfSEUSHVcqyi7pIcflFcnOk5gbbGHVBVZkmWfSGj7wukZUqXLWDYuHtYv83HhAAPKWM2bQakDbu5H3RkuuVmyv2Tt37d2saqaUoOZPaTx18DC9aspCh6IPuOo8LEfkYQ0M8dwSTWSwJiSCzCYgstPBjuP9JsY8m6QdHp1BMzKUVpdkTE5k32CruhXLfZ49f65PV9r0CNRqAd4RS5yZsuYicBNRmZQVd07KG6SLFxoXhSimXGTQk6E1WeQoqSH6wuU9l+wi7Cz9zRkOME6OdSlYlLCkKWVJzFlJBSkZTxZte6MgiqREmrBKno7LK1KKpjlROqdyf8ATHA6NyvameafwxkZDpCTZs9HJftTPNP4Y5T0ale1M80/hjIyFSFkzP3ble1M80/hjaejcr2pnmn8MZGQUgyZv925XtTPNP4YwdG5ftTPNP4YyMgpDyZsdHZftTPNP4Y3+70v2pnmn8MZGQ8UGTN/u5K9qZ5p/DGfu5K9qZ5p/DGRkKkGTM/d2X7UzzT+GN/u9L9qZ5p/DGRkFIMmZ+78v2pnmn8Mb/d+X7UzzT+GNRkFIMmbHR+X7S/NP4Y5HR2X7UzzT+GMjIKQsmZ+7sv2pnmn8MSy8Clt6S/NP4YyMgpDyZuVgMsKBzL80/hjf+BS29JfpDdPtO3o6WEbjIpIltkycGQx7S99xx7onl4UhvSV5j6RkZDEDnB0OvtLuvNqnVgOESKwdDgurzH0jIyGB2MJRxV7vpG0YUjir3fSNxkAE9PhqcwcqN+X0h+uWMoHOMjIQWQzpIsb2iBMllggkRuMhDTOKymGdwSC72jmupwshSiXys9r78OUZGQwtkdLJymyle76Rquw9BG4fg30jcZAFnQpE/Zym7cd4WUOGJSQylXSQXa7HujIyALYwoKUJSQCdTq30jIyMgJbP//Z"/>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http://graphics8.nytimes.com/images/2007/09/07/us/07heat.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2467" y="1066800"/>
            <a:ext cx="4862657" cy="2593418"/>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8" name="Picture 2" descr="Image result for minnesota shoveling sn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828223"/>
            <a:ext cx="4648200" cy="26146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5" cstate="email">
            <a:extLst>
              <a:ext uri="{28A0092B-C50C-407E-A947-70E740481C1C}">
                <a14:useLocalDpi xmlns:a14="http://schemas.microsoft.com/office/drawing/2010/main"/>
              </a:ext>
            </a:extLst>
          </a:blip>
          <a:srcRect l="9063" t="41846" r="7025" b="3712"/>
          <a:stretch/>
        </p:blipFill>
        <p:spPr>
          <a:xfrm>
            <a:off x="2136776" y="1008823"/>
            <a:ext cx="2892425" cy="2675493"/>
          </a:xfrm>
          <a:prstGeom prst="rect">
            <a:avLst/>
          </a:prstGeom>
          <a:ln>
            <a:solidFill>
              <a:schemeClr val="accent1"/>
            </a:solidFill>
          </a:ln>
        </p:spPr>
      </p:pic>
    </p:spTree>
    <p:extLst>
      <p:ext uri="{BB962C8B-B14F-4D97-AF65-F5344CB8AC3E}">
        <p14:creationId xmlns:p14="http://schemas.microsoft.com/office/powerpoint/2010/main" val="13281302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Know Your Priorities</a:t>
            </a:r>
            <a:endParaRPr lang="en-US" sz="5400" dirty="0"/>
          </a:p>
        </p:txBody>
      </p:sp>
      <p:sp>
        <p:nvSpPr>
          <p:cNvPr id="3" name="AutoShape 2" descr="data:image/jpeg;base64,/9j/4AAQSkZJRgABAQAAAQABAAD/2wBDAAkGBwgHBgkIBwgKCgkLDRYPDQwMDRsUFRAWIB0iIiAdHx8kKDQsJCYxJx8fLT0tMTU3Ojo6Iys/RD84QzQ5Ojf/2wBDAQoKCg0MDRoPDxo3JR8lNzc3Nzc3Nzc3Nzc3Nzc3Nzc3Nzc3Nzc3Nzc3Nzc3Nzc3Nzc3Nzc3Nzc3Nzc3Nzc3Nzf/wAARCADCAQMDASIAAhEBAxEB/8QAHAABAAIDAQEBAAAAAAAAAAAAAAYHAwQFAQII/8QAORAAAQMDAwIEBAQDCAMAAAAAAQACAwQFEQYSITFBE1FhgQcicZEUMlKhFUKxFiRigrLB0eFyksL/xAAZAQEAAwEBAAAAAAAAAAAAAAAAAgMEAQX/xAAsEQEAAgIABQMCBQUAAAAAAAAAAQIDEQQSITFRBRNBMnEUgZHw8SIzYaHR/9oADAMBAAIRAxEAPwC8UREBERB4vURAREQEREBERAREQEREBERAREQEREBERAREQEREBERAREQEREBERAREQEREBERAREQEREBERAREQeOc1jS5xAAGSSeijtZrWy00hY2Z85HeFmR9zgH2UV+ImopJKyS2U7y2nhwJcfzv64+g498qvpqlx6HCx5OItzctHv8ABekVvjjJnnv2iF6WvVFnucrYaera2Zxw2KUbHO+mevsu0vzW6oeRhxyM9CrD+HuuJTUxWi8zGRkhDKapefmDuzHHvnsfZTxZ5mdWV8Z6VGOs3wzvXeJ7rGuFyorbG2SuqY4GuOG7zyfoO6w2++Wu5SGOhroJpAMmMO+bHng8qH/FyknFJRXKIkxQuMUo8t+NrvuMf5gqyjq5opGTRSOjljduZI04LXDoQuZM1qX1rocJ6Zi4jh/c55i3X7Q/RyLkaTu/8dsFJcCAJHtLZQOge07Xe2QfZddaYncbeNek0tNbd4ERF1EREQEREBERAREQEREBERAREQEREBERAREQEREBCiIKZ1vp68QXysnioKmppppTLHLBGZOHc4IAJBByo6yx32cEw2O5Owf5qZzP9QC/RCKj8PXe3rV9YzVpFdR0fmm40Nytxb/E7bV0jXHDXzRFrSfLd0z6ZWAHLchxB67gcEHzC/Stwoqe40U9FWRNlp5mFj2HuCvzneLfJZ7nV22Y7n00pZu/U3q0+7SD7qrJj5ezdwPGzxEzFu8Lut08WqdBMkrtrhV0bmTkdA8AtcR5YcCfZUKyZ3gsLjyWgkKeUF//AIZ8LWUUcmKmtlnjbjqyPed7v3IHqfRV8yOor66KkoozJUTvEcTB3J6e3cnyyu3nn1CPCUnh4yW7RMzr7R8/vwu34PbzpDe78r6uUs+mQD+4KnC5GnaGksFroLJHNH4sUOQ3cA6Q9Xvx15cc+66601jUaeFnvz5LX8zsREUlQiIgIiICIiAiIgIiICIiAiIgIiICIiAiIgLj/wBo6H8VU02ZHS08hje1jNx3YBxgc9CD9CuwolpaoM2pdQioibHOyRhB24+Tlv8A8D9lXebbiIRtM7iHb/jMWNzqSva3zNK/j9lr1Op7dFNDBC+SqnlPEUDcua3ONxBxwD17rk611tbdO0ThLOfEkaQ0x5JHrwCQPVQfS+oHMjhnZbjSkvcRGZXvdO087nl4zuznk9fVctaa9d7S6x3W6a5vhhwY4OP8rscLXfXzfysao9T3+nkcW1QNO7GRuILT7hZY9QWxxG2pDm/qaxxH3wue5E/Lu6uyLnMOHMaSq8+IWnau7V8t2pdjnmJjDA1h3O255z7/ALKcR1VPVRiSlkZK3H8pytW21jbiJwKeWB8EhjfHKBnPmME8HzSdWjuvwZrYrc9FC1bqiDZSPgnZKTtEb43BxJPQDqeT27n1Vl6XstJoG3/xy/7X3uojIpqQOBMTT1H16bndB0HrKLjaIyRW04jhrIcuhqDG1xjdjG4B3GceapW/3KrddKhlZPJPO1+x0shJc/y/rwBx5KvU0+mHqY8teK/uW1EfHzP/ACP9plpW71d2+I1tnnkdJLJJI6QjoG+E/gDs0cD/ALV1KtPhLpGrtpkvl3jdFUTx+HTwPGHRsOCXOHYnA46gD1wLLVuGnLXqw+oZ65s269ojQiIrWEREQEREBERAREQEREBERAREQEREBERAREQFEr5bfxl4dXUs9RE7wWwkxSbQcEnOO55x7BSxwyCPRcV7gWOia4sdyC4Yy378KF4iekuxET3U38SbpT2Ksa2OaOqu5YA6WWKNzoGdRk4yT3A9/rytJa3rbjcBbKo5Lmk0tQB84e0Z+btg4PGPRbuvNFWmtuZbYa+umvMztxp6iJ721JPJLJCAOnPUjjjGFHdP6WvVg1daheKB9OJRI6N2Q4OxG7PQnnpwVmzUp7VrT1mImf4a8VbVvTUajf6rhttCNQzwVksngNja1+xjAdx9c+S2NY6ioNGUMc1RLJNPPu8CORx+bGM52g4HI7d11o7Q+jpoH0TzFJHGGuwMg8dx3XK1JpmPVdPDDdBTPMLsxytLmPZnqOhGDgZHoFOs2rGphmnUWnw09K6jGprG67vp20VVFM6PczO12ACMkgZBB7hbtiIbqi41MskY/GxR+CwO5JaDuHXnoDny+iyRWGisNqcxjy4RncxhPyg+eO54HpxwAsV7nFRaKW80g3yUEgnwMZLOj2/+pP2UJrPNz9v8IWtakTaOyUkdcgEdwtW0aYsdLXyXKKgifXuduM8vzvaeny5/Lx5LJBIyaNssZBZI0Oa5p6g9Ct63lziSB8vQjyK0VT3Oukt5ERWICIiAiIgIiICIiAiIgIiICIiAiIgIiICIiAiIgKKX6rpqSGplli8VvOIyeHk9AfRSWplMbAG/mdwFC79A+vp6mWny6Ckdtfx+ZxHJ+gBH39FGUqslhdLc6O117DC18U0gqGBmBjDgNoHQjLfbK+9TMip4aOtqo3yMo6gy/KMkAhw+3OFwdAVslJXVFHKHfh5jujdg4Dx1HuP6KTanulPbrdJNMQ4YwGddxPZU+3SImIjus57bifD6tGpKK6sP4cuDh1a4YIW9NFHN+Ulrj3Cp61XYUcgc0lmPJT+z6ihqYG7njd9lJzXh2Ra43HMzzJjoCtGoijoXlkcY/CyDY+Ptz14WV15a14wMZB6rUrLpG5hLgCCOnUduq4dflh0rUiCkntsrsuoZTGHE9Yzywn/KceymFrwYnOHcqsqeZ0eoKV7XDFSRTP543Z+Q/wBR7q0rfCIacADGcH9lKka6KKdI5fH7hsoiK1IREQEREBERAREQEREBERAREQEREBERAREQEREHC1XcGW6lilldtY5xbnBPOP8AoqGWbULXXqqgo43OgnpHNkc/8viZAYSM9MF/qfRTXWNEK6xTMGN7CHs4zk5xj7EqJ2empqGlbG6kG4cveDguPmef9li4jNbHbUIWm29fDx9wbYfw0D2QSxyPawSMyHNcT1OQtPV0Mlyj8Nj2h2ct3HAOO2V7qGpidCTBTNBYQ7c87jwoZNrBkYLXU8zpW8bXEBufV2c49lzhsnNE7nZXLFdxaXPY1+8sc0gg4IPUFdi3l0ThgnGOmeqj0FXJNOckyTyOLnADlzjycBdKCpcHtZtLn5DQ0t5z5YWiYaYtGkrbXOcM55ccfRaVfWSTyBjXfNnGW+S0I3VUkIlZE7aXFgcAeT5BWJp/RTqalqzUO/vMsYjY54yG5ALiP9OfQ+a7FXLWcKC1+FaaaeUFkproGxk98uDhhWuuNdrCyvbQMjlEEdJK2TaGZ3BuMDrx0XZXaxMWnbPG+eZkREViYiIgIiICIiAiIgIiICIiAiIgIiICIiAiIgIiIODq1znUkFPG8Bz5N2CcFwHb7kKNVNZWQR4kzx+sH/cFdbWQEtbTRiQMeyMuAJwDk+fTt3UaqXXCFg8J0uz/AA5x+2QvK4iZnLOt/kqtPVoV9wmkY9jn5Y4Yc1pABHkRwsHwv09TV2sKqvqGlzLfG18UbuR4jyQHeuA13uQeyVUtyeDgS+vB/wCF0dD3qDT892mvM+wSxRGJnVzy0uG0DzO8fv5FS4bpfrM/n/KuI5rwsyot1LPFNH4QjMzS18kQ2v5GD8w5XJt2l9N26T+6U0LZ9pbvMhdIMjBIJOQevIULrb5cr+9r5K2OCmc4tZQ01bDG53lvLnAnpjA4XGo20cteylrrZVW9xf4QfOXZY7tnGeOnPTBz0Wu2fXar0q4PNlwx2mgjbC1lLEGwY8Fu3iPHTA7LdUH0/Pc7Fd4rVcXPfSTHbG6Qlxa49MOz07YU4VmO8Xjam9JpOhERWICIiAiIgIiICIiAiIgIiICIiAiIgIiICIiAiIgIiIIXrWNrrpTneGuMOBk4BwT39+/CitXFVMOWsf8AUNz+4Ua+JGoambXlTVUFS+L8EBSROa7LTt/PkHg/MXD/AChcl+rrlJkT0VDI/P5mNcz/AHK87Lh5rzaC/D2nrCVytqH8PcQO+75f6lc+6y0lBQSyTuEj3NLWN/WT2Hn/AECi9RqO5zHEbaamBGMsYXOafqTj9lzGumlmdNWyuml6bi7Ofp5Bcpw873LlOGmZ/qWLo2x2nVNoBoZzFeaVn95ppMZJ/UzsWH9uh9dusdMbRVUtaQ2qoQA3A5LOeg8hg/TOFXVvq6m218Ffb5nQVUDt0Ug6g9wfMEcEdwrgsL6DX9bS3AxNikjhMdypmkZa/IIPqx+Dg+hHUFXXx83Zvi81+rsncFHHcbXb3VzN0rGRyhwJBa8AHP3XTXgAAwBgBerXERDFM7ERF1wREQEREBERAREQEREBERAREQEREBERAREQEREBc3UdyNnsNfcWsD3U0DpGtJwCQOMnsMrpLxzWvaWvAc0jBBGQQkux3fk+qMkjnvmcZHuJc95H5ieSfcrQlqvwu0uy5vp1CuH4t6bstvpaV9otUNPWSvcT+GBYCMYA2j5eSR27LsU/wb0t4cTq1tbNKGDxAaohpdjnpjuqK13Mx4a731WLeVEMkZPhzHZa7nKzAYHCuDWvwqojb6IaOpqamqKd7hLHJKR4zHc5LzklwI4z2J9FyrL8Jq2R4de7lS0kQPLKQmWQj/ycAG/Zy7NZ+EK5K66q5DcEY574Ay72CvP4UaOfYaWS7VszH1ldG0BkL9zI4+o5HDnHqT0HQdydmfQ+mG2V9tpKYU7ydzasHdNvHQlx5cP8PTHktLTF3n05V/we6ACLPyluS0Z/nb/hPfyPuoWt7Vom3bz4T171Jik9Y+PMLERYfxUWM7uEFTGe60sbMixCdh6FZAQeiD1ERAREQEREBERAREQEREBERAREQEREBERAREQeF2OyimoZtUmoe20xxCH+Ul4aenfIPdSxeYChekXjUz+idL8k71v7qnr7TqG6VrHVVLNNCG4ndO5oJ4PDPPnnsFLLXU6gmhaKmAxFvy5kILnAdzg45UswPJNo8lDFgrjncTKzLntkjUxHRwzBWPHz9VjfQ1PYFSHC8wFcoRaSmq2DIjcVHNRtrZPAMsXhMjcT4pZnaSOPb/pWZgeS8MbD1aFDJSL0ms/KeO847xaPhVtnvl1pY2xOhk8Nudv4ineW49HDHHkCpjpq9G7bmzUEsG1ocHuiexrs9huH/KkHhR/oH2XoY0dAFXjwzSd8068LMmaMkdaxvyBjR0AX1jCIr1AiIgIiICIiAiIgIiICIiAiIgIiICIiAiIgIiICIiAiIgIiICIiAiIgIiICIiAiIgIvCQOpAXm9n6h90H0i+d7P1D7pvZ+ofdB9Ivnez9Q+6b2fqH3QfSL53s/UPuiD6REQEREBERAREQEREBERAREQEREBERAREQEREBERAREQYano1YMoiBk+aZPmiIGT5plEQEREH//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F2B20"/>
              </a:solidFill>
              <a:effectLst/>
              <a:uLnTx/>
              <a:uFillTx/>
              <a:latin typeface="Arial" charset="0"/>
              <a:ea typeface="ＭＳ Ｐゴシック" pitchFamily="34" charset="-128"/>
              <a:cs typeface="+mn-cs"/>
            </a:endParaRPr>
          </a:p>
        </p:txBody>
      </p:sp>
      <p:sp>
        <p:nvSpPr>
          <p:cNvPr id="4" name="AutoShape 8" descr="data:image/jpeg;base64,/9j/4AAQSkZJRgABAQAAAQABAAD/2wCEAAkGBhQSEBUUEhQUFBUUFRQUFBQUFRQUFBQQFBQVFBQQFBQYHCYeFxkjGRQUHy8gIycpLCwsFR4xNTAqNSYrLSkBCQoKDgwOFw8PFywdHBwpKSksLCkpLC8sLCkpKSwpLCwsLCksLiwpKSksKSkpKSwsLiwqKSksKSkpLCksKSksKf/AABEIALcBEwMBIgACEQEDEQH/xAAcAAABBQEBAQAAAAAAAAAAAAACAAEDBAUGBwj/xABFEAABAwIEAwUEBggFAgcAAAABAAIDBBEFEiExBkFREyJhcYEHkaHwFDJCk7HRFRZSVGLB0uEjU4KS8UNyCCQlNIOy0//EABoBAAMBAQEBAAAAAAAAAAAAAAABAwIEBQb/xAAoEQACAgEDAwMEAwAAAAAAAAAAAQIRAxIhMQRRYRNBsRQiceEygcH/2gAMAwEAAhEDEQA/APEUkRTIEMknAU8NPdAyuktT6E2yqzxAbIAqpIi1EI0AAE4UmSyJqAJYZrK1DXWWe9qZr0AdLQ4nbmurwbGgNXLzeGaxWzQYh1QB6X+tLLLNxLiru90G65N9Z0VOprOZSGWJMbkzk5irUPFThy+K5mWpuUbZkxHWwY46S/JTQzka3XMUtflK1Bi7bJAdZSVhyjVSy1ZI3uuTp8fA3U5x2/1UhkuJyk8lz9QDc6q9PWmxJWRJISgCtVO8VSVqdV7IEA4ILKV5SaxIBQlG9IRIiixkKhlKncLKBy1YgEk9krIAZJFlSQAyeySIBMQmhW6W19VXAUseiANeOO42Uc2Fk7e5WMPfor0RubhMZhHByN1epcDBF9fJaTWZnAK7G22yAOXrsLy8lQ7Ky6vEIjl1XN1RtdAFN50Kha1E43RsakIKJqkcbIciTgUhkgrHBRPnJ3TZU4jSsQIKIPV2DCxYOkcGtOoA7zj6bD19yuQmBv1Y856yOzW/0tGX0sV04+nnPfhE5TSMdpJOlyeg1PuVhtBMdopD/od+S3hihAsLNHRoDR/tbYe9CMWcTYF3le5PiV1roopfdIn6r9kc9NG9n12ub/3NLfxCsU2JWXW0GISE2c8NB3zd5vu5qbFuG4HNzvYGhwJ+kU4JbGRreWIaFviAD49efJ08V/GVlIzb5RyEldm52UElV0KPFsFfTyFj7HQOa9pux7Hate09D7xqqQjXG9tio7pChLiU5CcNSAZgU7GqIKRrlljJMqEsT502dIZG5iifGrKByExFMtRNYjc1EwLdgCI0lOGpJWBTUiCyIKhkdG0oErpAX6Wrt5K9HXDksRrlM2ROxG9BXa6K/DiIA1XLRydFMJCeaLGbNfXBw0KxKgXOidyliYsORtKyh9FRdlZaJjUD2LOobjRWJQko3tUZWrJispGKG608Ewh9Q8hujW2L3nZjT+JPIc0U26QWV69zntu0HTfnqed1QZVlosF6QyOKKPsmDQalx+s5x0LnHkeg5bWWPiNLC495gPlp6leksUoxvVuSclfGxxzq555rSwmaSxyhp63Pr0WbW0xY8g7bjyU2FVWV48Vza5XTZul7EtZXzNfr3TytY6eBK0qTjKSNj2kZw8FtzoDuLkfkuihw9r2gvYHaA269LfgsnGKFzgGRwODf27Zr+AAuR/ZZbaNJWZ/D2JWZK2UCRmRoa1+oFi62W/1d3ajqq0lRGdchb4Ndp5i4NgrTcM7jwCC+M6tBBzM5lo3uNyOhJ5Fa/AEMZrGulaHCMZgD9XPcBrnCxva5NuZsueWRJW0V9N3RkQ4BK9mdlPVFticwhe9mUWucwAFtR71Rmpy219jex8tCCNwfNfSNPxgwvytzE33JsLAX0Fifkrzr214PEJIKmNuV0+dstho57MpbIf4iHWPWwPVRjmUnVDlicVZ5dZRkqZwUKsiTHCLKnapQ1KxEYcmcVIY0DggZC5OwpPUYK0BaDklGHJJUMgSRZUsq2ZBTgpWT2QAQKa6QCSACa9SByiClassEGyRWGTqqUOeyxyUTo0e2QOeqQnRiVLSGqyVyjcxO1y6zCOGAwCSoFydWxHYdDJ1P8Pv6KuPHKbpE5SSMHC+H5JtfqM5yO203yj7R8vUhdlEGQRdnDoBqSfrPedM7iOfLwCOqqR8NLC3dG1ug/JZU9WBcbn8F6UMUcf5I6myOonP8vAf3VR7r808lT6Ks+YH5+CcpAiHEqDtIzbduo8eoWZgFIJKhjDzO3UjW34rdif4+igqsNIf2sWj297T7RGvvXLPd2UR6BBh5DLWLQNBfKPiNSsvGK6Km1eSS7ZrdyOd7nQbLe4ZxhtVAHuIGQHtL6ZXNuT6aXXkuNYoZ53yHZxOUdGDRrfdb4qMmbL1XWRTOLnGRh5Wa134EHqocNrzDMHh2doOocMpc3z1I6+izGlSAqb3VME6do9Fw/i2mbZ7nPB2LQwlw00cLaadb8lj8ccVfTZIwGlscLS1mb6zi+zjI4A2FwG2A5eenKtcpAVzxxRi7RWWRyVMjeFA4Kw8qs8q6RNhMKsxqkCrET0pISLJChlapA5BIVhGio8KMBTuCBsaqZHCZSZEkrEDlSyqURp+zRYFctQ2VgsRR0900BXslZW5KayrOamIEIwgTgpMYZQ2RApLJojITXRkLoOG+H2utNUFrYWnutecvbOB+qP4AfrH08qQi5OkZbo0OE8FEbRUSjvEZoWnkOUxHX9n39Fdq67XxPwHMq1iVU4tv1FxyAvsB0AHzppzcs1r+pJ9F60IKEaRyuVu2W62u3934LHkqT70pp1Vc5ZY0S9ona9QXRApUOyy0lamFPGtxta38llNfYFW8MN3i5sBrvbXkFPJH7TUJbnR1tK6Gknlh2kjcyZo5ZhlEzfeQfMHkvO8q9dxBn/pdQSLf4J0/7nNA/ELygsXA3Z0PYiASupCFE5IyNnRCZQuKC6KGWHTIC5R3RNKYBWRNcmzJgUNATtek4lHE8DRWg4W2S0gUQpWtTyRi+iTFloB8qSNJZANsKLsFdZEpOyQ2TRluiRMFlaljUFkJmgHM0VSUK65t1BK1bsCiQkCpzGm7NFjsiRAojGtjhjh81M1iD2bBnkINiWj/AKYeRZrnbXO2psSADqMXJ0uWZlJRVs1eCOFIp7z1cgjp4yO79uUgjNoDcRi+p3J7o1uR7Fi36HqqMNc6AM7pa2Mxslbk0DMrbuGlxltsdLKSL2fU1o3VLGns4BHHTNJMEBN8zm31e/UDM7W7b72t5rjWAxRktpH5Q1pEQAbJLUOcQ58s0mmWPQNaBYANv9rXuxYoulG/LRy5MjitUnV8Iv8ADGAduyoNNK6ojjD2AVcXZ/8AmQ3uMa4m7RqL3vpbRq4HFpHxySRytaJY3FsjQ5psRuG5dLeWi6N/tIqaRvZNbTlltBDmDGP+1v8AW13tott/tIopKcmXNnkjdHI1kf8AiZXNyubntbmedlttwfA4PUrZ5m+qYSNHNb+0ddehA2CB3VveHpt5ruKfCcJFM68ts7SGSSSdpI240LY2AC46ZfVZ7eF8NcwiOtkzOsQXBoFvtf4emvm7TxQ8q7GlHyc43LmAsdRfVwb/ALhuAhbINRdtwep1vsA08lPj+ExxPAhqGTNFrWHeB5h1hl9x9FVa39rXyCfqIWh9yYR2Nja41uDz6nRdFw1RBxzuF7EBrf4uu/QfDRZGH4c5x0vruTttb1XofDmDAN1uQN/E+Hw+QpZsiUaspig3KwON6gR4bl+1O+Nlv4WHtD/9G/7l5Y9db7Q8Z7WpETTdlOCzTYyk3kPoQG/6FyD3LgR0S5AconFEXI447piKxam7Na1NQ3NlpDBBbX4JgcvkSstmswrLqFShp+9qEAV2QFStonHYLfoMLLtbXutym4bcdbWToDihSlu4UjTyK7Sp4asNVzNbQ5XEIApFiicVJLdqgz3N0mILMkhBSUxm9GFPlCosmUn0hTYkh5wqL1YklVVzlpIbGJQlie6QcmIbsk/YKVimYErFRXp6B0jsrRrqfIDUk+C7jDOF6yopM1M10dPEwuDAbGplGri11ryuPUWboGgmy7zhD2SRxNhmqXOMgtI+EWDM+7WSH7QbppsTfcWXWYzXtjYSXAADTWwAC7sU1BbcslKGp78Hz5i3EeIFrY62arjheHaShzHShoF27Bzh3hvpquXqZ25v8EOjbYCwc65HVy2+KsVlrqp0kmjQS2No1DWA6W6k738fJUG0TWjvEDzXRFrTTr/Sb52t/Bnspiep8+nmVYZQq/CASAxrnkmwytJGY8r239FpVvC9UwuDosoABzfWBBtYAjc6/Bac4oVTkYLKcBQ1XeNhsNNFuQ8Oki8tyenILQo8IAO2gXPkzJqki0MTW7Zz9Fgz37NPmQunoeGTpmtfrYe8rfw3DQPsj58lv02H8yPRc08rZeONIxcP4fsRotXiCvFDRmT7Z7kQP2pnD61ujRc+lua6Cmo2taXvIa1oLnOds1jQSSfAC68X404nNZUFwuImXbCw8mftEftOtc+g5KSuTKPZHOSP1Nzc7kncnmSq8jkcpUZCpRIBamGwXWeAr2HT5SmBv0dHzVwRqLD6se9XX7aJiM6piFlj08V32W1XSgNssNktnapAej4JhrcjdFuugAFguM4f4jDbB+3VdScXiIvnC0gK9bHoSV5/iILnm3VdTi2ONd3WarFFjfqfwSAx30ILTzKypKf0XWx0dt1SrKdqAOZ7NJXXQa7JLOkZCZ0hUqpmSJWKAt9tdLMoGFShJgOSmzoXlR5kxFpki2eGpstVFIQC2ORkhB2dkcHBnrb3XWRh1IZX5b20Liedmi5sOZWvTAl4ijG9rgchzc93Prby2RGFsONz0LEPbRO6MhsEbHXPeLnPAF9O4bXIHMm11wGJ8RzVbyZZHy+F+4DyGlmjyA5c1bqcJbLI1rWksboe8C97ub3i+g5ADQczcmx1boYRluBbbQ2J8Dtb56W9HHiVW9jlnl7bmBI1/Lu+W/qf+EoMLe82ALief8yVsUVE+pkbFC3M52wbsBzJPIcyV7NwrwbFRwgFrHvOr35Gi7vDTYLWSUMfAoKUzn/Zjw/JFFmkJYOTbAF38R5ldPiUWZpAaCNbnRX5DrpoPxHh0VDEKo5bDTw5rglO3Z1qNbHAYtQ2fZvr4JUuH3tcfPvWvLCMyljpVJyKpD0dFtstqho7mw26/wBkFDQkrmONPaGIGugo3Xk1EkzdmciyI83dXcuWuoylY26K3tS4taGGjgdfX/HcDuWnSEeRFz4gDkV5RK5PUzEm5KqPkV0qRJux3lRkpyUBTAIPRteoQnKQGjT4kWrUbxCbclzN0BchAbtRigKzZKi5VQFEChgbFFXkaXW5BVg6E+S4xshCtQ4k4IQHXxzNBVrO0+Gi5BuLuVumxfqiwOje4WWZUHVVnYn4pOnBC0AjGkoDVJIA6zAPYrUTQtlllZAXgObE5rjJlOoz/wCWSOWpF9RyXMcT8My0c7o5Y3MFz2ZJzNewfaY/7Q+PXVe1Di7O09mbuDiMth3XAnMCb62OnooP0qZmvjqWRyRPNjG5t9LfW1Omttdx10XnLqt9zrfT7Hglkrrb404eFHU5GEmJ7RJEXb5CSCxx5uaQR4ix5rAc5daqStHM1TpjvKFrCdRy3PTzXpfAvs/pn0zKqtLndoSY4QSxuQOsHSOGrsxF8oI0Ive+npEGMMjAijibHHbuhgDGBttTZugtZSllSelbs2sTat7I+d8PjkLx2WYvN7Zbk2trt4LuqDCY6eMFzXSyu7znOFgDyaA+x94vz02F3EcTihqJHMZBE+Y6EF13MB+sW2DWXNjlBFyLklZk9Q97i8vNuVg217aW0+K9bBh0q2t/g8zLkt0nt8klXWuY0kRC50IBaNB9nbXx8rbXvnUcctXKGMjdncbAXHqfADqUEbJpZWsa8uuQAC1v46W635AErvuFayCllbBC5j5CHSVU9iQ2Ng0hi8S4tHqSRewG82ZYl5Fixeo/B1vDuAR0UDWgNzBo7R9hdztySd7XvYLDxj2mRxSBjY5Ha2c97XRtA6sa4ZnnzAHmqOO8TyPkswEM1HQDmN9/7Ln55r3DwXA3uHXIPndfPS665cHtx6R6eTtsL43pqh5AdkIvlLyAX21cQOg094VmrxOnA1mj3t9YG5te3joR7wvOMF4ZbJiIhJLYw3tzY94NFsrQ48yXAX/ZPVdXNRxNLmMjaxly3LlbYd6x6357quTPGKT7koYpO12JqjEYN2yNNiQel+nn5eqsw1Ld7jrvy6lctxlw62miZUwCwzhjmG5DS7MWvb0vltbxFrLk6jGXyfWJtuLG1rbWtt6fyCrjayLUuDEm4OmdJxdxfUOvE1r4Ijpc6OlH/cNA3waT4k7LiJitrDuI5nZmZDUMALnNLe0s3mSANttShnpqeZt480btbgXc2/g123vCpp7E7s5SpVTsydl0cvCtQW5mxlzLZg8Ws5ut8vU6HRBDwvUOaXCIjK3NYlrXlvVrCczvQLaTAwOwcjyq6xKWJMCiUsyl7NSxUN0AZ8gsgDV0TcH0UseGttqE6A5rskXYreqMKCoPp7JUMzS0hOxW5YxZQNCQg2tTOCkB8Qge4dR71kCLtymNSUDnDqEF1sAzUu6lJBlKSAPYscwKWhnOQdo1/fuwOLQ86vs63d7191Ph+KCRubZ40LNL2tqPEc7+K9L/AFUgtbLMf/lP9arDgGiz5/o7s175jJrfrfOuCXSXwzrXU9zk8Y9nDsUihd2zKfs+0sHML3Oa/JbZwsO58Vmt/wDDuedc30pz/wDqvWY4Q3Zr/V7T+LlJ2tvs+9zfzXXjhpikc0p6nZ5zifDstDBBCHumZGwRiQNLQTmNgWAnLYEDfVcrjmKSQ6h/dItka0OLnc3ZjrlHoLgb7Lb9ovFwl7kTntjjJzdm4Zpn7ZA4ahnlv7l53HjweT2gc08766ch4eAXX0/RwxTc58vjx+zmz9TLJFQhulz5/Rotqmubme4EHU5uZ577oKDBhXTiKEAucblwJ7reb3WPL8bBVKWD6ZM2GBnaPdsLaNaN3OcdGtG5J2Xr/DVDFQwiKBjSQLyS2s6SQ/Wdto3kB08SV1ZsqgtqZz4sTfdA0vsgp2xhv0idtxZ2Tsxm6guLSbeGysYb7KaWnkEjJqi4uLExWLXCzmkZNiCtNmLuPIfH8lM2vcfkrzJb8netuDisd4XrGyEQRNkYSSHl7WnXk5pP4FZ9JwvWFw7WMMF9S14c4eXI+RXo4qnHmPiiDiefwK4/pMfY6fqZnK0uAwRz9tH9IZJq1+dzXMLC09wNAFhmyH0WfidWGyjOSNT9k6kk7aa7ruuz56et0Rb0I9x/NGTp1kr2oUM2nyYZwuGqgDKlri3MHBrXOZctBDSSNbWI06qAez3Dbf8At3W8Z5vxzrpez8R7v7oJadjhZwa4dHNDh8VbHD046USnLW7Zyj/Z7TjtDSAQZomtY7tJJMtQJC4yG5NxlyttfmVWqfZWyR4e6YbC9oRfNqSQ4OBt53PiuuZg0DdRDED/AAxMHrsrjbDTw6aeSor9zP4OUwv2csh0+l1BFiMto7a8xmBAPpyW3T8I0TbEwh7hpmeSTa4OmwGoB0stIt8fgErefwTEUBwXh37lT+sbSphwjh/7nTfcs/JWAR1Pw/JF2nn70WBXHCGH/uVL9xF/SpG8KUPKjpvuYvyUon8/f/ZLt7cz/uKdgJvDNH+60/3Mf5I/1bpP3Wn+5j/JM2t+dURrvnVOwF+rlJ+7U/3Mf9Kb9WqT91p/uIv6U36RF7fP4ohiIRYC/Vmk/daf7iL+lO3hulG1LTjyhi/pTfpAIRXDnYn51RYE4wKn/wAiH7qP8kX6Gg/yYvumfkq/0xvQH3JfT29B8EATS4HTutmgiNtu4zS+h5KVtFE3ZjBbbQBUvp7f2W+4JOxEdB7kqXYds0REzkG/BJZn6VHQJJ7C3Mf9Ju+Qm/ST/kBQiP5NkQhToVgSYnJy/ALieN+MyA6mzkFzbSFt7hrvsXGxI38/FdtVzNijdI/6rGue629mgkgeJtb1Xg2IVstRLLIG2u5z3ZWGzS43Avry69FfCldv2JztqkRPxMMOURkNBsLb+eu5QOr2vIaLkk2Atclx0AHUquZJCQLZidAG3v7l6R7POATG4VNSzK7/AKUZ3af8x45HoOV7rpnm0Kk/6aJLEnu/k6Tg3hoUdMRlAlmAMz7C4G7YGn9kbnqfABbbY7EA87+XLmp2DTb/AIRH/jxXnybk7Z0LZUho4tfL52U7WoW9fn3Ixv8AmVmhj5UTNAnDU7m+iKCxwnukmBQA9kkrocxvtp/P8kCHKIEoCfD4pXF9bXPyPxHvQAZceqfXqgJslG/TT+VkAFZNkThM9AWRuBzeHnz6WSzIw1KyKGNySaw2118evincfH3/AD83SAt89dUAMWJW9E5KZxTAQCYsRJEoAYJFqSAu+dEwHDAPX5/kmtprvzTXTZ0APYJJJIAqtKIO6JJIAjqqVsjCyQZmuFi03sR00Q09HHGMrGNYOjWgDQWG2+iSSYBR0rRs1o8Q0A/BTZUkkgCyp8iSSAJAErJkkhBhyclJJAwRIiy87fhzSSSEPdMUkkwI3vsOett7H3/PNPHy5/l0TJJDJhp8UgUkkAJ+2mmyHtEkkCHCGR9vnlzSSQMYnMN9wdRcEeXRG56SSYA3Sd87JJIAikmDR4fgNvxUgfokkkAsyB4+eSSSYA2UL3WPM/3TpIGFc+HxTJJJ0B//2Q=="/>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F2B20"/>
              </a:solidFill>
              <a:effectLst/>
              <a:uLnTx/>
              <a:uFillTx/>
              <a:latin typeface="Arial" charset="0"/>
              <a:ea typeface="ＭＳ Ｐゴシック" pitchFamily="34" charset="-128"/>
              <a:cs typeface="+mn-cs"/>
            </a:endParaRPr>
          </a:p>
        </p:txBody>
      </p:sp>
      <p:sp>
        <p:nvSpPr>
          <p:cNvPr id="7" name="AutoShape 4" descr="data:image/jpeg;base64,/9j/4AAQSkZJRgABAQAAAQABAAD/2wCEAAkGBxQTEhUUExQWFRUXGRwYGBgXFxoYGxoaGhoYGRwXGBgYHSggGBolHhgXITEiJSkrLi4uGB8zODMsNygtLisBCgoKDg0OGhAQGiwkICQsLCwsLCwsLCwsLCwsLCwsLCwsLCwsLCwsLCwsLCwsLCwsLCwsLCwsLCwsLCwsLCwsLP/AABEIAMIBAwMBIgACEQEDEQH/xAAcAAABBQEBAQAAAAAAAAAAAAAFAAIDBAYBBwj/xAA8EAACAQMDAQYEAwgBAwUBAAABAhEAAyEEEjFBBRMiUWFxBjKBkaGx8BQjQlLB0eHxBzNichYkc4KSFf/EABkBAAMBAQEAAAAAAAAAAAAAAAABAgMEBf/EACMRAAICAgICAwEBAQAAAAAAAAABAhEDIRIxIkEEUWETcTL/2gAMAwEAAhEDEQA/APH7upk8AD0/OrejveFpmDjjHn9TjihjedSrdMbZO0mY9YiahwVUTRpbrgW0cgYgLB6H088z7VT0HbL2mBLlkJE+05ABqomtJG1y0AQsECOYnz5HUVDeQwAZESJMevB9Yoimtir0y/ev9+HYAgCOMQS2DP8ASqN3VNEE89PPr9Paqlu6yTBI888+/nXZwPPzooaVBJdioHV2Nz+UKfDHDEnEf39Kfe1Je3LOSY6+8D8hQ1dUwIjER6yfMzz/AIrlvVFSSIM8g5BzzFNr6FQ/vyAV6VH3giBTbzzJ/XtFRKaEiixZIPMDIk/r6V1rsrtnAM+54nzpmpvBiCBGAD6kCJ+tNVCQSOByaoCW1pmKlgJA5NM2HqP0P9Vd0uoKKwWYbkA46wCOTx5+81qez/h8sgNzbuKiBtB5z4yfm6cetXDE5/8AJnKfHsBdh9nb2Fy4RsWJ3GJzAHr1oz21qEAgDcBgGBAHSIx0A6VF234VFsLA+QmImMjA45FCkvqISdyxBBHBPOfOa5JvlpemPvZQ/aNoYDBJ8v1FVzc8/vVm/ZWJE7p45xVMrWsaLLIvAjbmKWowcGR/jI+9RyNoWMyc+cxFNBxQA08A01TU0AHrt86k0elDE7iFUcmfOYx14qlsLG2rXUiR+NEbVxnAkeEYA+URHPvg1PrtKlsDuySCoMkiTn0GKfZA7mFZgZhhjmP4eu0kH8afHbT9Gblasp3bkHaokTMnyI/X2offScjP40R7x0xja384E9ZGPQg0PYkCCMTM8fes1GuikQOsf3qJyJxP1qQ59qfZ0rOYUbvatEURqD+vtUgvxMAD26e1WSAsq3QEekz0xM4z9apuvvSCzrvnypjCkiyamsxMmgCClT2I6A0qAON0pA0mXpXFoAdcekrecxSWuCgBTXDSNNNAHa7TZrtADlJyJ55rgFIU9Vk4xQA0LT1WpigzHED8upoz2B2Q11gSB3ciT6ZOPeIpxTk6QpSSVstfBumS4H3W52xDz9dsfSfatmjRxUGj0SWl221Cj8/UnrU1epihwjRwTnylYz4r7IWEueI94N0DzBE8cDIGOJrDajs8D/8AWZ6A9PI8E16/b1A/ZGEqdokLPLCSAfQ4ry/tq6zks4UHiAccE5nI6V4nycf88ni9P0deN2gSdISY6Ttxzj8frVO5pxJjBJgDy9fartncF3BuTwJ6Yz0FR3YBJc+I+QyCfMVKk7NCn3AiZHqOopPa4IHIn9fjU7ohx6RuE8+vvUZJRCNxzH1GePac1pYFcvAIPHTPT2pjPyAcGuusfWrWh0ylGLRiIyAZ8gP61TlWwOaftCAAR8oMEdSejenSivZoTaDLgnyAI6E59/y9aDXbQU8QR9Y9xRq0qK1srcJBSWEjLCBtAnkxx6etTJeLaE6I+078FVaWyG8UEgGeo8x0qn2klsIO7mPMkSfUDnyqvqtQzOSeSfr9fWq4DMQoyeg9/wDVXjvjTBRI6l015kMo0TjykeVOvaN0+dSPf61ELZHIqtorTCidk3XUMFALZGRkRzE/qabc7IvKssNqnOedscgcHHln0q/q+zWW4hR1diIXa4J8IADMQfBOYE/wmou0e3rlyyLbiSuNwJziDuBwTVvjX6QrsBo4GCJHoYP3zXb5UnwTHk0T7YqOKUVmaHR7fjSpu2uUwHlzXA1JnmmAUgHlq5vrgWkVzQI5SpRSIpjEKdTa6KAHTTwJ4pi1PbHl96TESLp2AEjn9f0r0D4WcHTqAI24Pr1mst2D2O2okhgAvU5/DE+9bHsXsvuVJPzN82cYJyPKa3+LGfNOtHPnkqovxXDTzXCK9I4zgbBHnzQrVdio5yTtkY9vX6n9CilcNY5cGPJuSNIzcejLvZ7uUCTE4AzkyYPmRH3oNd0m6XOA3TzAwMn2/Gtnr9KGIZjAAx5SZyfPn8Kzmp08kuTuK9JIg+3Q8fWvDy43hyUzrhLkrBdjS7gxVTBMZzwfp5gGnaHTMAWaYWRzOCOg4A/OiWm1UIQcW54I4xJIPpnFBE1TK0pnMEcyMY4zTtytRLslCZJZZHEDpP0pWmFtisFlMj5c+pA8xFFtLZkxcGGAJAkBSZMEzJGeajXSFW3scEQCIgcZn+KR1rN5F0xWDNUFKyR4iMDyAPPvEUOdoAgmefKP81Jqx4jHB9eai2TA610RVIpEW/71ILkEEDj38/SmmyfKY/LzpAZEVoM9C+MdFYs2LVu0yN3qBmeCxWApC48wepmBxWO/ZWNxLZ3gmNsrBzxAJ9+vSm2r5gWoxun2nbOBjofv5AU/tS89287DLFj8swBMAAyYE9JxNOU+TElWkP1OobbtgBpMkcjBBUTmDBPPU0HY1YKsDGQcgz9iKh7oxOOY/XpSGNQ1yK6q1KiyD70AMB9PwrtOWz+s0qAK9OBqRsVGaLAVOFNrqmgBFa5U6LuNNIzRYEIFOUVLbGc1Pa088Dr1ocqCyrs5qawJhce5x5ZnyqW/pzHQ+Z6g+XrUNtDMeePofaknYrNN8GXdt/aqwHEGTnEkRGIrdEUK+H+yrdtQ6OzhhIJOIIHA+nNFzXqYIyjCmcOWSctEdcNONNNbGQyuGnGmmgY292ebqEBipGfDz7Vk10YtpLtN2TuUMAIkfMK2du7AI84/ChfaulDAuo8QBkAfNMc/avO+bhbTnFbN8U60ZKxqslTBXgbTLD28xyaqPbKjCmATBgiZEeVFLPZDWwXIM9cHgjpgxnNXNJdF5e4g4AyeYByffj8a4seNOTj7OhyrYJRgwVJZh6kCBEEUT7qE2MyjHh4EgDAPtAmio7OtKsbfSRz5dKA9q3YOxf4QIPPHJMjy/Ko+VhlGSi/9FGSl0R3+zxs+QbgcjOM+frSHZO1lbcfmAgwJEjHnH4mKSa4K8kmCPEADzgAnd/sURdgVSPlInPrPiGOYFc8pThooD3OzgdxUkRO4xgSfM84niqGp0YIBAO7qBx9PX0960eqtgqVRizRkY+U8ewH96D2yQpWDAiTMyR0nHWKvFkbVhZBpt6AvMhgVIiTjqfKq93WbX3ACVI29NscEbTz60TsvBAEmSNygyBuHEn3Hn1oT2jZ8WAeT+Z/xW8H5FIVy6bkkKJnMcksfKc8x9qVi2WhSdu4qJ6YkCfTNMtsyyCv9x9a7avgnxZ/XPrWyexl6zoe8JU7UYYWf4vPP65qvd0RWDxkj0x5Hr54oouqVrIHcryASRE9AR/3edFLzbbY/dd8hBiTw2MMYljH3q5PGtWZXIrab4auXEDqzkMJG0SPYGenFcrYdifF1lLCIyMjAEFQJjJ6j71ytfAXmeY6Hs+5dJCKWMFtoGYAmf1zVa9pypOCI5BHB9fejHw92jdsNcuruYd2UaG8SqRAeDIhcAE4E1RFy2EBDP326cDA8paZnnoemawo1vZRj1p9uySCYwKfchjONxJmBHU0Rt6dt2zHE8xjn64PFRKVDsHW7ef7VY02jLkAeEnEkfnH1q9a7IuKSWJSMTEiYJMnpx+NEeyuzL7Bbm0xuABA5DTDHI48/akk29ESkkgTpuzy1zazKuQJZgs+RHQ0a0PZW8sq/PKswMkQCeGXDYIrVHsG01sgqZaDLZIbaFGfoKvaXSi2oA6CJ6kCYk/Wu2HxXfkc8s99HnWvdGK7DCquxmgjJHUeUzVC1oGuXFS2ACxAiZiAJY+nX71tO0uxmN9VRStl83NsbZHBYH9farvZXYKWWLnxXP5iAIEDgDA4pR+NLlT6K/ski12dpO6trbBnaIzU9ONNNd6VaOVuxpppp1NNMQw1w04000DG0q6a4aAI3QEEHIPNR2bCqIURVq1ZLGFyfKomWKnhHlyrZVuqKWtvMA0LgYM4n2oB2X2M+puG2GUEIW/eNsEAAeJo6cweYitS1pWw4leooh2botLaFyLZZnWA5AME8+3+K87N8bJz5dnRjyJKjGdiditevnTsUG5fEwHBUE4J455HlUoAACkeNTB8gQeWjgcYo5r7z6FblnZZAvqpN0uTcUSTAUjlozHpNZ+yASCpLSSC2CIHMgdDI9a8zMtb9G7K2is7BcYDxEtjMEHhQPcz9PWrN+HUDEz1gxE+JvIxz/ipdYngjzYjHU+R+n661X0lrwGAQTlWyN0cqCeolceornvl5E0VUtMninaSDxBmOGnj/AHVZ7ySN20KMFskngglYmDRfXaG4LAYoQIBDH5WB8SxHpByZxxzA/WaMXXGQm7afH4FA4ne0Yx5fU10Yk5PZSB2q0TsxIIIGRwMciI4xHNWNMRPd3raTB8RweIUCJBJMf6rRahBZ/cXLgLINsjbcUFW3eBgJaCcngCRVvQ/CF3XqDa2XDbVScopIbcATt/jlSMjpXVH6LAGs7PC2YWQJxg5MnKscESD9qoXr9zaoClCByJnzGemZNaHtDsS9sKP+0W7aHKuGYbwIkMQQMyPaOaHAXbakQHUkEkzxB8IPlPp5VKxpMVFb/wDtE5uLZd/4mdDuP/lB59aVcuXhJ/cv9k/U0q0KKmut2gQUMiIJiPLn9dKoXEyY/CpWcjyz7Y8/yrm0mVGcjNZrRBL2bZViyspLsv7s7toDjPi8wYHt+IJaYPaUO0hpESA0gGZM8jAketUdPpk/mjbDT1Ht9hXDrTBWZ8j/AFE8U5PlpehdnqlrX6fVCwdwa4x8KBSPGBlcx9OeYq/c05TwldvpEVgP+O7dz9pS4iyqZfmAvqQRtzx7V6Z2taXeWQyp4k5HpmvS+LkcrtHJmgo9A80kFdirvZVm2zgOxUEc+vQV1t0rMErZR1FnaY9j9xP9ahcZr0bW9i2whdlBMAce2awl7TfvSgIkmBHmeBWUMil0aTxuJQYU01beyUOREdCP6VWYZrQiiMimmrF9BAI44quaYhppppxppoA5FNNOpsUDO27hUyDBpjmacozT7tpozQMr1pPg3V2kuEXsAjE5B9x0rOEU5nmPOlJclQ4unZq/jPUaK+QNquykAttkFRPhnp7jrFZjs/8A49Y2r1606qsSu6cr1J28Yx9J6VEATxJrTfDHxFpUs3LF+6EZ5QHdulSpyVT5VGeTmvP+Tggo/p04puTPP+6uBGmdkwDGJjzP8WVob3jEOq4UsCeSAD4TtA9Rk54EV6z/AOiGe3ct275YMsrtU92fDCliT83MgZA215t2j8O6mwUsnwtJtyOMsSdzsYXJPvg15qxtdm9Ae92w1lwqkkrCmJgxOR13HBqxb1zuquG3Oohpy2GBIMg+HPPrVDtHT7TtIJdOSOfIz9ab2NqwhIafeOCSOftz50Sj43ETLt/WBQ2AXBkECY46noRI+s0uyu2bqMBbuXEIj5H2rHBVp5k7ZMxyMdJdVoQ5kKSv8TCSFLGFBjicfnQ7U6prDlQxKlWBUDHiEcGZPGTnFPFJNfoI9Q/4++NH3jS3LZfeSbYQoAMywJdswAzHJJzzgVS+IOzLN7UXTpbqKIJVRBDbRLFpI2jLGSc44rzXs+/LoH3AFhkCTBMHqCRE4mvWO3tHpdPZ/ZrNvabgXvLhbiQNqwZYAmMepAk8dUXaplAHTfDN50VwpbcoMjYsEiSpVnBDKZUgjkGu0Bs/G+ssg27d7wKW2/8ATyCxIOU9a5S8fodszWuaSFgyJH49I+ld0bAbwxgBTmckjgf0p90MTIMckDiPP2NMa4yKJWN0iTnH9+tY9qifRWtwTniDGYz0k+8VafT7D4TiPI+nX1M+3HrVPIOP70+3fIEdBmDkfj6/nWvoZsvg3tkaU3B/BcENJYTDD5YwIyTjMRivX+wuyl1VlXt3FdGJ8S9COhng5yK+cRqCYk4GAOle8/8AA961+z3UV2NyQ7KSNoEsoKgGQfCZmOV9K0x5pxVESxRk7ZtdR8KWWjlYAHhgDHWI5rJazQfs98hvGqmeOV9a9LLVnNUx729gHcBtbnAER71tiyyumRkxr0M1nbVq9Z+Vl9GH4isHqbo7wlJABxnOKLds3MRPiU5jg0BbJrrxQUUc2SbkybUatnMuZPnUN2pbWidiBByYGKcnZ9wts2mSY+taWiKZUNwxFRsakuWiOQeY+o6VEaZJwmuTSppoA4aVKuUDFRjsMhyQwB8poORUlq+VGKUla0UnRZ7e0xS6ZEA5H2FDoombjPaMncAevP8AihOpSQwX9ZqXJxi/wdJsPfCoth2N87bQA3E8ZJAH5/aoNHott9ruiaym5u6uNcVSpD7gOgIwpMjz69cSnatzc+0xOGC9QBG4KRyJPtTBqmKkS5Ft+8YO2G3HBVAMEgCc/Xy8rNmeR36OzHDiqPTextc2huXk7wm2xA70L3lsvEY2gAMQI25iDnzFdkdtDVDu9Vbe86tcexdXei3ABuKFgMvO2ARjaOuKgTtpbdi8xuWSf3V9bKrI3kQckSBtzuXgnr1F/DPxKNHa3RdVyxiJZShbLIX8IJlsiQc8TULo0M7eV7jrbAKs5II4YkkmDxLHiPOMdKjbsgKd1pg2Pmbxe8jp/TNbteybHadxdUHZW8K3bK7QymBNzeYAQESWgihXxL2b3N17SoUQHaW+afBlmjAmJgedc2XlBckxMzVrVINz+KMCFPHhIkCB16z0oYyC6+4nwjLT/TOZo1e0coRBGTPmY6yPShPaFpgoeApPhAHMQDk9TmKnHNSb++iUxlzWrtJC546EBR6Hj8aO9p9v3Gt2Lt5+8gbVVlUMFBB3KyNM8iSARC1neztLL+MkAGDwc9JB4FT9pjkeEAECAIAHTH9a6ItQ0iugYyEkkQAeAWXA6DJmlUoCY54HE/3pU+TGENTdJchbYYgeIiDmc+00Jv3DMNIK4AM9Mf4oomt2ZVeevExiJ5OfyqprdNuG+fESJWIAmfv0+9Z49PolFW8okbWkHqRABPtOBIqIrnmrNosQEgYbngySMMSYgR14zS12nKMVJBIzgeYBnPTIP1rcoitASJ46xRvQ9oXtLcU2bjW4LMlwYJUkgFhMgHaMeRmODQFashmczknrH+KYz0T4b7c1OrLKb9y5fDLcRSxyQYJUkwCPCeM1632Z2BfFld9w7o3AN8wLAeFmGPCZGMV5N/wr2Xu1Z1L3Bbt2E3E7gs7iVAI/lwfqB5179o9ULiBwCAfOiHi7RLin2YjV/DV6YVcDMzyfSrXZnwvDy5AI/X9K1upvFQSBMVnF3MSu5iT68V1RyykjF44xYRudkWwe8OdowDx7jyrO9v8AasWpACyYUg+IHqKMaq7ctG3abxd4YUjMRnM9Iod8aWHfShLVk3LjMJKAeGPESRI5APvU8+HlLY3G9LRj11M2zbODu3GeJAwfMGqDVK3ZN5ENy4WYWz3cW4uboXDYPHA3E8g89BtrtBQCbhCrPhaDnykCfStsfyoPvRzyxSRZpbTE9Ki02pW4CUYMBz6e9P09wP8AKQ3nBrq5L7MqY5Vmtt8E/DIcd9eWVnwKesfxH69KXwl2TbdFaBcDkqWGdsZPsek1u9HpVtIEQbVHArkz59cYnVhxe2DO2ewLF8eJAGHDDBE+3I9K84+Ivhy5pjPz2zMMAcAfzCPCc/hXrjNnNY3/AJD7Z7qwbSHxODIIkbeonoeKyxZZRZpkxxaPOkuEAgcHmqesuyQoXdySJjEYE+Zn7VBe1bHaB4SQZH0z169DUR1viEv4TPhETJ6T5itZ51LRjHG1srOgQh8gk52tEeYng9MetXdMbYDQjTc2ookAboIRz/MfQUxNIW2h2W3JwDBAMwGwPw9aK/Drot1HvEBVY2SRAKq5O14YbQA28QeMYgY4Zxp0dMNmK1/Zty0GLGPEbbISQ/BPyxO3HJxOK9C7U7d0ep0emS8N11d6qyAKgClSoKqZI2kGPNTMTRbtX4WuX1V1t2mRo7zu8AqhchiZgMSRJUTk4MUK7Kt/s2pvaa+lkbAO7dUDMNkumQZZcmSfLMTFIoGarsm0NPY1A1FvbevbbpQf9KRLQRBIA6R1+tEe1fiGxeum0e6e2zBe+QuTG1fFAHzyFBXPHvV74d+FrbX2sOxa3clmQBU2MrAl9pPiADKpYD+LBwIf8RfDw0F1btlLbIWLKrKTt2kER0VoJG48AUpLTsGZDWaXaQVQ7YhSQ2QS2c8HB+1Z3VB3XZ0ViYjPUZjGT1961Ha/aKXLg2W+6xuKltwEySRHynxfxT9KEaeEufvpFucwQCw5hSw9p9hXnRSjPRn7A+ov7raLs8YJMz7Db7deT5YqmIMg5POIIMdBnjmrmtvqSds5EQY4meZjgUMuuUI4/mA55HlXdHZYmtieR9/81ypV0t1xuAkHMgAc12rqQE/a7d2AgEjOSpXgwPCeOKo3mLljwAokmATjr/NmfoBXO0hkSZnIYnJBOCfpB9jRL4W0Xe3QoRnCjvH2Ebgixugn3wJGYqowSHQOuWbg2sQcYGCI6j1ByTT7qMV3u0k9SZOMAefFa/8AZu/Lq+pU2Lew/vbgB2yVEC5bUl4AMEiAIlsbchq9KQwwVUyVNzwhsTycTBXHqKbQFUJ1HFWdHcKsCGK9CVwYIgitP8NdiaXUW3bvdjWbfeXS6ttAE7iygkupwBtiBMiszqtPDY6QCSIyczAJxn39KTAO6Ht59Mu3T3HAdYuAqhziSvMQQY4jjzNfR3wfens+wVM7bKgHEGFH8pIivmX4c1+28inu0O4/vLgdgJBG11ByCY4AM5yYrT/CHbVyzqrKqzfMV2K7KjqclbikncAN0Qs4USaa0M9h0vx1ZN1rVwQFUlrn8JI5CqJLdeJ4NX9L25prjsbbCLY3MSCo2nIYFgJX1FeWdpdh2xcvnvAh3My94TuKYgtsjfuJ27t0gDiQSAFq9ss3l74sMKqli6llYwhXBCeJjPnmp/pxJZ6T8a/F91rgt6NsLk3FAYGFJaWIgAR9Zrz/AFfal+6e+uXz3hMBFXarCImJEMY8h+NVewPie9po3MrWmBUoybxtPIiQeYMSOZ61rNFa0faFy9qAAi2Ah2GQrlpxDExDCRBjPTkZ7k+wM+vaeqSQyi3beQAVYMp+aRu8Q6HxEjjM0O7dhoBYR/DIhuc7oPvWj+K7ll0ZbFzeZ3FgSSDtwntn348qw+rLXCXYs1yOTBBxPTrAPNOddEqy/c1/d2BatqEaTuYidwMY4xxkevSo9Dpb9uXRJLHawjxwcSqznnn0qhoydslusy04nqIHGB96PfCXaS6XVW2Upg+NwAy7Vndt3CQSDggCnCbvY+Jr/go6/TpdKJugrtXaxZ98zBbAjaMxxit9otXca932omxbS2BBeFJPLFSokZUDyIMxivPfiXT6x9SNVpn76PFvtFg1tJyqrgDkiCD8qkxmTHx7fa9prG9Cj3MbvTgyPPO7HTjyFt+ylo9J0+qt3RKOrcfKQeeJrJf8hdj7rPejlPWMMQDmORXlydj3ktbrDy6vCi08XNuVDuAZUEnyBycRXoek196z2Wf2txqCQAGQ7mgwAGaPEy5kx0+tXCbWyZU1R5yNMySFeTMkmCf8HjrUGh0pUkzJmSI/Wes0M7N16m8ARlsSYmZxPWfrWgZB5fXr966vjwU1y+jmyNx0De0bRLjEriQSoHPQGP0a23YPYaasb7YW1cNtrbLcBZdpTaoCAjaQQDI45zWZ/ZwTifaZ/OTXpvwn2CAqXNzq3JAY4keXT2qcuLjbfsvHO6SDPwwvd6bunWLlkbHBYvJAkOCT8jDxAdJI6Vltd2favtcN027BeYvhNhCu21bR3YdmiCpExPmDWr7T0t5St21tuuuCDCM9s8oWHhY9VkKARzBNeefGqDU3LqDwMwV7SXrZQl9u11VmAztRT4SZknIrmSs6GzRfCOse3YS2/dsoL2w9s8MHO0HcZIfpH8w86C9t9uJqLV0Ftm3A7w7dxkSIHiwM/bzrI9pdjnQurkeDbb3XAPErurjMmIhWgjjHE1ktX2kGub5JPrj8s+fPnWc5uPikS9hfUuxSUcKASCBEeW2fLE5qn2l4gzAHGMzPuM45/EVT0elvXpKBjn5QsiTyfacTVm7o7qrtY7pEkCeYGDIHAjpXH/Jx3fQmgLfQgmT/AFOev5VF2jJcH5pHPExiZ+lEbxKj0acj0IwZ+lU9Rb3e4GADgAf5rojL2NFIXG/milThqB/KPtSrfkyqGvcLGSZPmfTFW+z+1Wtd8EO3vl2EjEKSGIxnMDr060PJrhNABbR6qZRiMggDapUGFAYzAnwDxcim7yxA3wFwgkwCWyQG4nk8A9aH2QSZGfTNS3T80jPH1BpOwCouC2htl1UsAT85wRIbwzBwJA5mIxQ5WJlTJyJPMdT+X1ioCwIAAAx9z5+8Y+lPWIxmQZHrn1+1MC46Q6Mh3FYMwckHB5nOK2vwPpdJcYvqrncvAKkyQpDGW+UhfER1xPWc53sTT/vZHikEHas5jdEc+ROOnFekf8edj2jdvd+QysndqjeEyTu3bYlZCyD7jFZqVyoVmV/5F+KVv3NlrbsSArbSpaFUFvEcKdo8Pp61ntF2qwQp85Zg4wJkYMMcjA6dQK1X/JHwzb0bqLe2HDFSx8TDwCJ/iZTH0gnqThb4UrOQwgHCiD44wvoFzHnTcU+xmp1vZ9kqr9+gLqpCTmSpmRtwcTmInmSKYulQtbgoC77QgbAGFlmJjxTM9J6Vm7ZIYE+KfmkECB0PlMdKMdnMiXUe4y27ZuDdtLMwG4ZA5YCOQZyKmq6EEPiTTNprr92QynClfQngmC3yxJGQfrWeOuucDBPr1BwSJieRnzo/8ddrWL14La3t3e9e9LZuDcWU7YEAAkY/CMBOztLvKK4O1iwD5ztAERI3QTxz/R8bYFtGe5Ze4xU7CogAAKGzBIiAT9OfrG+lBVQLZW4wlACQDMQMnrJ8WcADim6zs1NOzeIkbBEkSQwJBlCeYGPofV1qxbLLtYvG0wM7R/2TzyBBHnxABKS2AU+B3e3qRbYblJKugeAV6jcvBJAHr0nFF+2ewbuiIZmJtC4cOxlQdwAmJkgMSQIPh8jFjsDtB9NauahLE7Zt27hxByjBgY3kyGJGRMedZ9+3NTf0t1LhFxWdXLljuDKHMcyQQTJMe/Q1aGanU9qdneO7dDvucNaS3NookkyzAyeknkwDiYoh/wCrUTTpbFpu6K7R3vzuOZUH5guJ6CRmvNdFqQO7t3x+6D7vAJfIAwevTE9a2vwl2UlztAgz3di3hWUbSzTIiIEMxMROM5mnjbJYI0vwwHvB4ItggqsQzZmCeg/vRnVdnNbMHHvzFeg3rQ8qwPx3r1DRJDKDknDY4wfzrp/rHBC0jCUORn+2O12skKkTIkRJP9hW7t/8pWbemsdwouOQBdQkgoYE9PFyc8Y5rx79re6yzLbSD6xIxPSu92Ll0k/LEwvJ8h/SuN5pu3J/ptGKj0fT2n7XW4gdSCrCQQZwfUUH7b1Nu6ht3FDqeQwBGM9a8X7J7dvWNOUt3nSWj+baAZhQRgedGuz/AI1gP3wZiTMg+wiOn0861x54XsUrNXrvhhL6C2Lt9bZ/h7zvFBGRHeSV/igAwKwN34Fu2bvitm/aD7SqMquRMAeIiGMqfrWq03xvpz4WL2xiDMQZwZBxxPl+VDPjHQay45ub3NqNyFcgAQFlVjJknjABieKqXCW1sE37AV7Vpp1U2DfVXg+MFHgGTtOVKGMxg0P7Q7cS4TBMxyAAJxg9f9VJ2voztRnuiYAZf4tokKSJJgyeT/WgtuJhVR+QAwInnOCIOOvEiaxlC9MdJljU6Rt6q0jcJPtz060H1CgHBweKIWr+0krJgQPEcEEGVODVNiD09qlKmUilt9aVSEnyP412tCiMiuBf1+utOH2NcdfWaYjtpyDI56Vxppoo78N/D93WXQtpQ5DDes7fDI3HcYUQJ5YekmgAXZ0zECOp2gSMnGOcDIycfY1Zez3TCc+H0MMyYBE9CefTrWi+LuwrOjud0juXGd8eAg/LsEyfeSPfms/feSIAAPAUxwCPFjJ6/wD29aVgG+w7Y2i65KqxONwE7QeCwyPPOZA5q3qe0O5u7oBIZX3BokkAshj5uImZEjywLS7fsW17y2+2223+JQA/i2SOA0bsSDzFPudri+qWTaIUcC2RJMR4oHi4AyZEmpr6FRqfisLqbFpzuskD9290se8Rm8Q2xhkad23mQfKsOL6I8QWWfF5N6iTiR1/1UOovMVjxQMDdPX06GD9Zp/ZnZxvMUSWcIzBVG4sVEkAc8CBVduwSIXcliZJk8gn+lErGnYLcDBmUSJBg7hDKxkZE5I9Kr2bYUtbuNsgGRtZpZTIBWRHETPSYqfRduvat3QAGW4IgCNpyAd0HEFhH4ilQwRdvNMzBIIPTB5q5p9UwACBgUMgjmSesfb7Uxru6FIBMRgRPl7cD7021cuAd5ErJHmAYA46cilYFq/YYJOSCgYkfaZ8s/cgU/U6AL3bI52EDcxIEMPmGDjHE+Rq5Y1VltOiXEYG2Li7xO1jcIuAkdI2lcehq72j2/pro8FvuWAREHiurCAqGM7YYTOQeM02tCI7evvXVWxuAtfKAi7AdhxdaW+d5yY/lEdKg1NlrVhrbN/1Arqv8zcCD/LteRPkRFR2O2L+n8MiASYQKpztkTtnp04k1X02nuarU2wWO+7cglpPiZpYzgGJBInqKVbAk7L0jsXNs7XsgPB53KR4TMD5o+ojrj1r4L1lxrkvtPfWwzGQW3CZgqSCJJweJ61iPhrscae/u1jPtMq1m2CzMoACM+xvCh6E4P4H0b4S0ew3Isi3bEC2SdzHmW3TkEHyH1rSC2JhbtBSUeOdpiPbpXjF60/eXA8sqljD8iesHn2mvatTdA5MT+fl714/8Y9o95f8AEBAJhgpBA45EEkYOZ4rP5fSSZMTP2iygsqHyJPEdD5z0p3ZjWlYnd4ojnBk8LI8gRUnabfuQBAmM4O7/AEIz60KtaRgQzkgfjjPH3Fc6XKLssL2bA7t2DAA5MZMTwOOlCdZdGQCYk84nyPnUel1Oy4G6SJHpPp+sVe7YCAbhBzz5znI6f7pxTjKn7F7B2pvFgowBGPOtl2j8eL+zLpUQ7RbUd4CN07cyMhTu5An3rDupgE8Eef6iokXcYGK6YvitDqwhorr3HAUFj0wTHSY5xNP1i92rWiFJ3A7hk4HAPVeDHnJqtplZDKOynglSR9MHNIkgZk5zStAQrcNXtJoxcIQTvKttHmw6VV1WoUjCjP4fbFQoYyDBxniPrSX2BO1tl8JMEYIniOmMVymrqXAwcf8AjP1mKVUOioTSJqOK7TA7FWtNrbifK7LkEkE8jg+4qpSmgAtq9YLqy5O6CJGSfKf5VGags940CegUTiRIwP5sxx0FV9KssPevaPgn4Ltvp1vahSMh0BCgwDuk4wCZHqI4oS9ITdHmZ74L3UMy23Fy4oWYIESSBu2wQIMZPnULqN3hbawQt4gQeCdsevmcz7Vqtf8AEGlH7uzbAJO5bqoEBhcLskBgTIk+vmIgs6Kxb0lzUOVL7yLVsmR4oDE2+FaJiRA255FPiFgXtJ9RZAS4m1XCuIAzzkHplmHT8MUrOuIlv4wDtjBBIyQfMminanbt3UqiXRaPdkKDB3LLGSZJmSZPPDYFV+29AtoqAjDdbR1YEbWkAsZkyJkYIyDik0AMsS1wHxN5leR/3Y8q6+jM7R1PPQ9QQYjj1rugV7V5CF8U4BMbpwPpmitxIczcBQttbd80DxyNwgyZ2+UAE5mlQwGwZH6SD04Pp/SKuXdTBBgSSWYAgqQwxIOQcnBE07Q6RGDd44ACkgFoMy0DPntP3HtUDL3a8KwJA5nMGREY6Z9DzSAZd1NzwgliowozAAmI8gAftVgW1Usdx3IwgKZhSBneDAgkCePyNa+HCqzTEbl/7YMAEEeET06yPOp+ztM90XWS2WIVZiYUSJY+8c8CmBNdIcuBtRba+EnrBGAYGTkgEenPNfsu+VJZXZWAgEHiZnjjFOF4bWDgcdAq5EAHHPB/OohcXbhYAPM4z59Z/tSA0Wi0t1Cr22mUDHbcBYr5sOvJwfPrIr2/sTT93p7aSDC9DIyZx5DPAwK+ftPqFUGGhuFPB5yWIg8e9eyfDfa1oaZLPfAFEALlgVDHMLnMTj2FVieyJAv447TvK42Mvd9ACJ3KfPoayOv1632IS3tc5MSeRyBHhnHU1e+J+0V3hrb94sDxMAQTGWiJmZOfMUGv6e9pfGnzOJ2tlirDhln6+tczXNuwBPblxpEHwgQOk8cfhVBRc27jwJEnImPl+xmrupuH/pvlgcmeM5HlXe0dY3dhC0oYYKAAMjM+sfaqguK4jB+nstcJAAJUfX/dWUuRaKqNzTnGR09ZGY/vVRrYnwtGJjkzBO31NT6HUQGBwWGJ4baetXJDHajSFUURnk9Ixx+Z+oqo7AHiPTn86t9q6oPhcdT6yB+XvQy45OCZ9aIXWwRZvX98dMfqOalu6cqokfMJHqMyfy+1VVYAA9Zke3+6ta3WFxLEycmZOccdAIj8a0SjQiqwGffBrhUnPQVJp7LTBHr/AKrt54BTpM+VJdjIGcTzHpSrTaX4bOxd1pyYydyQfUSePL0pVVAZQ0ylSpFDqXUUqVMAjpBh/avavhDUOQqlm2i0IEmB8vA6UqVOPZMjAWWIRmBhg8BusbWxPMU3s1A1nTFgGPfESROD3cjPQzSpU0IyNlzubJ4J58sitRqLY7myYEuSGMfMO5BhvPOc9aVKkugYL01w/tFoSYAAGeAUckDyEkmqOsPhT/4lpUqhjH6Qfu3PWowfDHTP5UqVTLsAn2lm9qAcjxfgoj7UP7FvsofazLPhMEjwlLkrjoYGPQUqVWMpLxVjQDDe396VKpfQCt8D9daJdhmdRZByO8Tn3FcpVKEw/wBhj/3Cjp35H03RFHfiO+3eXjuaQBBk4z08qVKs/Uv9JMPqM98Tkg4n1BoLOW+tKlWi9FIj05/p+YpT4v15UqVWUg1pUGxsD5R+VB7Q5/XWlSqI9shE90YP/itWrYlEnOT+S1ylVPoZX1Ryx6iIPlzVa30pUqIjQ+3daOT96VKlWwH/2Q=="/>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F2B20"/>
              </a:solidFill>
              <a:effectLst/>
              <a:uLnTx/>
              <a:uFillTx/>
              <a:latin typeface="Arial" charset="0"/>
              <a:ea typeface="ＭＳ Ｐゴシック" pitchFamily="34" charset="-128"/>
              <a:cs typeface="+mn-cs"/>
            </a:endParaRPr>
          </a:p>
        </p:txBody>
      </p:sp>
      <p:sp>
        <p:nvSpPr>
          <p:cNvPr id="8" name="AutoShape 6" descr="data:image/jpeg;base64,/9j/4AAQSkZJRgABAQAAAQABAAD/2wCEAAkGBxQTEhUUExQWFRUXGRwYGBgXFxoYGxoaGhoYGRwXGBgYHSggGBolHhgXITEiJSkrLi4uGB8zODMsNygtLisBCgoKDg0OGhAQGiwkICQsLCwsLCwsLCwsLCwsLCwsLCwsLCwsLCwsLCwsLCwsLCwsLCwsLCwsLCwsLCwsLCwsLP/AABEIAMIBAwMBIgACEQEDEQH/xAAcAAABBQEBAQAAAAAAAAAAAAAFAAIDBAYBBwj/xAA8EAACAQMDAQYEAwgBAwUBAAABAhEAAyEEEjFBBRMiUWFxBjKBkaGx8BQjQlLB0eHxBzNichYkc4KSFf/EABkBAAMBAQEAAAAAAAAAAAAAAAABAgMEBf/EACMRAAICAgICAwEBAQAAAAAAAAABAhEDIRIxIkEEUWETcTL/2gAMAwEAAhEDEQA/APH7upk8AD0/OrejveFpmDjjHn9TjihjedSrdMbZO0mY9YiahwVUTRpbrgW0cgYgLB6H088z7VT0HbL2mBLlkJE+05ABqomtJG1y0AQsECOYnz5HUVDeQwAZESJMevB9Yoimtir0y/ev9+HYAgCOMQS2DP8ASqN3VNEE89PPr9Paqlu6yTBI888+/nXZwPPzooaVBJdioHV2Nz+UKfDHDEnEf39Kfe1Je3LOSY6+8D8hQ1dUwIjER6yfMzz/AIrlvVFSSIM8g5BzzFNr6FQ/vyAV6VH3giBTbzzJ/XtFRKaEiixZIPMDIk/r6V1rsrtnAM+54nzpmpvBiCBGAD6kCJ+tNVCQSOByaoCW1pmKlgJA5NM2HqP0P9Vd0uoKKwWYbkA46wCOTx5+81qez/h8sgNzbuKiBtB5z4yfm6cetXDE5/8AJnKfHsBdh9nb2Fy4RsWJ3GJzAHr1oz21qEAgDcBgGBAHSIx0A6VF234VFsLA+QmImMjA45FCkvqISdyxBBHBPOfOa5JvlpemPvZQ/aNoYDBJ8v1FVzc8/vVm/ZWJE7p45xVMrWsaLLIvAjbmKWowcGR/jI+9RyNoWMyc+cxFNBxQA08A01TU0AHrt86k0elDE7iFUcmfOYx14qlsLG2rXUiR+NEbVxnAkeEYA+URHPvg1PrtKlsDuySCoMkiTn0GKfZA7mFZgZhhjmP4eu0kH8afHbT9Gblasp3bkHaokTMnyI/X2offScjP40R7x0xja384E9ZGPQg0PYkCCMTM8fes1GuikQOsf3qJyJxP1qQ59qfZ0rOYUbvatEURqD+vtUgvxMAD26e1WSAsq3QEekz0xM4z9apuvvSCzrvnypjCkiyamsxMmgCClT2I6A0qAON0pA0mXpXFoAdcekrecxSWuCgBTXDSNNNAHa7TZrtADlJyJ55rgFIU9Vk4xQA0LT1WpigzHED8upoz2B2Q11gSB3ciT6ZOPeIpxTk6QpSSVstfBumS4H3W52xDz9dsfSfatmjRxUGj0SWl221Cj8/UnrU1epihwjRwTnylYz4r7IWEueI94N0DzBE8cDIGOJrDajs8D/8AWZ6A9PI8E16/b1A/ZGEqdokLPLCSAfQ4ry/tq6zks4UHiAccE5nI6V4nycf88ni9P0deN2gSdISY6Ttxzj8frVO5pxJjBJgDy9fartncF3BuTwJ6Yz0FR3YBJc+I+QyCfMVKk7NCn3AiZHqOopPa4IHIn9fjU7ohx6RuE8+vvUZJRCNxzH1GePac1pYFcvAIPHTPT2pjPyAcGuusfWrWh0ylGLRiIyAZ8gP61TlWwOaftCAAR8oMEdSejenSivZoTaDLgnyAI6E59/y9aDXbQU8QR9Y9xRq0qK1srcJBSWEjLCBtAnkxx6etTJeLaE6I+078FVaWyG8UEgGeo8x0qn2klsIO7mPMkSfUDnyqvqtQzOSeSfr9fWq4DMQoyeg9/wDVXjvjTBRI6l015kMo0TjykeVOvaN0+dSPf61ELZHIqtorTCidk3XUMFALZGRkRzE/qabc7IvKssNqnOedscgcHHln0q/q+zWW4hR1diIXa4J8IADMQfBOYE/wmou0e3rlyyLbiSuNwJziDuBwTVvjX6QrsBo4GCJHoYP3zXb5UnwTHk0T7YqOKUVmaHR7fjSpu2uUwHlzXA1JnmmAUgHlq5vrgWkVzQI5SpRSIpjEKdTa6KAHTTwJ4pi1PbHl96TESLp2AEjn9f0r0D4WcHTqAI24Pr1mst2D2O2okhgAvU5/DE+9bHsXsvuVJPzN82cYJyPKa3+LGfNOtHPnkqovxXDTzXCK9I4zgbBHnzQrVdio5yTtkY9vX6n9CilcNY5cGPJuSNIzcejLvZ7uUCTE4AzkyYPmRH3oNd0m6XOA3TzAwMn2/Gtnr9KGIZjAAx5SZyfPn8Kzmp08kuTuK9JIg+3Q8fWvDy43hyUzrhLkrBdjS7gxVTBMZzwfp5gGnaHTMAWaYWRzOCOg4A/OiWm1UIQcW54I4xJIPpnFBE1TK0pnMEcyMY4zTtytRLslCZJZZHEDpP0pWmFtisFlMj5c+pA8xFFtLZkxcGGAJAkBSZMEzJGeajXSFW3scEQCIgcZn+KR1rN5F0xWDNUFKyR4iMDyAPPvEUOdoAgmefKP81Jqx4jHB9eai2TA610RVIpEW/71ILkEEDj38/SmmyfKY/LzpAZEVoM9C+MdFYs2LVu0yN3qBmeCxWApC48wepmBxWO/ZWNxLZ3gmNsrBzxAJ9+vSm2r5gWoxun2nbOBjofv5AU/tS89287DLFj8swBMAAyYE9JxNOU+TElWkP1OobbtgBpMkcjBBUTmDBPPU0HY1YKsDGQcgz9iKh7oxOOY/XpSGNQ1yK6q1KiyD70AMB9PwrtOWz+s0qAK9OBqRsVGaLAVOFNrqmgBFa5U6LuNNIzRYEIFOUVLbGc1Pa088Dr1ocqCyrs5qawJhce5x5ZnyqW/pzHQ+Z6g+XrUNtDMeePofaknYrNN8GXdt/aqwHEGTnEkRGIrdEUK+H+yrdtQ6OzhhIJOIIHA+nNFzXqYIyjCmcOWSctEdcNONNNbGQyuGnGmmgY292ebqEBipGfDz7Vk10YtpLtN2TuUMAIkfMK2du7AI84/ChfaulDAuo8QBkAfNMc/avO+bhbTnFbN8U60ZKxqslTBXgbTLD28xyaqPbKjCmATBgiZEeVFLPZDWwXIM9cHgjpgxnNXNJdF5e4g4AyeYByffj8a4seNOTj7OhyrYJRgwVJZh6kCBEEUT7qE2MyjHh4EgDAPtAmio7OtKsbfSRz5dKA9q3YOxf4QIPPHJMjy/Ko+VhlGSi/9FGSl0R3+zxs+QbgcjOM+frSHZO1lbcfmAgwJEjHnH4mKSa4K8kmCPEADzgAnd/sURdgVSPlInPrPiGOYFc8pThooD3OzgdxUkRO4xgSfM84niqGp0YIBAO7qBx9PX0960eqtgqVRizRkY+U8ewH96D2yQpWDAiTMyR0nHWKvFkbVhZBpt6AvMhgVIiTjqfKq93WbX3ACVI29NscEbTz60TsvBAEmSNygyBuHEn3Hn1oT2jZ8WAeT+Z/xW8H5FIVy6bkkKJnMcksfKc8x9qVi2WhSdu4qJ6YkCfTNMtsyyCv9x9a7avgnxZ/XPrWyexl6zoe8JU7UYYWf4vPP65qvd0RWDxkj0x5Hr54oouqVrIHcryASRE9AR/3edFLzbbY/dd8hBiTw2MMYljH3q5PGtWZXIrab4auXEDqzkMJG0SPYGenFcrYdifF1lLCIyMjAEFQJjJ6j71ytfAXmeY6Hs+5dJCKWMFtoGYAmf1zVa9pypOCI5BHB9fejHw92jdsNcuruYd2UaG8SqRAeDIhcAE4E1RFy2EBDP326cDA8paZnnoemawo1vZRj1p9uySCYwKfchjONxJmBHU0Rt6dt2zHE8xjn64PFRKVDsHW7ef7VY02jLkAeEnEkfnH1q9a7IuKSWJSMTEiYJMnpx+NEeyuzL7Bbm0xuABA5DTDHI48/akk29ESkkgTpuzy1zazKuQJZgs+RHQ0a0PZW8sq/PKswMkQCeGXDYIrVHsG01sgqZaDLZIbaFGfoKvaXSi2oA6CJ6kCYk/Wu2HxXfkc8s99HnWvdGK7DCquxmgjJHUeUzVC1oGuXFS2ACxAiZiAJY+nX71tO0uxmN9VRStl83NsbZHBYH9farvZXYKWWLnxXP5iAIEDgDA4pR+NLlT6K/ski12dpO6trbBnaIzU9ONNNd6VaOVuxpppp1NNMQw1w04000DG0q6a4aAI3QEEHIPNR2bCqIURVq1ZLGFyfKomWKnhHlyrZVuqKWtvMA0LgYM4n2oB2X2M+puG2GUEIW/eNsEAAeJo6cweYitS1pWw4leooh2botLaFyLZZnWA5AME8+3+K87N8bJz5dnRjyJKjGdiditevnTsUG5fEwHBUE4J455HlUoAACkeNTB8gQeWjgcYo5r7z6FblnZZAvqpN0uTcUSTAUjlozHpNZ+yASCpLSSC2CIHMgdDI9a8zMtb9G7K2is7BcYDxEtjMEHhQPcz9PWrN+HUDEz1gxE+JvIxz/ipdYngjzYjHU+R+n661X0lrwGAQTlWyN0cqCeolceornvl5E0VUtMninaSDxBmOGnj/AHVZ7ySN20KMFskngglYmDRfXaG4LAYoQIBDH5WB8SxHpByZxxzA/WaMXXGQm7afH4FA4ne0Yx5fU10Yk5PZSB2q0TsxIIIGRwMciI4xHNWNMRPd3raTB8RweIUCJBJMf6rRahBZ/cXLgLINsjbcUFW3eBgJaCcngCRVvQ/CF3XqDa2XDbVScopIbcATt/jlSMjpXVH6LAGs7PC2YWQJxg5MnKscESD9qoXr9zaoClCByJnzGemZNaHtDsS9sKP+0W7aHKuGYbwIkMQQMyPaOaHAXbakQHUkEkzxB8IPlPp5VKxpMVFb/wDtE5uLZd/4mdDuP/lB59aVcuXhJ/cv9k/U0q0KKmut2gQUMiIJiPLn9dKoXEyY/CpWcjyz7Y8/yrm0mVGcjNZrRBL2bZViyspLsv7s7toDjPi8wYHt+IJaYPaUO0hpESA0gGZM8jAketUdPpk/mjbDT1Ht9hXDrTBWZ8j/AFE8U5PlpehdnqlrX6fVCwdwa4x8KBSPGBlcx9OeYq/c05TwldvpEVgP+O7dz9pS4iyqZfmAvqQRtzx7V6Z2taXeWQyp4k5HpmvS+LkcrtHJmgo9A80kFdirvZVm2zgOxUEc+vQV1t0rMErZR1FnaY9j9xP9ahcZr0bW9i2whdlBMAce2awl7TfvSgIkmBHmeBWUMil0aTxuJQYU01beyUOREdCP6VWYZrQiiMimmrF9BAI44quaYhppppxppoA5FNNOpsUDO27hUyDBpjmacozT7tpozQMr1pPg3V2kuEXsAjE5B9x0rOEU5nmPOlJclQ4unZq/jPUaK+QNquykAttkFRPhnp7jrFZjs/8A49Y2r1606qsSu6cr1J28Yx9J6VEATxJrTfDHxFpUs3LF+6EZ5QHdulSpyVT5VGeTmvP+Tggo/p04puTPP+6uBGmdkwDGJjzP8WVob3jEOq4UsCeSAD4TtA9Rk54EV6z/AOiGe3ct275YMsrtU92fDCliT83MgZA215t2j8O6mwUsnwtJtyOMsSdzsYXJPvg15qxtdm9Ae92w1lwqkkrCmJgxOR13HBqxb1zuquG3Oohpy2GBIMg+HPPrVDtHT7TtIJdOSOfIz9ab2NqwhIafeOCSOftz50Sj43ETLt/WBQ2AXBkECY46noRI+s0uyu2bqMBbuXEIj5H2rHBVp5k7ZMxyMdJdVoQ5kKSv8TCSFLGFBjicfnQ7U6prDlQxKlWBUDHiEcGZPGTnFPFJNfoI9Q/4++NH3jS3LZfeSbYQoAMywJdswAzHJJzzgVS+IOzLN7UXTpbqKIJVRBDbRLFpI2jLGSc44rzXs+/LoH3AFhkCTBMHqCRE4mvWO3tHpdPZ/ZrNvabgXvLhbiQNqwZYAmMepAk8dUXaplAHTfDN50VwpbcoMjYsEiSpVnBDKZUgjkGu0Bs/G+ssg27d7wKW2/8ATyCxIOU9a5S8fodszWuaSFgyJH49I+ld0bAbwxgBTmckjgf0p90MTIMckDiPP2NMa4yKJWN0iTnH9+tY9qifRWtwTniDGYz0k+8VafT7D4TiPI+nX1M+3HrVPIOP70+3fIEdBmDkfj6/nWvoZsvg3tkaU3B/BcENJYTDD5YwIyTjMRivX+wuyl1VlXt3FdGJ8S9COhng5yK+cRqCYk4GAOle8/8AA961+z3UV2NyQ7KSNoEsoKgGQfCZmOV9K0x5pxVESxRk7ZtdR8KWWjlYAHhgDHWI5rJazQfs98hvGqmeOV9a9LLVnNUx729gHcBtbnAER71tiyyumRkxr0M1nbVq9Z+Vl9GH4isHqbo7wlJABxnOKLds3MRPiU5jg0BbJrrxQUUc2SbkybUatnMuZPnUN2pbWidiBByYGKcnZ9wts2mSY+taWiKZUNwxFRsakuWiOQeY+o6VEaZJwmuTSppoA4aVKuUDFRjsMhyQwB8poORUlq+VGKUla0UnRZ7e0xS6ZEA5H2FDoombjPaMncAevP8AihOpSQwX9ZqXJxi/wdJsPfCoth2N87bQA3E8ZJAH5/aoNHott9ruiaym5u6uNcVSpD7gOgIwpMjz69cSnatzc+0xOGC9QBG4KRyJPtTBqmKkS5Ft+8YO2G3HBVAMEgCc/Xy8rNmeR36OzHDiqPTextc2huXk7wm2xA70L3lsvEY2gAMQI25iDnzFdkdtDVDu9Vbe86tcexdXei3ABuKFgMvO2ARjaOuKgTtpbdi8xuWSf3V9bKrI3kQckSBtzuXgnr1F/DPxKNHa3RdVyxiJZShbLIX8IJlsiQc8TULo0M7eV7jrbAKs5II4YkkmDxLHiPOMdKjbsgKd1pg2Pmbxe8jp/TNbteybHadxdUHZW8K3bK7QymBNzeYAQESWgihXxL2b3N17SoUQHaW+afBlmjAmJgedc2XlBckxMzVrVINz+KMCFPHhIkCB16z0oYyC6+4nwjLT/TOZo1e0coRBGTPmY6yPShPaFpgoeApPhAHMQDk9TmKnHNSb++iUxlzWrtJC546EBR6Hj8aO9p9v3Gt2Lt5+8gbVVlUMFBB3KyNM8iSARC1neztLL+MkAGDwc9JB4FT9pjkeEAECAIAHTH9a6ItQ0iugYyEkkQAeAWXA6DJmlUoCY54HE/3pU+TGENTdJchbYYgeIiDmc+00Jv3DMNIK4AM9Mf4oomt2ZVeevExiJ5OfyqprdNuG+fESJWIAmfv0+9Z49PolFW8okbWkHqRABPtOBIqIrnmrNosQEgYbngySMMSYgR14zS12nKMVJBIzgeYBnPTIP1rcoitASJ46xRvQ9oXtLcU2bjW4LMlwYJUkgFhMgHaMeRmODQFashmczknrH+KYz0T4b7c1OrLKb9y5fDLcRSxyQYJUkwCPCeM1632Z2BfFld9w7o3AN8wLAeFmGPCZGMV5N/wr2Xu1Z1L3Bbt2E3E7gs7iVAI/lwfqB5179o9ULiBwCAfOiHi7RLin2YjV/DV6YVcDMzyfSrXZnwvDy5AI/X9K1upvFQSBMVnF3MSu5iT68V1RyykjF44xYRudkWwe8OdowDx7jyrO9v8AasWpACyYUg+IHqKMaq7ctG3abxd4YUjMRnM9Iod8aWHfShLVk3LjMJKAeGPESRI5APvU8+HlLY3G9LRj11M2zbODu3GeJAwfMGqDVK3ZN5ENy4WYWz3cW4uboXDYPHA3E8g89BtrtBQCbhCrPhaDnykCfStsfyoPvRzyxSRZpbTE9Ki02pW4CUYMBz6e9P09wP8AKQ3nBrq5L7MqY5Vmtt8E/DIcd9eWVnwKesfxH69KXwl2TbdFaBcDkqWGdsZPsek1u9HpVtIEQbVHArkz59cYnVhxe2DO2ewLF8eJAGHDDBE+3I9K84+Ivhy5pjPz2zMMAcAfzCPCc/hXrjNnNY3/AJD7Z7qwbSHxODIIkbeonoeKyxZZRZpkxxaPOkuEAgcHmqesuyQoXdySJjEYE+Zn7VBe1bHaB4SQZH0z169DUR1viEv4TPhETJ6T5itZ51LRjHG1srOgQh8gk52tEeYng9MetXdMbYDQjTc2ookAboIRz/MfQUxNIW2h2W3JwDBAMwGwPw9aK/Drot1HvEBVY2SRAKq5O14YbQA28QeMYgY4Zxp0dMNmK1/Zty0GLGPEbbISQ/BPyxO3HJxOK9C7U7d0ep0emS8N11d6qyAKgClSoKqZI2kGPNTMTRbtX4WuX1V1t2mRo7zu8AqhchiZgMSRJUTk4MUK7Kt/s2pvaa+lkbAO7dUDMNkumQZZcmSfLMTFIoGarsm0NPY1A1FvbevbbpQf9KRLQRBIA6R1+tEe1fiGxeum0e6e2zBe+QuTG1fFAHzyFBXPHvV74d+FrbX2sOxa3clmQBU2MrAl9pPiADKpYD+LBwIf8RfDw0F1btlLbIWLKrKTt2kER0VoJG48AUpLTsGZDWaXaQVQ7YhSQ2QS2c8HB+1Z3VB3XZ0ViYjPUZjGT1961Ha/aKXLg2W+6xuKltwEySRHynxfxT9KEaeEufvpFucwQCw5hSw9p9hXnRSjPRn7A+ov7raLs8YJMz7Db7deT5YqmIMg5POIIMdBnjmrmtvqSds5EQY4meZjgUMuuUI4/mA55HlXdHZYmtieR9/81ypV0t1xuAkHMgAc12rqQE/a7d2AgEjOSpXgwPCeOKo3mLljwAokmATjr/NmfoBXO0hkSZnIYnJBOCfpB9jRL4W0Xe3QoRnCjvH2Ebgixugn3wJGYqowSHQOuWbg2sQcYGCI6j1ByTT7qMV3u0k9SZOMAefFa/8AZu/Lq+pU2Lew/vbgB2yVEC5bUl4AMEiAIlsbchq9KQwwVUyVNzwhsTycTBXHqKbQFUJ1HFWdHcKsCGK9CVwYIgitP8NdiaXUW3bvdjWbfeXS6ttAE7iygkupwBtiBMiszqtPDY6QCSIyczAJxn39KTAO6Ht59Mu3T3HAdYuAqhziSvMQQY4jjzNfR3wfens+wVM7bKgHEGFH8pIivmX4c1+28inu0O4/vLgdgJBG11ByCY4AM5yYrT/CHbVyzqrKqzfMV2K7KjqclbikncAN0Qs4USaa0M9h0vx1ZN1rVwQFUlrn8JI5CqJLdeJ4NX9L25prjsbbCLY3MSCo2nIYFgJX1FeWdpdh2xcvnvAh3My94TuKYgtsjfuJ27t0gDiQSAFq9ss3l74sMKqli6llYwhXBCeJjPnmp/pxJZ6T8a/F91rgt6NsLk3FAYGFJaWIgAR9Zrz/AFfal+6e+uXz3hMBFXarCImJEMY8h+NVewPie9po3MrWmBUoybxtPIiQeYMSOZ61rNFa0faFy9qAAi2Ah2GQrlpxDExDCRBjPTkZ7k+wM+vaeqSQyi3beQAVYMp+aRu8Q6HxEjjM0O7dhoBYR/DIhuc7oPvWj+K7ll0ZbFzeZ3FgSSDtwntn348qw+rLXCXYs1yOTBBxPTrAPNOddEqy/c1/d2BatqEaTuYidwMY4xxkevSo9Dpb9uXRJLHawjxwcSqznnn0qhoydslusy04nqIHGB96PfCXaS6XVW2Upg+NwAy7Vndt3CQSDggCnCbvY+Jr/go6/TpdKJugrtXaxZ98zBbAjaMxxit9otXca932omxbS2BBeFJPLFSokZUDyIMxivPfiXT6x9SNVpn76PFvtFg1tJyqrgDkiCD8qkxmTHx7fa9prG9Cj3MbvTgyPPO7HTjyFt+ylo9J0+qt3RKOrcfKQeeJrJf8hdj7rPejlPWMMQDmORXlydj3ktbrDy6vCi08XNuVDuAZUEnyBycRXoek196z2Wf2txqCQAGQ7mgwAGaPEy5kx0+tXCbWyZU1R5yNMySFeTMkmCf8HjrUGh0pUkzJmSI/Wes0M7N16m8ARlsSYmZxPWfrWgZB5fXr966vjwU1y+jmyNx0De0bRLjEriQSoHPQGP0a23YPYaasb7YW1cNtrbLcBZdpTaoCAjaQQDI45zWZ/ZwTifaZ/OTXpvwn2CAqXNzq3JAY4keXT2qcuLjbfsvHO6SDPwwvd6bunWLlkbHBYvJAkOCT8jDxAdJI6Vltd2favtcN027BeYvhNhCu21bR3YdmiCpExPmDWr7T0t5St21tuuuCDCM9s8oWHhY9VkKARzBNeefGqDU3LqDwMwV7SXrZQl9u11VmAztRT4SZknIrmSs6GzRfCOse3YS2/dsoL2w9s8MHO0HcZIfpH8w86C9t9uJqLV0Ftm3A7w7dxkSIHiwM/bzrI9pdjnQurkeDbb3XAPErurjMmIhWgjjHE1ktX2kGub5JPrj8s+fPnWc5uPikS9hfUuxSUcKASCBEeW2fLE5qn2l4gzAHGMzPuM45/EVT0elvXpKBjn5QsiTyfacTVm7o7qrtY7pEkCeYGDIHAjpXH/Jx3fQmgLfQgmT/AFOev5VF2jJcH5pHPExiZ+lEbxKj0acj0IwZ+lU9Rb3e4GADgAf5rojL2NFIXG/milThqB/KPtSrfkyqGvcLGSZPmfTFW+z+1Wtd8EO3vl2EjEKSGIxnMDr060PJrhNABbR6qZRiMggDapUGFAYzAnwDxcim7yxA3wFwgkwCWyQG4nk8A9aH2QSZGfTNS3T80jPH1BpOwCouC2htl1UsAT85wRIbwzBwJA5mIxQ5WJlTJyJPMdT+X1ioCwIAAAx9z5+8Y+lPWIxmQZHrn1+1MC46Q6Mh3FYMwckHB5nOK2vwPpdJcYvqrncvAKkyQpDGW+UhfER1xPWc53sTT/vZHikEHas5jdEc+ROOnFekf8edj2jdvd+QysndqjeEyTu3bYlZCyD7jFZqVyoVmV/5F+KVv3NlrbsSArbSpaFUFvEcKdo8Pp61ntF2qwQp85Zg4wJkYMMcjA6dQK1X/JHwzb0bqLe2HDFSx8TDwCJ/iZTH0gnqThb4UrOQwgHCiD44wvoFzHnTcU+xmp1vZ9kqr9+gLqpCTmSpmRtwcTmInmSKYulQtbgoC77QgbAGFlmJjxTM9J6Vm7ZIYE+KfmkECB0PlMdKMdnMiXUe4y27ZuDdtLMwG4ZA5YCOQZyKmq6EEPiTTNprr92QynClfQngmC3yxJGQfrWeOuucDBPr1BwSJieRnzo/8ddrWL14La3t3e9e9LZuDcWU7YEAAkY/CMBOztLvKK4O1iwD5ztAERI3QTxz/R8bYFtGe5Ze4xU7CogAAKGzBIiAT9OfrG+lBVQLZW4wlACQDMQMnrJ8WcADim6zs1NOzeIkbBEkSQwJBlCeYGPofV1qxbLLtYvG0wM7R/2TzyBBHnxABKS2AU+B3e3qRbYblJKugeAV6jcvBJAHr0nFF+2ewbuiIZmJtC4cOxlQdwAmJkgMSQIPh8jFjsDtB9NauahLE7Zt27hxByjBgY3kyGJGRMedZ9+3NTf0t1LhFxWdXLljuDKHMcyQQTJMe/Q1aGanU9qdneO7dDvucNaS3NookkyzAyeknkwDiYoh/wCrUTTpbFpu6K7R3vzuOZUH5guJ6CRmvNdFqQO7t3x+6D7vAJfIAwevTE9a2vwl2UlztAgz3di3hWUbSzTIiIEMxMROM5mnjbJYI0vwwHvB4ItggqsQzZmCeg/vRnVdnNbMHHvzFeg3rQ8qwPx3r1DRJDKDknDY4wfzrp/rHBC0jCUORn+2O12skKkTIkRJP9hW7t/8pWbemsdwouOQBdQkgoYE9PFyc8Y5rx79re6yzLbSD6xIxPSu92Ll0k/LEwvJ8h/SuN5pu3J/ptGKj0fT2n7XW4gdSCrCQQZwfUUH7b1Nu6ht3FDqeQwBGM9a8X7J7dvWNOUt3nSWj+baAZhQRgedGuz/AI1gP3wZiTMg+wiOn0861x54XsUrNXrvhhL6C2Lt9bZ/h7zvFBGRHeSV/igAwKwN34Fu2bvitm/aD7SqMquRMAeIiGMqfrWq03xvpz4WL2xiDMQZwZBxxPl+VDPjHQay45ub3NqNyFcgAQFlVjJknjABieKqXCW1sE37AV7Vpp1U2DfVXg+MFHgGTtOVKGMxg0P7Q7cS4TBMxyAAJxg9f9VJ2voztRnuiYAZf4tokKSJJgyeT/WgtuJhVR+QAwInnOCIOOvEiaxlC9MdJljU6Rt6q0jcJPtz060H1CgHBweKIWr+0krJgQPEcEEGVODVNiD09qlKmUilt9aVSEnyP412tCiMiuBf1+utOH2NcdfWaYjtpyDI56Vxppoo78N/D93WXQtpQ5DDes7fDI3HcYUQJ5YekmgAXZ0zECOp2gSMnGOcDIycfY1Zez3TCc+H0MMyYBE9CefTrWi+LuwrOjud0juXGd8eAg/LsEyfeSPfms/feSIAAPAUxwCPFjJ6/wD29aVgG+w7Y2i65KqxONwE7QeCwyPPOZA5q3qe0O5u7oBIZX3BokkAshj5uImZEjywLS7fsW17y2+2223+JQA/i2SOA0bsSDzFPudri+qWTaIUcC2RJMR4oHi4AyZEmpr6FRqfisLqbFpzuskD9290se8Rm8Q2xhkad23mQfKsOL6I8QWWfF5N6iTiR1/1UOovMVjxQMDdPX06GD9Zp/ZnZxvMUSWcIzBVG4sVEkAc8CBVduwSIXcliZJk8gn+lErGnYLcDBmUSJBg7hDKxkZE5I9Kr2bYUtbuNsgGRtZpZTIBWRHETPSYqfRduvat3QAGW4IgCNpyAd0HEFhH4ilQwRdvNMzBIIPTB5q5p9UwACBgUMgjmSesfb7Uxru6FIBMRgRPl7cD7021cuAd5ErJHmAYA46cilYFq/YYJOSCgYkfaZ8s/cgU/U6AL3bI52EDcxIEMPmGDjHE+Rq5Y1VltOiXEYG2Li7xO1jcIuAkdI2lcehq72j2/pro8FvuWAREHiurCAqGM7YYTOQeM02tCI7evvXVWxuAtfKAi7AdhxdaW+d5yY/lEdKg1NlrVhrbN/1Arqv8zcCD/LteRPkRFR2O2L+n8MiASYQKpztkTtnp04k1X02nuarU2wWO+7cglpPiZpYzgGJBInqKVbAk7L0jsXNs7XsgPB53KR4TMD5o+ojrj1r4L1lxrkvtPfWwzGQW3CZgqSCJJweJ61iPhrscae/u1jPtMq1m2CzMoACM+xvCh6E4P4H0b4S0ew3Isi3bEC2SdzHmW3TkEHyH1rSC2JhbtBSUeOdpiPbpXjF60/eXA8sqljD8iesHn2mvatTdA5MT+fl714/8Y9o95f8AEBAJhgpBA45EEkYOZ4rP5fSSZMTP2iygsqHyJPEdD5z0p3ZjWlYnd4ojnBk8LI8gRUnabfuQBAmM4O7/AEIz60KtaRgQzkgfjjPH3Fc6XKLssL2bA7t2DAA5MZMTwOOlCdZdGQCYk84nyPnUel1Oy4G6SJHpPp+sVe7YCAbhBzz5znI6f7pxTjKn7F7B2pvFgowBGPOtl2j8eL+zLpUQ7RbUd4CN07cyMhTu5An3rDupgE8Eef6iokXcYGK6YvitDqwhorr3HAUFj0wTHSY5xNP1i92rWiFJ3A7hk4HAPVeDHnJqtplZDKOynglSR9MHNIkgZk5zStAQrcNXtJoxcIQTvKttHmw6VV1WoUjCjP4fbFQoYyDBxniPrSX2BO1tl8JMEYIniOmMVymrqXAwcf8AjP1mKVUOioTSJqOK7TA7FWtNrbifK7LkEkE8jg+4qpSmgAtq9YLqy5O6CJGSfKf5VGags940CegUTiRIwP5sxx0FV9KssPevaPgn4Ltvp1vahSMh0BCgwDuk4wCZHqI4oS9ITdHmZ74L3UMy23Fy4oWYIESSBu2wQIMZPnULqN3hbawQt4gQeCdsevmcz7Vqtf8AEGlH7uzbAJO5bqoEBhcLskBgTIk+vmIgs6Kxb0lzUOVL7yLVsmR4oDE2+FaJiRA255FPiFgXtJ9RZAS4m1XCuIAzzkHplmHT8MUrOuIlv4wDtjBBIyQfMminanbt3UqiXRaPdkKDB3LLGSZJmSZPPDYFV+29AtoqAjDdbR1YEbWkAsZkyJkYIyDik0AMsS1wHxN5leR/3Y8q6+jM7R1PPQ9QQYjj1rugV7V5CF8U4BMbpwPpmitxIczcBQttbd80DxyNwgyZ2+UAE5mlQwGwZH6SD04Pp/SKuXdTBBgSSWYAgqQwxIOQcnBE07Q6RGDd44ACkgFoMy0DPntP3HtUDL3a8KwJA5nMGREY6Z9DzSAZd1NzwgliowozAAmI8gAftVgW1Usdx3IwgKZhSBneDAgkCePyNa+HCqzTEbl/7YMAEEeET06yPOp+ztM90XWS2WIVZiYUSJY+8c8CmBNdIcuBtRba+EnrBGAYGTkgEenPNfsu+VJZXZWAgEHiZnjjFOF4bWDgcdAq5EAHHPB/OohcXbhYAPM4z59Z/tSA0Wi0t1Cr22mUDHbcBYr5sOvJwfPrIr2/sTT93p7aSDC9DIyZx5DPAwK+ftPqFUGGhuFPB5yWIg8e9eyfDfa1oaZLPfAFEALlgVDHMLnMTj2FVieyJAv447TvK42Mvd9ACJ3KfPoayOv1632IS3tc5MSeRyBHhnHU1e+J+0V3hrb94sDxMAQTGWiJmZOfMUGv6e9pfGnzOJ2tlirDhln6+tczXNuwBPblxpEHwgQOk8cfhVBRc27jwJEnImPl+xmrupuH/pvlgcmeM5HlXe0dY3dhC0oYYKAAMjM+sfaqguK4jB+nstcJAAJUfX/dWUuRaKqNzTnGR09ZGY/vVRrYnwtGJjkzBO31NT6HUQGBwWGJ4baetXJDHajSFUURnk9Ixx+Z+oqo7AHiPTn86t9q6oPhcdT6yB+XvQy45OCZ9aIXWwRZvX98dMfqOalu6cqokfMJHqMyfy+1VVYAA9Zke3+6ta3WFxLEycmZOccdAIj8a0SjQiqwGffBrhUnPQVJp7LTBHr/AKrt54BTpM+VJdjIGcTzHpSrTaX4bOxd1pyYydyQfUSePL0pVVAZQ0ylSpFDqXUUqVMAjpBh/avavhDUOQqlm2i0IEmB8vA6UqVOPZMjAWWIRmBhg8BusbWxPMU3s1A1nTFgGPfESROD3cjPQzSpU0IyNlzubJ4J58sitRqLY7myYEuSGMfMO5BhvPOc9aVKkugYL01w/tFoSYAAGeAUckDyEkmqOsPhT/4lpUqhjH6Qfu3PWowfDHTP5UqVTLsAn2lm9qAcjxfgoj7UP7FvsofazLPhMEjwlLkrjoYGPQUqVWMpLxVjQDDe396VKpfQCt8D9daJdhmdRZByO8Tn3FcpVKEw/wBhj/3Cjp35H03RFHfiO+3eXjuaQBBk4z08qVKs/Uv9JMPqM98Tkg4n1BoLOW+tKlWi9FIj05/p+YpT4v15UqVWUg1pUGxsD5R+VB7Q5/XWlSqI9shE90YP/itWrYlEnOT+S1ylVPoZX1Ryx6iIPlzVa30pUqIjQ+3daOT96VKlWwH/2Q=="/>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F2B20"/>
              </a:solidFill>
              <a:effectLst/>
              <a:uLnTx/>
              <a:uFillTx/>
              <a:latin typeface="Arial" charset="0"/>
              <a:ea typeface="ＭＳ Ｐゴシック" pitchFamily="34" charset="-128"/>
              <a:cs typeface="+mn-cs"/>
            </a:endParaRPr>
          </a:p>
        </p:txBody>
      </p:sp>
      <p:sp>
        <p:nvSpPr>
          <p:cNvPr id="11" name="Content Placeholder 8"/>
          <p:cNvSpPr>
            <a:spLocks noGrp="1"/>
          </p:cNvSpPr>
          <p:nvPr>
            <p:ph idx="1"/>
          </p:nvPr>
        </p:nvSpPr>
        <p:spPr>
          <a:xfrm>
            <a:off x="1981200" y="1143000"/>
            <a:ext cx="8229600" cy="5181600"/>
          </a:xfrm>
        </p:spPr>
        <p:txBody>
          <a:bodyPr/>
          <a:lstStyle/>
          <a:p>
            <a:pPr algn="ctr"/>
            <a:r>
              <a:rPr lang="en-US" dirty="0"/>
              <a:t>You can’t always get what you want</a:t>
            </a:r>
          </a:p>
        </p:txBody>
      </p:sp>
      <p:pic>
        <p:nvPicPr>
          <p:cNvPr id="4098" name="Picture 2" descr="http://sd.keepcalm-o-matic.co.uk/i/keep-calm-and-triage.png"/>
          <p:cNvPicPr>
            <a:picLocks noChangeAspect="1" noChangeArrowheads="1"/>
          </p:cNvPicPr>
          <p:nvPr/>
        </p:nvPicPr>
        <p:blipFill rotWithShape="1">
          <a:blip r:embed="rId3">
            <a:extLst>
              <a:ext uri="{28A0092B-C50C-407E-A947-70E740481C1C}">
                <a14:useLocalDpi xmlns:a14="http://schemas.microsoft.com/office/drawing/2010/main" val="0"/>
              </a:ext>
            </a:extLst>
          </a:blip>
          <a:srcRect b="18422"/>
          <a:stretch/>
        </p:blipFill>
        <p:spPr bwMode="auto">
          <a:xfrm>
            <a:off x="7234829" y="2194870"/>
            <a:ext cx="3908329" cy="371973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pattern-library.sec-bridge.eu/pattern-library/images/patterns/triageTag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133600"/>
            <a:ext cx="5264515"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0106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496479" y="1322207"/>
            <a:ext cx="5599522" cy="5029200"/>
          </a:xfrm>
        </p:spPr>
        <p:txBody>
          <a:bodyPr>
            <a:normAutofit/>
          </a:bodyPr>
          <a:lstStyle/>
          <a:p>
            <a:pPr marL="0" indent="0">
              <a:buNone/>
            </a:pPr>
            <a:endParaRPr lang="en-US" sz="2000" dirty="0"/>
          </a:p>
          <a:p>
            <a:r>
              <a:rPr lang="en-US" sz="3200" dirty="0">
                <a:latin typeface="+mn-lt"/>
              </a:rPr>
              <a:t>WO Carbon Templates</a:t>
            </a:r>
          </a:p>
          <a:p>
            <a:pPr lvl="1"/>
            <a:r>
              <a:rPr lang="en-US" sz="2900" dirty="0">
                <a:latin typeface="+mn-lt"/>
              </a:rPr>
              <a:t>Vetted and standardized way to publicly convey expected carbon effects of management </a:t>
            </a:r>
          </a:p>
          <a:p>
            <a:pPr lvl="1"/>
            <a:r>
              <a:rPr lang="en-US" sz="2900" dirty="0">
                <a:latin typeface="+mn-lt"/>
              </a:rPr>
              <a:t>Appropriate levels of certainty</a:t>
            </a:r>
          </a:p>
          <a:p>
            <a:pPr lvl="1"/>
            <a:r>
              <a:rPr lang="en-US" sz="2900" dirty="0">
                <a:latin typeface="+mn-lt"/>
              </a:rPr>
              <a:t>Templates designed to fit EA format</a:t>
            </a:r>
          </a:p>
          <a:p>
            <a:pPr lvl="1"/>
            <a:r>
              <a:rPr lang="en-US" sz="2900" dirty="0">
                <a:latin typeface="+mn-lt"/>
              </a:rPr>
              <a:t>Have withstood numerous objection reviews </a:t>
            </a:r>
          </a:p>
          <a:p>
            <a:endParaRPr lang="en-US" sz="3200" dirty="0">
              <a:latin typeface="+mn-lt"/>
            </a:endParaRPr>
          </a:p>
          <a:p>
            <a:endParaRPr lang="en-US" sz="3200" dirty="0">
              <a:latin typeface="+mn-lt"/>
            </a:endParaRPr>
          </a:p>
        </p:txBody>
      </p:sp>
      <p:sp>
        <p:nvSpPr>
          <p:cNvPr id="8" name="Google Shape;416;p19">
            <a:extLst>
              <a:ext uri="{FF2B5EF4-FFF2-40B4-BE49-F238E27FC236}">
                <a16:creationId xmlns:a16="http://schemas.microsoft.com/office/drawing/2014/main" id="{48619B2D-A1E0-4718-B50A-D2C4409AA147}"/>
              </a:ext>
            </a:extLst>
          </p:cNvPr>
          <p:cNvSpPr txBox="1">
            <a:spLocks noGrp="1"/>
          </p:cNvSpPr>
          <p:nvPr>
            <p:ph type="title"/>
          </p:nvPr>
        </p:nvSpPr>
        <p:spPr>
          <a:xfrm>
            <a:off x="496478" y="181720"/>
            <a:ext cx="11288199" cy="96128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sz="4000" dirty="0">
                <a:solidFill>
                  <a:schemeClr val="accent1"/>
                </a:solidFill>
              </a:rPr>
              <a:t>Next Steps/ Areas of Improvement</a:t>
            </a:r>
            <a:endParaRPr sz="4000" dirty="0">
              <a:solidFill>
                <a:schemeClr val="accent1"/>
              </a:solidFill>
            </a:endParaRPr>
          </a:p>
        </p:txBody>
      </p:sp>
      <p:pic>
        <p:nvPicPr>
          <p:cNvPr id="2050" name="Picture 2">
            <a:extLst>
              <a:ext uri="{FF2B5EF4-FFF2-40B4-BE49-F238E27FC236}">
                <a16:creationId xmlns:a16="http://schemas.microsoft.com/office/drawing/2014/main" id="{2D60F710-1E7A-4738-A89C-DEF2B407A0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0577" y="1738067"/>
            <a:ext cx="5917276" cy="4613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1795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3915E9F-D9BA-4CE7-AB9E-BEB4B45325D6}"/>
              </a:ext>
            </a:extLst>
          </p:cNvPr>
          <p:cNvSpPr>
            <a:spLocks noGrp="1"/>
          </p:cNvSpPr>
          <p:nvPr>
            <p:ph type="title"/>
          </p:nvPr>
        </p:nvSpPr>
        <p:spPr>
          <a:xfrm>
            <a:off x="-1" y="357498"/>
            <a:ext cx="12192001" cy="990600"/>
          </a:xfrm>
        </p:spPr>
        <p:txBody>
          <a:bodyPr>
            <a:normAutofit/>
          </a:bodyPr>
          <a:lstStyle/>
          <a:p>
            <a:r>
              <a:rPr lang="en-US" sz="4000" dirty="0"/>
              <a:t>Assisted Migration: Definitions</a:t>
            </a:r>
          </a:p>
        </p:txBody>
      </p:sp>
      <p:pic>
        <p:nvPicPr>
          <p:cNvPr id="4" name="Picture 3">
            <a:extLst>
              <a:ext uri="{FF2B5EF4-FFF2-40B4-BE49-F238E27FC236}">
                <a16:creationId xmlns:a16="http://schemas.microsoft.com/office/drawing/2014/main" id="{736FF407-2B15-42B3-B019-49478A5B1C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3230" y="1009933"/>
            <a:ext cx="7148747" cy="6052783"/>
          </a:xfrm>
          <a:prstGeom prst="rect">
            <a:avLst/>
          </a:prstGeom>
        </p:spPr>
      </p:pic>
      <p:sp>
        <p:nvSpPr>
          <p:cNvPr id="5" name="Rectangle 4">
            <a:extLst>
              <a:ext uri="{FF2B5EF4-FFF2-40B4-BE49-F238E27FC236}">
                <a16:creationId xmlns:a16="http://schemas.microsoft.com/office/drawing/2014/main" id="{DF456F0F-BD05-439A-9127-6DE0A2AC2AB9}"/>
              </a:ext>
            </a:extLst>
          </p:cNvPr>
          <p:cNvSpPr/>
          <p:nvPr/>
        </p:nvSpPr>
        <p:spPr>
          <a:xfrm>
            <a:off x="7274367" y="1593825"/>
            <a:ext cx="2306472" cy="5223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725A419-FB4E-4F80-AFB8-A19F7AF3E0E3}"/>
              </a:ext>
            </a:extLst>
          </p:cNvPr>
          <p:cNvSpPr/>
          <p:nvPr/>
        </p:nvSpPr>
        <p:spPr>
          <a:xfrm>
            <a:off x="9850997" y="1146413"/>
            <a:ext cx="2306472" cy="5711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BBAABC2F-C72C-46E4-A401-8251EB494ECD}"/>
              </a:ext>
            </a:extLst>
          </p:cNvPr>
          <p:cNvSpPr>
            <a:spLocks noGrp="1"/>
          </p:cNvSpPr>
          <p:nvPr>
            <p:ph sz="half" idx="1"/>
          </p:nvPr>
        </p:nvSpPr>
        <p:spPr>
          <a:xfrm>
            <a:off x="800100" y="1634837"/>
            <a:ext cx="4038600" cy="4865665"/>
          </a:xfrm>
        </p:spPr>
        <p:txBody>
          <a:bodyPr>
            <a:normAutofit/>
          </a:bodyPr>
          <a:lstStyle/>
          <a:p>
            <a:pPr marL="0" lvl="1">
              <a:spcBef>
                <a:spcPts val="1800"/>
              </a:spcBef>
            </a:pPr>
            <a:r>
              <a:rPr lang="en-US" sz="2800" dirty="0"/>
              <a:t>What do we mean by “assisted migration”? </a:t>
            </a:r>
          </a:p>
          <a:p>
            <a:pPr marL="687388" lvl="2" indent="-276225"/>
            <a:endParaRPr lang="en-US" dirty="0"/>
          </a:p>
          <a:p>
            <a:pPr marL="287338" lvl="1" indent="-276225"/>
            <a:endParaRPr lang="en-US" b="1" dirty="0"/>
          </a:p>
          <a:p>
            <a:endParaRPr lang="en-US" dirty="0"/>
          </a:p>
        </p:txBody>
      </p:sp>
    </p:spTree>
    <p:extLst>
      <p:ext uri="{BB962C8B-B14F-4D97-AF65-F5344CB8AC3E}">
        <p14:creationId xmlns:p14="http://schemas.microsoft.com/office/powerpoint/2010/main" val="30334179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00100" y="1634837"/>
            <a:ext cx="4038600" cy="4865665"/>
          </a:xfrm>
        </p:spPr>
        <p:txBody>
          <a:bodyPr>
            <a:normAutofit/>
          </a:bodyPr>
          <a:lstStyle/>
          <a:p>
            <a:pPr marL="0" lvl="1">
              <a:spcBef>
                <a:spcPts val="1800"/>
              </a:spcBef>
            </a:pPr>
            <a:r>
              <a:rPr lang="en-US" sz="2800" dirty="0"/>
              <a:t>What do we mean by “assisted migration”? </a:t>
            </a:r>
          </a:p>
          <a:p>
            <a:pPr marL="687388" lvl="2" indent="-276225"/>
            <a:endParaRPr lang="en-US" dirty="0"/>
          </a:p>
          <a:p>
            <a:pPr marL="287338" lvl="1" indent="-276225"/>
            <a:endParaRPr lang="en-US" b="1" dirty="0"/>
          </a:p>
          <a:p>
            <a:endParaRPr lang="en-US" dirty="0"/>
          </a:p>
        </p:txBody>
      </p:sp>
      <p:pic>
        <p:nvPicPr>
          <p:cNvPr id="6" name="Picture 5" descr="A map of Region 9 showing the old Tree Seed Collection Zones that were established in 1970.  this document starts the process of replacing these zones.  " title="Figure 1">
            <a:extLst>
              <a:ext uri="{FF2B5EF4-FFF2-40B4-BE49-F238E27FC236}">
                <a16:creationId xmlns:a16="http://schemas.microsoft.com/office/drawing/2014/main" id="{BF197CA3-6D35-411E-AE1A-9F90D70F5892}"/>
              </a:ext>
            </a:extLst>
          </p:cNvPr>
          <p:cNvPicPr/>
          <p:nvPr/>
        </p:nvPicPr>
        <p:blipFill rotWithShape="1">
          <a:blip r:embed="rId3" cstate="print">
            <a:extLst>
              <a:ext uri="{28A0092B-C50C-407E-A947-70E740481C1C}">
                <a14:useLocalDpi xmlns:a14="http://schemas.microsoft.com/office/drawing/2010/main" val="0"/>
              </a:ext>
            </a:extLst>
          </a:blip>
          <a:srcRect l="3913" t="8281" r="4956" b="4183"/>
          <a:stretch/>
        </p:blipFill>
        <p:spPr bwMode="auto">
          <a:xfrm>
            <a:off x="4991735" y="1348098"/>
            <a:ext cx="6971665" cy="5281302"/>
          </a:xfrm>
          <a:prstGeom prst="rect">
            <a:avLst/>
          </a:prstGeom>
          <a:ln>
            <a:noFill/>
          </a:ln>
          <a:extLst>
            <a:ext uri="{53640926-AAD7-44D8-BBD7-CCE9431645EC}">
              <a14:shadowObscured xmlns:a14="http://schemas.microsoft.com/office/drawing/2010/main"/>
            </a:ext>
          </a:extLst>
        </p:spPr>
      </p:pic>
      <p:sp>
        <p:nvSpPr>
          <p:cNvPr id="7" name="Title 1">
            <a:extLst>
              <a:ext uri="{FF2B5EF4-FFF2-40B4-BE49-F238E27FC236}">
                <a16:creationId xmlns:a16="http://schemas.microsoft.com/office/drawing/2014/main" id="{A9560463-7FAC-4473-BD8E-62BD62D3D000}"/>
              </a:ext>
            </a:extLst>
          </p:cNvPr>
          <p:cNvSpPr>
            <a:spLocks noGrp="1"/>
          </p:cNvSpPr>
          <p:nvPr>
            <p:ph type="title"/>
          </p:nvPr>
        </p:nvSpPr>
        <p:spPr>
          <a:xfrm>
            <a:off x="-1" y="357498"/>
            <a:ext cx="12192001" cy="990600"/>
          </a:xfrm>
        </p:spPr>
        <p:txBody>
          <a:bodyPr>
            <a:normAutofit/>
          </a:bodyPr>
          <a:lstStyle/>
          <a:p>
            <a:r>
              <a:rPr lang="en-US" sz="4000" dirty="0"/>
              <a:t>Assisted Migration: Definitions</a:t>
            </a:r>
          </a:p>
        </p:txBody>
      </p:sp>
    </p:spTree>
    <p:extLst>
      <p:ext uri="{BB962C8B-B14F-4D97-AF65-F5344CB8AC3E}">
        <p14:creationId xmlns:p14="http://schemas.microsoft.com/office/powerpoint/2010/main" val="4772099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00100" y="1634837"/>
            <a:ext cx="4038600" cy="4865665"/>
          </a:xfrm>
        </p:spPr>
        <p:txBody>
          <a:bodyPr>
            <a:normAutofit/>
          </a:bodyPr>
          <a:lstStyle/>
          <a:p>
            <a:pPr marL="0" lvl="1">
              <a:spcBef>
                <a:spcPts val="1800"/>
              </a:spcBef>
            </a:pPr>
            <a:r>
              <a:rPr lang="en-US" sz="2800" dirty="0"/>
              <a:t>What do we mean by “assisted migration”? </a:t>
            </a:r>
            <a:endParaRPr lang="en-US" dirty="0"/>
          </a:p>
          <a:p>
            <a:pPr marL="287338" lvl="1" indent="-276225"/>
            <a:endParaRPr lang="en-US" b="1" dirty="0"/>
          </a:p>
          <a:p>
            <a:endParaRPr lang="en-US" dirty="0"/>
          </a:p>
        </p:txBody>
      </p:sp>
      <p:pic>
        <p:nvPicPr>
          <p:cNvPr id="5" name="Picture 4" descr="A map centereed over Wisconsin showing the Ottawa NF and places ot the south of the Forest where seed should be obtained before 2030 and where it should be obtained after 2030. " title="Figure 18">
            <a:extLst>
              <a:ext uri="{FF2B5EF4-FFF2-40B4-BE49-F238E27FC236}">
                <a16:creationId xmlns:a16="http://schemas.microsoft.com/office/drawing/2014/main" id="{617A5F45-6683-419D-97FE-9E33C092E585}"/>
              </a:ext>
            </a:extLst>
          </p:cNvPr>
          <p:cNvPicPr/>
          <p:nvPr/>
        </p:nvPicPr>
        <p:blipFill rotWithShape="1">
          <a:blip r:embed="rId3">
            <a:extLst>
              <a:ext uri="{28A0092B-C50C-407E-A947-70E740481C1C}">
                <a14:useLocalDpi xmlns:a14="http://schemas.microsoft.com/office/drawing/2010/main" val="0"/>
              </a:ext>
            </a:extLst>
          </a:blip>
          <a:srcRect l="7852" r="10898"/>
          <a:stretch/>
        </p:blipFill>
        <p:spPr bwMode="auto">
          <a:xfrm>
            <a:off x="6400800" y="1348098"/>
            <a:ext cx="5410200" cy="5152404"/>
          </a:xfrm>
          <a:prstGeom prst="rect">
            <a:avLst/>
          </a:prstGeom>
          <a:ln>
            <a:noFill/>
          </a:ln>
          <a:extLst>
            <a:ext uri="{53640926-AAD7-44D8-BBD7-CCE9431645EC}">
              <a14:shadowObscured xmlns:a14="http://schemas.microsoft.com/office/drawing/2010/main"/>
            </a:ext>
          </a:extLst>
        </p:spPr>
      </p:pic>
      <p:sp>
        <p:nvSpPr>
          <p:cNvPr id="8" name="Title 1">
            <a:extLst>
              <a:ext uri="{FF2B5EF4-FFF2-40B4-BE49-F238E27FC236}">
                <a16:creationId xmlns:a16="http://schemas.microsoft.com/office/drawing/2014/main" id="{AA507D75-8AAE-4CE7-B322-FE1E7356D0E2}"/>
              </a:ext>
            </a:extLst>
          </p:cNvPr>
          <p:cNvSpPr>
            <a:spLocks noGrp="1"/>
          </p:cNvSpPr>
          <p:nvPr>
            <p:ph type="title"/>
          </p:nvPr>
        </p:nvSpPr>
        <p:spPr>
          <a:xfrm>
            <a:off x="-1" y="357498"/>
            <a:ext cx="12192001" cy="990600"/>
          </a:xfrm>
        </p:spPr>
        <p:txBody>
          <a:bodyPr>
            <a:normAutofit/>
          </a:bodyPr>
          <a:lstStyle/>
          <a:p>
            <a:r>
              <a:rPr lang="en-US" sz="4000" dirty="0"/>
              <a:t>Assisted Migration: Definitions</a:t>
            </a:r>
          </a:p>
        </p:txBody>
      </p:sp>
    </p:spTree>
    <p:extLst>
      <p:ext uri="{BB962C8B-B14F-4D97-AF65-F5344CB8AC3E}">
        <p14:creationId xmlns:p14="http://schemas.microsoft.com/office/powerpoint/2010/main" val="17852258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00100" y="1634837"/>
            <a:ext cx="4038600" cy="4865665"/>
          </a:xfrm>
        </p:spPr>
        <p:txBody>
          <a:bodyPr>
            <a:normAutofit/>
          </a:bodyPr>
          <a:lstStyle/>
          <a:p>
            <a:pPr marL="0" lvl="1">
              <a:spcBef>
                <a:spcPts val="1800"/>
              </a:spcBef>
            </a:pPr>
            <a:r>
              <a:rPr lang="en-US" sz="2800" dirty="0"/>
              <a:t>What do we mean by “assisted migration”? </a:t>
            </a:r>
            <a:endParaRPr lang="en-US" dirty="0"/>
          </a:p>
          <a:p>
            <a:pPr marL="287338" lvl="1" indent="-276225"/>
            <a:endParaRPr lang="en-US" b="1" dirty="0"/>
          </a:p>
          <a:p>
            <a:endParaRPr lang="en-US" dirty="0"/>
          </a:p>
        </p:txBody>
      </p:sp>
      <p:pic>
        <p:nvPicPr>
          <p:cNvPr id="4" name="Picture 3">
            <a:extLst>
              <a:ext uri="{FF2B5EF4-FFF2-40B4-BE49-F238E27FC236}">
                <a16:creationId xmlns:a16="http://schemas.microsoft.com/office/drawing/2014/main" id="{736FF407-2B15-42B3-B019-49478A5B1C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3230" y="1009933"/>
            <a:ext cx="7148747" cy="6052783"/>
          </a:xfrm>
          <a:prstGeom prst="rect">
            <a:avLst/>
          </a:prstGeom>
        </p:spPr>
      </p:pic>
      <p:sp>
        <p:nvSpPr>
          <p:cNvPr id="5" name="Rectangle 4">
            <a:extLst>
              <a:ext uri="{FF2B5EF4-FFF2-40B4-BE49-F238E27FC236}">
                <a16:creationId xmlns:a16="http://schemas.microsoft.com/office/drawing/2014/main" id="{DF456F0F-BD05-439A-9127-6DE0A2AC2AB9}"/>
              </a:ext>
            </a:extLst>
          </p:cNvPr>
          <p:cNvSpPr/>
          <p:nvPr/>
        </p:nvSpPr>
        <p:spPr>
          <a:xfrm>
            <a:off x="7274367" y="1593825"/>
            <a:ext cx="2306472" cy="5223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725A419-FB4E-4F80-AFB8-A19F7AF3E0E3}"/>
              </a:ext>
            </a:extLst>
          </p:cNvPr>
          <p:cNvSpPr/>
          <p:nvPr/>
        </p:nvSpPr>
        <p:spPr>
          <a:xfrm>
            <a:off x="9850997" y="1146413"/>
            <a:ext cx="2306472" cy="5711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AutoShape 2" descr="{The native range of Acer saccharinum}">
            <a:extLst>
              <a:ext uri="{FF2B5EF4-FFF2-40B4-BE49-F238E27FC236}">
                <a16:creationId xmlns:a16="http://schemas.microsoft.com/office/drawing/2014/main" id="{089D303C-0F2A-4DD9-8FE7-BD2425BF62C9}"/>
              </a:ext>
            </a:extLst>
          </p:cNvPr>
          <p:cNvSpPr>
            <a:spLocks noChangeAspect="1" noChangeArrowheads="1"/>
          </p:cNvSpPr>
          <p:nvPr/>
        </p:nvSpPr>
        <p:spPr bwMode="auto">
          <a:xfrm>
            <a:off x="4319588" y="1495425"/>
            <a:ext cx="3552825" cy="38671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87D88E6-851B-4566-95DC-AD0572AA3C57}"/>
              </a:ext>
            </a:extLst>
          </p:cNvPr>
          <p:cNvPicPr>
            <a:picLocks noChangeAspect="1"/>
          </p:cNvPicPr>
          <p:nvPr/>
        </p:nvPicPr>
        <p:blipFill>
          <a:blip r:embed="rId4"/>
          <a:stretch>
            <a:fillRect/>
          </a:stretch>
        </p:blipFill>
        <p:spPr>
          <a:xfrm>
            <a:off x="3452327" y="2816668"/>
            <a:ext cx="3686961" cy="3970573"/>
          </a:xfrm>
          <a:prstGeom prst="rect">
            <a:avLst/>
          </a:prstGeom>
        </p:spPr>
      </p:pic>
      <p:pic>
        <p:nvPicPr>
          <p:cNvPr id="1036" name="Picture 12" descr="Image result for silver maple minnesota">
            <a:extLst>
              <a:ext uri="{FF2B5EF4-FFF2-40B4-BE49-F238E27FC236}">
                <a16:creationId xmlns:a16="http://schemas.microsoft.com/office/drawing/2014/main" id="{8FECF381-5EA1-4286-A2FD-FED6C5CBA5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955" y="3101263"/>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3C3C39E-E09E-48B7-BB73-93B860D30DB8}"/>
              </a:ext>
            </a:extLst>
          </p:cNvPr>
          <p:cNvSpPr txBox="1"/>
          <p:nvPr/>
        </p:nvSpPr>
        <p:spPr>
          <a:xfrm>
            <a:off x="1154817" y="2846891"/>
            <a:ext cx="13317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Silver maple</a:t>
            </a:r>
          </a:p>
        </p:txBody>
      </p:sp>
      <p:sp>
        <p:nvSpPr>
          <p:cNvPr id="13" name="Title 1">
            <a:extLst>
              <a:ext uri="{FF2B5EF4-FFF2-40B4-BE49-F238E27FC236}">
                <a16:creationId xmlns:a16="http://schemas.microsoft.com/office/drawing/2014/main" id="{2867D6F4-57CF-424B-BA81-7C3F28F828DF}"/>
              </a:ext>
            </a:extLst>
          </p:cNvPr>
          <p:cNvSpPr>
            <a:spLocks noGrp="1"/>
          </p:cNvSpPr>
          <p:nvPr>
            <p:ph type="title"/>
          </p:nvPr>
        </p:nvSpPr>
        <p:spPr>
          <a:xfrm>
            <a:off x="-1" y="357498"/>
            <a:ext cx="12192001" cy="990600"/>
          </a:xfrm>
        </p:spPr>
        <p:txBody>
          <a:bodyPr>
            <a:normAutofit/>
          </a:bodyPr>
          <a:lstStyle/>
          <a:p>
            <a:r>
              <a:rPr lang="en-US" sz="4000" dirty="0"/>
              <a:t>Assisted Migration: Definitions</a:t>
            </a:r>
          </a:p>
        </p:txBody>
      </p:sp>
    </p:spTree>
    <p:extLst>
      <p:ext uri="{BB962C8B-B14F-4D97-AF65-F5344CB8AC3E}">
        <p14:creationId xmlns:p14="http://schemas.microsoft.com/office/powerpoint/2010/main" val="35633417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00100" y="1634837"/>
            <a:ext cx="4038600" cy="4865665"/>
          </a:xfrm>
        </p:spPr>
        <p:txBody>
          <a:bodyPr>
            <a:normAutofit/>
          </a:bodyPr>
          <a:lstStyle/>
          <a:p>
            <a:pPr marL="0" lvl="1">
              <a:spcBef>
                <a:spcPts val="1800"/>
              </a:spcBef>
            </a:pPr>
            <a:r>
              <a:rPr lang="en-US" sz="2800" dirty="0"/>
              <a:t>What do we mean by “assisted migration”? </a:t>
            </a:r>
            <a:endParaRPr lang="en-US" dirty="0"/>
          </a:p>
          <a:p>
            <a:pPr marL="287338" lvl="1" indent="-276225"/>
            <a:endParaRPr lang="en-US" b="1" dirty="0"/>
          </a:p>
          <a:p>
            <a:endParaRPr lang="en-US" dirty="0"/>
          </a:p>
        </p:txBody>
      </p:sp>
      <p:pic>
        <p:nvPicPr>
          <p:cNvPr id="4" name="Picture 3">
            <a:extLst>
              <a:ext uri="{FF2B5EF4-FFF2-40B4-BE49-F238E27FC236}">
                <a16:creationId xmlns:a16="http://schemas.microsoft.com/office/drawing/2014/main" id="{736FF407-2B15-42B3-B019-49478A5B1C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3230" y="1009933"/>
            <a:ext cx="7148747" cy="6052783"/>
          </a:xfrm>
          <a:prstGeom prst="rect">
            <a:avLst/>
          </a:prstGeom>
        </p:spPr>
      </p:pic>
      <p:sp>
        <p:nvSpPr>
          <p:cNvPr id="14" name="Rectangle 13">
            <a:extLst>
              <a:ext uri="{FF2B5EF4-FFF2-40B4-BE49-F238E27FC236}">
                <a16:creationId xmlns:a16="http://schemas.microsoft.com/office/drawing/2014/main" id="{5725A419-FB4E-4F80-AFB8-A19F7AF3E0E3}"/>
              </a:ext>
            </a:extLst>
          </p:cNvPr>
          <p:cNvSpPr/>
          <p:nvPr/>
        </p:nvSpPr>
        <p:spPr>
          <a:xfrm>
            <a:off x="9850997" y="1146413"/>
            <a:ext cx="2306472" cy="5711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AutoShape 2" descr="{The native range of Acer saccharinum}">
            <a:extLst>
              <a:ext uri="{FF2B5EF4-FFF2-40B4-BE49-F238E27FC236}">
                <a16:creationId xmlns:a16="http://schemas.microsoft.com/office/drawing/2014/main" id="{089D303C-0F2A-4DD9-8FE7-BD2425BF62C9}"/>
              </a:ext>
            </a:extLst>
          </p:cNvPr>
          <p:cNvSpPr>
            <a:spLocks noChangeAspect="1" noChangeArrowheads="1"/>
          </p:cNvSpPr>
          <p:nvPr/>
        </p:nvSpPr>
        <p:spPr bwMode="auto">
          <a:xfrm>
            <a:off x="4319588" y="1495425"/>
            <a:ext cx="3552825" cy="38671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50" name="Picture 2" descr="Average of 3 GCMs under High emissions (RCP 8.5)">
            <a:extLst>
              <a:ext uri="{FF2B5EF4-FFF2-40B4-BE49-F238E27FC236}">
                <a16:creationId xmlns:a16="http://schemas.microsoft.com/office/drawing/2014/main" id="{1A361608-8747-4E3A-AAE4-23028FCC8E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2342" y="2630842"/>
            <a:ext cx="4189776" cy="42271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odelled Habitat under Current Conditions">
            <a:extLst>
              <a:ext uri="{FF2B5EF4-FFF2-40B4-BE49-F238E27FC236}">
                <a16:creationId xmlns:a16="http://schemas.microsoft.com/office/drawing/2014/main" id="{E7C4BC40-0731-4F81-9867-FE7949DE78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2140" y="2560083"/>
            <a:ext cx="4409161" cy="422715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9720F63-91EF-4F20-BBDD-98D6524D85B0}"/>
              </a:ext>
            </a:extLst>
          </p:cNvPr>
          <p:cNvSpPr txBox="1"/>
          <p:nvPr/>
        </p:nvSpPr>
        <p:spPr>
          <a:xfrm>
            <a:off x="1022995" y="6449790"/>
            <a:ext cx="22400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Black walnut - current</a:t>
            </a:r>
          </a:p>
        </p:txBody>
      </p:sp>
      <p:sp>
        <p:nvSpPr>
          <p:cNvPr id="13" name="TextBox 12">
            <a:extLst>
              <a:ext uri="{FF2B5EF4-FFF2-40B4-BE49-F238E27FC236}">
                <a16:creationId xmlns:a16="http://schemas.microsoft.com/office/drawing/2014/main" id="{9FB99F3F-8A0A-4F9B-88D6-6970F0FF67AC}"/>
              </a:ext>
            </a:extLst>
          </p:cNvPr>
          <p:cNvSpPr txBox="1"/>
          <p:nvPr/>
        </p:nvSpPr>
        <p:spPr>
          <a:xfrm>
            <a:off x="5432156" y="6433850"/>
            <a:ext cx="30205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Black walnut – 2100  (RCP 8.5)</a:t>
            </a:r>
          </a:p>
        </p:txBody>
      </p:sp>
      <p:sp>
        <p:nvSpPr>
          <p:cNvPr id="15" name="Title 1">
            <a:extLst>
              <a:ext uri="{FF2B5EF4-FFF2-40B4-BE49-F238E27FC236}">
                <a16:creationId xmlns:a16="http://schemas.microsoft.com/office/drawing/2014/main" id="{77ECAD4C-0E75-45DC-BF2D-61F23108968F}"/>
              </a:ext>
            </a:extLst>
          </p:cNvPr>
          <p:cNvSpPr>
            <a:spLocks noGrp="1"/>
          </p:cNvSpPr>
          <p:nvPr>
            <p:ph type="title"/>
          </p:nvPr>
        </p:nvSpPr>
        <p:spPr>
          <a:xfrm>
            <a:off x="-1" y="357498"/>
            <a:ext cx="12192001" cy="990600"/>
          </a:xfrm>
        </p:spPr>
        <p:txBody>
          <a:bodyPr>
            <a:normAutofit/>
          </a:bodyPr>
          <a:lstStyle/>
          <a:p>
            <a:r>
              <a:rPr lang="en-US" sz="4000" dirty="0"/>
              <a:t>Assisted Migration: Definitions</a:t>
            </a:r>
          </a:p>
        </p:txBody>
      </p:sp>
    </p:spTree>
    <p:extLst>
      <p:ext uri="{BB962C8B-B14F-4D97-AF65-F5344CB8AC3E}">
        <p14:creationId xmlns:p14="http://schemas.microsoft.com/office/powerpoint/2010/main" val="1730924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76482" y="6438812"/>
            <a:ext cx="6113358" cy="646331"/>
          </a:xfrm>
          <a:prstGeom prst="rect">
            <a:avLst/>
          </a:prstGeom>
          <a:noFill/>
        </p:spPr>
        <p:txBody>
          <a:bodyPr wrap="square" rtlCol="0">
            <a:spAutoFit/>
          </a:bodyPr>
          <a:lstStyle/>
          <a:p>
            <a:r>
              <a:rPr lang="en-US" dirty="0">
                <a:solidFill>
                  <a:srgbClr val="2F2B20"/>
                </a:solidFill>
                <a:cs typeface="Calibri" pitchFamily="34" charset="0"/>
              </a:rPr>
              <a:t>Swanston and Janowiak 2012; </a:t>
            </a:r>
            <a:r>
              <a:rPr lang="en-US" dirty="0">
                <a:solidFill>
                  <a:srgbClr val="2F2B20"/>
                </a:solidFill>
                <a:cs typeface="Calibri" pitchFamily="34" charset="0"/>
                <a:hlinkClick r:id="rId3"/>
              </a:rPr>
              <a:t>www.nrs.fs.fed.us/pubs/40543</a:t>
            </a:r>
            <a:r>
              <a:rPr lang="en-US" dirty="0">
                <a:solidFill>
                  <a:srgbClr val="2F2B20"/>
                </a:solidFill>
                <a:cs typeface="Calibri" pitchFamily="34" charset="0"/>
              </a:rPr>
              <a:t> </a:t>
            </a:r>
          </a:p>
        </p:txBody>
      </p:sp>
      <p:grpSp>
        <p:nvGrpSpPr>
          <p:cNvPr id="3" name="Group 2"/>
          <p:cNvGrpSpPr/>
          <p:nvPr/>
        </p:nvGrpSpPr>
        <p:grpSpPr>
          <a:xfrm>
            <a:off x="2624668" y="1472977"/>
            <a:ext cx="7174403" cy="4934332"/>
            <a:chOff x="1100667" y="1472977"/>
            <a:chExt cx="7174403" cy="4934332"/>
          </a:xfrm>
        </p:grpSpPr>
        <p:sp>
          <p:nvSpPr>
            <p:cNvPr id="9" name="Circular Arrow 8"/>
            <p:cNvSpPr/>
            <p:nvPr/>
          </p:nvSpPr>
          <p:spPr>
            <a:xfrm>
              <a:off x="1898839" y="1579772"/>
              <a:ext cx="5351049" cy="4827537"/>
            </a:xfrm>
            <a:prstGeom prst="circularArrow">
              <a:avLst>
                <a:gd name="adj1" fmla="val 5544"/>
                <a:gd name="adj2" fmla="val 330680"/>
                <a:gd name="adj3" fmla="val 13864123"/>
                <a:gd name="adj4" fmla="val 17332518"/>
                <a:gd name="adj5" fmla="val 5757"/>
              </a:avLst>
            </a:prstGeom>
            <a:solidFill>
              <a:schemeClr val="accent3">
                <a:lumMod val="75000"/>
              </a:schemeClr>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grpSp>
          <p:nvGrpSpPr>
            <p:cNvPr id="10" name="Group 9"/>
            <p:cNvGrpSpPr/>
            <p:nvPr/>
          </p:nvGrpSpPr>
          <p:grpSpPr>
            <a:xfrm>
              <a:off x="3369493" y="1472977"/>
              <a:ext cx="2409740" cy="1352055"/>
              <a:chOff x="2971797" y="118831"/>
              <a:chExt cx="2994511" cy="1862359"/>
            </a:xfrm>
            <a:solidFill>
              <a:schemeClr val="accent1">
                <a:lumMod val="20000"/>
                <a:lumOff val="80000"/>
              </a:schemeClr>
            </a:solidFill>
            <a:effectLst>
              <a:glow rad="63500">
                <a:schemeClr val="accent1">
                  <a:satMod val="175000"/>
                  <a:alpha val="40000"/>
                </a:schemeClr>
              </a:glow>
            </a:effectLst>
          </p:grpSpPr>
          <p:sp>
            <p:nvSpPr>
              <p:cNvPr id="23" name="Rounded Rectangle 22"/>
              <p:cNvSpPr/>
              <p:nvPr/>
            </p:nvSpPr>
            <p:spPr>
              <a:xfrm>
                <a:off x="2971797" y="118831"/>
                <a:ext cx="2994511" cy="186235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4" name="Rounded Rectangle 5"/>
              <p:cNvSpPr/>
              <p:nvPr/>
            </p:nvSpPr>
            <p:spPr>
              <a:xfrm>
                <a:off x="3062710" y="209744"/>
                <a:ext cx="2812685" cy="1680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Aft>
                    <a:spcPct val="35000"/>
                  </a:spcAft>
                </a:pPr>
                <a:r>
                  <a:rPr lang="en-US" sz="2800" dirty="0">
                    <a:solidFill>
                      <a:srgbClr val="2F2B20"/>
                    </a:solidFill>
                    <a:cs typeface="Calibri" pitchFamily="34" charset="0"/>
                  </a:rPr>
                  <a:t>1. </a:t>
                </a:r>
                <a:r>
                  <a:rPr lang="en-US" sz="2800" b="1" dirty="0">
                    <a:solidFill>
                      <a:srgbClr val="2F2B20"/>
                    </a:solidFill>
                    <a:cs typeface="Calibri" pitchFamily="34" charset="0"/>
                  </a:rPr>
                  <a:t>DEFINE</a:t>
                </a:r>
                <a:r>
                  <a:rPr lang="en-US" sz="2800" dirty="0">
                    <a:solidFill>
                      <a:srgbClr val="2F2B20"/>
                    </a:solidFill>
                    <a:cs typeface="Calibri" pitchFamily="34" charset="0"/>
                  </a:rPr>
                  <a:t> management objectives.</a:t>
                </a:r>
              </a:p>
            </p:txBody>
          </p:sp>
        </p:grpSp>
        <p:grpSp>
          <p:nvGrpSpPr>
            <p:cNvPr id="11" name="Group 10"/>
            <p:cNvGrpSpPr/>
            <p:nvPr/>
          </p:nvGrpSpPr>
          <p:grpSpPr>
            <a:xfrm>
              <a:off x="5865330" y="2966621"/>
              <a:ext cx="2409740" cy="1352055"/>
              <a:chOff x="6073299" y="2176219"/>
              <a:chExt cx="2994511" cy="1862359"/>
            </a:xfrm>
            <a:solidFill>
              <a:schemeClr val="accent1">
                <a:lumMod val="20000"/>
                <a:lumOff val="80000"/>
              </a:schemeClr>
            </a:solidFill>
            <a:effectLst>
              <a:glow rad="63500">
                <a:schemeClr val="accent1">
                  <a:satMod val="175000"/>
                  <a:alpha val="40000"/>
                </a:schemeClr>
              </a:glow>
            </a:effectLst>
          </p:grpSpPr>
          <p:sp>
            <p:nvSpPr>
              <p:cNvPr id="21" name="Rounded Rectangle 20"/>
              <p:cNvSpPr/>
              <p:nvPr/>
            </p:nvSpPr>
            <p:spPr>
              <a:xfrm>
                <a:off x="6073299" y="2176219"/>
                <a:ext cx="2994511" cy="186235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2" name="Rounded Rectangle 7"/>
              <p:cNvSpPr/>
              <p:nvPr/>
            </p:nvSpPr>
            <p:spPr>
              <a:xfrm>
                <a:off x="6164212" y="2267132"/>
                <a:ext cx="2812685" cy="1680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Aft>
                    <a:spcPct val="35000"/>
                  </a:spcAft>
                </a:pPr>
                <a:r>
                  <a:rPr lang="en-US" sz="2800" dirty="0">
                    <a:solidFill>
                      <a:srgbClr val="2F2B20"/>
                    </a:solidFill>
                    <a:cs typeface="Calibri" pitchFamily="34" charset="0"/>
                  </a:rPr>
                  <a:t>2. </a:t>
                </a:r>
                <a:r>
                  <a:rPr lang="en-US" sz="2800" b="1" dirty="0">
                    <a:solidFill>
                      <a:srgbClr val="2F2B20"/>
                    </a:solidFill>
                    <a:cs typeface="Calibri" pitchFamily="34" charset="0"/>
                  </a:rPr>
                  <a:t>ASSESS</a:t>
                </a:r>
                <a:r>
                  <a:rPr lang="en-US" sz="2800" dirty="0">
                    <a:solidFill>
                      <a:srgbClr val="2F2B20"/>
                    </a:solidFill>
                    <a:cs typeface="Calibri" pitchFamily="34" charset="0"/>
                  </a:rPr>
                  <a:t> climate impacts.</a:t>
                </a:r>
              </a:p>
            </p:txBody>
          </p:sp>
        </p:grpSp>
        <p:grpSp>
          <p:nvGrpSpPr>
            <p:cNvPr id="12" name="Group 11"/>
            <p:cNvGrpSpPr/>
            <p:nvPr/>
          </p:nvGrpSpPr>
          <p:grpSpPr>
            <a:xfrm>
              <a:off x="5270395" y="4782652"/>
              <a:ext cx="2409740" cy="1352055"/>
              <a:chOff x="5333991" y="4677673"/>
              <a:chExt cx="2994511" cy="1862359"/>
            </a:xfrm>
            <a:solidFill>
              <a:schemeClr val="accent1">
                <a:lumMod val="20000"/>
                <a:lumOff val="80000"/>
              </a:schemeClr>
            </a:solidFill>
            <a:effectLst>
              <a:glow rad="63500">
                <a:schemeClr val="accent1">
                  <a:satMod val="175000"/>
                  <a:alpha val="40000"/>
                </a:schemeClr>
              </a:glow>
            </a:effectLst>
          </p:grpSpPr>
          <p:sp>
            <p:nvSpPr>
              <p:cNvPr id="19" name="Rounded Rectangle 18"/>
              <p:cNvSpPr/>
              <p:nvPr/>
            </p:nvSpPr>
            <p:spPr>
              <a:xfrm>
                <a:off x="5333991" y="4677673"/>
                <a:ext cx="2994511" cy="186235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0" name="Rounded Rectangle 9"/>
              <p:cNvSpPr/>
              <p:nvPr/>
            </p:nvSpPr>
            <p:spPr>
              <a:xfrm>
                <a:off x="5424904" y="4768586"/>
                <a:ext cx="2812685" cy="1680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Aft>
                    <a:spcPct val="35000"/>
                  </a:spcAft>
                </a:pPr>
                <a:r>
                  <a:rPr lang="en-US" sz="2800" dirty="0">
                    <a:solidFill>
                      <a:srgbClr val="2F2B20"/>
                    </a:solidFill>
                    <a:cs typeface="Calibri" pitchFamily="34" charset="0"/>
                  </a:rPr>
                  <a:t>3. </a:t>
                </a:r>
                <a:r>
                  <a:rPr lang="en-US" sz="2800" b="1" dirty="0">
                    <a:solidFill>
                      <a:srgbClr val="2F2B20"/>
                    </a:solidFill>
                    <a:cs typeface="Calibri" pitchFamily="34" charset="0"/>
                  </a:rPr>
                  <a:t>EVALUATE</a:t>
                </a:r>
                <a:r>
                  <a:rPr lang="en-US" sz="2800" dirty="0">
                    <a:solidFill>
                      <a:srgbClr val="2F2B20"/>
                    </a:solidFill>
                    <a:cs typeface="Calibri" pitchFamily="34" charset="0"/>
                  </a:rPr>
                  <a:t> management objectives.</a:t>
                </a:r>
              </a:p>
            </p:txBody>
          </p:sp>
        </p:grpSp>
        <p:grpSp>
          <p:nvGrpSpPr>
            <p:cNvPr id="13" name="Group 12"/>
            <p:cNvGrpSpPr/>
            <p:nvPr/>
          </p:nvGrpSpPr>
          <p:grpSpPr>
            <a:xfrm>
              <a:off x="1634277" y="4739866"/>
              <a:ext cx="2409740" cy="1437629"/>
              <a:chOff x="815496" y="4618738"/>
              <a:chExt cx="2994511" cy="1980231"/>
            </a:xfrm>
            <a:solidFill>
              <a:schemeClr val="accent1">
                <a:lumMod val="20000"/>
                <a:lumOff val="80000"/>
              </a:schemeClr>
            </a:solidFill>
            <a:effectLst>
              <a:glow rad="63500">
                <a:schemeClr val="accent1">
                  <a:satMod val="175000"/>
                  <a:alpha val="40000"/>
                </a:schemeClr>
              </a:glow>
            </a:effectLst>
          </p:grpSpPr>
          <p:sp>
            <p:nvSpPr>
              <p:cNvPr id="17" name="Rounded Rectangle 16"/>
              <p:cNvSpPr/>
              <p:nvPr/>
            </p:nvSpPr>
            <p:spPr>
              <a:xfrm>
                <a:off x="815496" y="4618738"/>
                <a:ext cx="2994511" cy="1980231"/>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8" name="Rounded Rectangle 11"/>
              <p:cNvSpPr/>
              <p:nvPr/>
            </p:nvSpPr>
            <p:spPr>
              <a:xfrm>
                <a:off x="912163" y="4715405"/>
                <a:ext cx="2801177" cy="178689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Aft>
                    <a:spcPct val="35000"/>
                  </a:spcAft>
                </a:pPr>
                <a:r>
                  <a:rPr lang="en-US" sz="2800" dirty="0">
                    <a:solidFill>
                      <a:srgbClr val="2F2B20"/>
                    </a:solidFill>
                    <a:cs typeface="Calibri" pitchFamily="34" charset="0"/>
                  </a:rPr>
                  <a:t>4. </a:t>
                </a:r>
                <a:r>
                  <a:rPr lang="en-US" sz="2800" b="1" dirty="0">
                    <a:solidFill>
                      <a:srgbClr val="2F2B20"/>
                    </a:solidFill>
                    <a:cs typeface="Calibri" pitchFamily="34" charset="0"/>
                  </a:rPr>
                  <a:t>IDENTIFY</a:t>
                </a:r>
                <a:r>
                  <a:rPr lang="en-US" sz="2800" dirty="0">
                    <a:solidFill>
                      <a:srgbClr val="2F2B20"/>
                    </a:solidFill>
                    <a:cs typeface="Calibri" pitchFamily="34" charset="0"/>
                  </a:rPr>
                  <a:t> adaptation approaches. </a:t>
                </a:r>
              </a:p>
            </p:txBody>
          </p:sp>
        </p:grpSp>
        <p:grpSp>
          <p:nvGrpSpPr>
            <p:cNvPr id="14" name="Group 13"/>
            <p:cNvGrpSpPr/>
            <p:nvPr/>
          </p:nvGrpSpPr>
          <p:grpSpPr>
            <a:xfrm>
              <a:off x="1100667" y="2911314"/>
              <a:ext cx="2409740" cy="1352055"/>
              <a:chOff x="152395" y="2100038"/>
              <a:chExt cx="2994511" cy="1862359"/>
            </a:xfrm>
            <a:solidFill>
              <a:schemeClr val="accent1">
                <a:lumMod val="20000"/>
                <a:lumOff val="80000"/>
              </a:schemeClr>
            </a:solidFill>
            <a:effectLst>
              <a:glow rad="63500">
                <a:schemeClr val="accent1">
                  <a:satMod val="175000"/>
                  <a:alpha val="40000"/>
                </a:schemeClr>
              </a:glow>
            </a:effectLst>
          </p:grpSpPr>
          <p:sp>
            <p:nvSpPr>
              <p:cNvPr id="15" name="Rounded Rectangle 14"/>
              <p:cNvSpPr/>
              <p:nvPr/>
            </p:nvSpPr>
            <p:spPr>
              <a:xfrm>
                <a:off x="152395" y="2100038"/>
                <a:ext cx="2994511" cy="186235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6" name="Rounded Rectangle 13"/>
              <p:cNvSpPr/>
              <p:nvPr/>
            </p:nvSpPr>
            <p:spPr>
              <a:xfrm>
                <a:off x="243308" y="2190951"/>
                <a:ext cx="2812685" cy="1680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Aft>
                    <a:spcPct val="35000"/>
                  </a:spcAft>
                </a:pPr>
                <a:r>
                  <a:rPr lang="en-US" sz="2800" dirty="0">
                    <a:solidFill>
                      <a:srgbClr val="2F2B20"/>
                    </a:solidFill>
                    <a:cs typeface="Calibri" pitchFamily="34" charset="0"/>
                  </a:rPr>
                  <a:t>5. </a:t>
                </a:r>
                <a:r>
                  <a:rPr lang="en-US" sz="2800" b="1" dirty="0">
                    <a:solidFill>
                      <a:srgbClr val="2F2B20"/>
                    </a:solidFill>
                    <a:cs typeface="Calibri" pitchFamily="34" charset="0"/>
                  </a:rPr>
                  <a:t>MONITOR</a:t>
                </a:r>
                <a:r>
                  <a:rPr lang="en-US" sz="2800" dirty="0">
                    <a:solidFill>
                      <a:srgbClr val="2F2B20"/>
                    </a:solidFill>
                    <a:cs typeface="Calibri" pitchFamily="34" charset="0"/>
                  </a:rPr>
                  <a:t> and evaluate effectiveness.</a:t>
                </a:r>
              </a:p>
            </p:txBody>
          </p:sp>
        </p:grpSp>
      </p:grpSp>
      <p:sp>
        <p:nvSpPr>
          <p:cNvPr id="2" name="Title 1"/>
          <p:cNvSpPr>
            <a:spLocks noGrp="1"/>
          </p:cNvSpPr>
          <p:nvPr>
            <p:ph type="title"/>
          </p:nvPr>
        </p:nvSpPr>
        <p:spPr/>
        <p:txBody>
          <a:bodyPr>
            <a:normAutofit/>
          </a:bodyPr>
          <a:lstStyle/>
          <a:p>
            <a:r>
              <a:rPr lang="en-US" sz="4000" dirty="0">
                <a:solidFill>
                  <a:srgbClr val="0B5EA2"/>
                </a:solidFill>
                <a:latin typeface="+mn-lt"/>
              </a:rPr>
              <a:t>Adaptation Workbook</a:t>
            </a:r>
          </a:p>
        </p:txBody>
      </p:sp>
    </p:spTree>
    <p:extLst>
      <p:ext uri="{BB962C8B-B14F-4D97-AF65-F5344CB8AC3E}">
        <p14:creationId xmlns:p14="http://schemas.microsoft.com/office/powerpoint/2010/main" val="14529492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00100" y="1634837"/>
            <a:ext cx="5676900" cy="4865665"/>
          </a:xfrm>
        </p:spPr>
        <p:txBody>
          <a:bodyPr>
            <a:normAutofit/>
          </a:bodyPr>
          <a:lstStyle/>
          <a:p>
            <a:pPr marL="0" lvl="1">
              <a:spcBef>
                <a:spcPts val="1800"/>
              </a:spcBef>
            </a:pPr>
            <a:r>
              <a:rPr lang="en-US" sz="3200" dirty="0"/>
              <a:t>Novel seed sources: new collectors or vendors, new procedures, tracking provenances, etc.</a:t>
            </a:r>
          </a:p>
          <a:p>
            <a:pPr marL="0" lvl="1">
              <a:spcBef>
                <a:spcPts val="1800"/>
              </a:spcBef>
            </a:pPr>
            <a:r>
              <a:rPr lang="en-US" sz="3200" dirty="0"/>
              <a:t>Increased demand: Trillion Trees! Carbon storage!  Less reliance on natural regeneration! </a:t>
            </a:r>
          </a:p>
          <a:p>
            <a:pPr marL="0" lvl="1">
              <a:spcBef>
                <a:spcPts val="1800"/>
              </a:spcBef>
            </a:pPr>
            <a:endParaRPr lang="en-US" sz="2500" dirty="0"/>
          </a:p>
          <a:p>
            <a:pPr marL="0" lvl="1">
              <a:spcBef>
                <a:spcPts val="1800"/>
              </a:spcBef>
            </a:pPr>
            <a:endParaRPr lang="en-US" dirty="0"/>
          </a:p>
          <a:p>
            <a:pPr marL="287338" lvl="1" indent="-276225"/>
            <a:endParaRPr lang="en-US" b="1" dirty="0"/>
          </a:p>
          <a:p>
            <a:endParaRPr lang="en-US" dirty="0"/>
          </a:p>
        </p:txBody>
      </p:sp>
      <p:sp>
        <p:nvSpPr>
          <p:cNvPr id="15" name="Title 1">
            <a:extLst>
              <a:ext uri="{FF2B5EF4-FFF2-40B4-BE49-F238E27FC236}">
                <a16:creationId xmlns:a16="http://schemas.microsoft.com/office/drawing/2014/main" id="{77ECAD4C-0E75-45DC-BF2D-61F23108968F}"/>
              </a:ext>
            </a:extLst>
          </p:cNvPr>
          <p:cNvSpPr>
            <a:spLocks noGrp="1"/>
          </p:cNvSpPr>
          <p:nvPr>
            <p:ph type="title"/>
          </p:nvPr>
        </p:nvSpPr>
        <p:spPr>
          <a:xfrm>
            <a:off x="-1" y="357498"/>
            <a:ext cx="12192001" cy="990600"/>
          </a:xfrm>
        </p:spPr>
        <p:txBody>
          <a:bodyPr>
            <a:normAutofit/>
          </a:bodyPr>
          <a:lstStyle/>
          <a:p>
            <a:r>
              <a:rPr lang="en-US" sz="4000" dirty="0"/>
              <a:t>Assisted Migration: Challenges</a:t>
            </a:r>
          </a:p>
        </p:txBody>
      </p:sp>
      <p:pic>
        <p:nvPicPr>
          <p:cNvPr id="5" name="Picture 4">
            <a:extLst>
              <a:ext uri="{FF2B5EF4-FFF2-40B4-BE49-F238E27FC236}">
                <a16:creationId xmlns:a16="http://schemas.microsoft.com/office/drawing/2014/main" id="{08984E23-37EA-4B20-8009-837849DCF462}"/>
              </a:ext>
            </a:extLst>
          </p:cNvPr>
          <p:cNvPicPr>
            <a:picLocks noChangeAspect="1"/>
          </p:cNvPicPr>
          <p:nvPr/>
        </p:nvPicPr>
        <p:blipFill>
          <a:blip r:embed="rId3"/>
          <a:stretch>
            <a:fillRect/>
          </a:stretch>
        </p:blipFill>
        <p:spPr>
          <a:xfrm>
            <a:off x="6705600" y="1553069"/>
            <a:ext cx="4945612" cy="5029200"/>
          </a:xfrm>
          <a:prstGeom prst="rect">
            <a:avLst/>
          </a:prstGeom>
        </p:spPr>
      </p:pic>
    </p:spTree>
    <p:extLst>
      <p:ext uri="{BB962C8B-B14F-4D97-AF65-F5344CB8AC3E}">
        <p14:creationId xmlns:p14="http://schemas.microsoft.com/office/powerpoint/2010/main" val="1050172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p54" descr="Image result for bottomless culvert"/>
          <p:cNvPicPr preferRelativeResize="0"/>
          <p:nvPr/>
        </p:nvPicPr>
        <p:blipFill rotWithShape="1">
          <a:blip r:embed="rId3">
            <a:alphaModFix/>
          </a:blip>
          <a:srcRect l="15250"/>
          <a:stretch/>
        </p:blipFill>
        <p:spPr>
          <a:xfrm>
            <a:off x="64160" y="2019056"/>
            <a:ext cx="2977488" cy="2633552"/>
          </a:xfrm>
          <a:prstGeom prst="rect">
            <a:avLst/>
          </a:prstGeom>
          <a:noFill/>
          <a:ln>
            <a:noFill/>
          </a:ln>
        </p:spPr>
      </p:pic>
      <p:sp>
        <p:nvSpPr>
          <p:cNvPr id="450" name="Google Shape;450;p54"/>
          <p:cNvSpPr txBox="1"/>
          <p:nvPr/>
        </p:nvSpPr>
        <p:spPr>
          <a:xfrm>
            <a:off x="590550" y="4832993"/>
            <a:ext cx="11136585" cy="178177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Calibri"/>
                <a:cs typeface="Calibri"/>
                <a:sym typeface="Calibri"/>
              </a:rPr>
              <a:t>Adaptation actions are designed to </a:t>
            </a:r>
            <a:r>
              <a:rPr kumimoji="0" lang="en-US" sz="3600" b="1" i="0" u="none" strike="noStrike" kern="1200" cap="none" spc="0" normalizeH="0" baseline="0" noProof="0" dirty="0">
                <a:ln>
                  <a:noFill/>
                </a:ln>
                <a:solidFill>
                  <a:srgbClr val="0B5EA2"/>
                </a:solidFill>
                <a:effectLst/>
                <a:uLnTx/>
                <a:uFillTx/>
                <a:latin typeface="Calibri"/>
                <a:ea typeface="Calibri"/>
                <a:cs typeface="Calibri"/>
                <a:sym typeface="Calibri"/>
              </a:rPr>
              <a:t>intentionally</a:t>
            </a:r>
            <a:r>
              <a:rPr kumimoji="0" lang="en-US" sz="3600" b="0" i="0" u="none" strike="noStrike" kern="1200" cap="none" spc="0" normalizeH="0" baseline="0" noProof="0" dirty="0">
                <a:ln>
                  <a:noFill/>
                </a:ln>
                <a:solidFill>
                  <a:prstClr val="black"/>
                </a:solidFill>
                <a:effectLst/>
                <a:uLnTx/>
                <a:uFillTx/>
                <a:latin typeface="Calibri"/>
                <a:ea typeface="Calibri"/>
                <a:cs typeface="Calibri"/>
                <a:sym typeface="Calibri"/>
              </a:rPr>
              <a:t> address	climate change impacts and vulnerabilities in order to meet goals and objectives</a:t>
            </a:r>
          </a:p>
        </p:txBody>
      </p:sp>
      <p:pic>
        <p:nvPicPr>
          <p:cNvPr id="451" name="Google Shape;451;p54"/>
          <p:cNvPicPr preferRelativeResize="0"/>
          <p:nvPr/>
        </p:nvPicPr>
        <p:blipFill rotWithShape="1">
          <a:blip r:embed="rId4">
            <a:alphaModFix/>
          </a:blip>
          <a:srcRect/>
          <a:stretch/>
        </p:blipFill>
        <p:spPr>
          <a:xfrm>
            <a:off x="5240247" y="2019056"/>
            <a:ext cx="4704592" cy="2646333"/>
          </a:xfrm>
          <a:prstGeom prst="rect">
            <a:avLst/>
          </a:prstGeom>
          <a:noFill/>
          <a:ln w="57150" cap="flat" cmpd="sng">
            <a:solidFill>
              <a:schemeClr val="lt1"/>
            </a:solidFill>
            <a:prstDash val="solid"/>
            <a:round/>
            <a:headEnd type="none" w="sm" len="sm"/>
            <a:tailEnd type="none" w="sm" len="sm"/>
          </a:ln>
        </p:spPr>
      </p:pic>
      <p:pic>
        <p:nvPicPr>
          <p:cNvPr id="452" name="Google Shape;452;p54" descr="Image result for fs kirtland warbler"/>
          <p:cNvPicPr preferRelativeResize="0"/>
          <p:nvPr/>
        </p:nvPicPr>
        <p:blipFill rotWithShape="1">
          <a:blip r:embed="rId5">
            <a:alphaModFix/>
          </a:blip>
          <a:srcRect l="21369" t="3920" r="3889" b="5418"/>
          <a:stretch/>
        </p:blipFill>
        <p:spPr>
          <a:xfrm>
            <a:off x="3086901" y="2019056"/>
            <a:ext cx="2825586" cy="2650024"/>
          </a:xfrm>
          <a:prstGeom prst="rect">
            <a:avLst/>
          </a:prstGeom>
          <a:noFill/>
          <a:ln w="57150" cap="flat" cmpd="sng">
            <a:solidFill>
              <a:schemeClr val="lt1"/>
            </a:solidFill>
            <a:prstDash val="solid"/>
            <a:round/>
            <a:headEnd type="none" w="sm" len="sm"/>
            <a:tailEnd type="none" w="sm" len="sm"/>
          </a:ln>
        </p:spPr>
      </p:pic>
      <p:pic>
        <p:nvPicPr>
          <p:cNvPr id="453" name="Google Shape;453;p54"/>
          <p:cNvPicPr preferRelativeResize="0"/>
          <p:nvPr/>
        </p:nvPicPr>
        <p:blipFill rotWithShape="1">
          <a:blip r:embed="rId6">
            <a:alphaModFix/>
          </a:blip>
          <a:srcRect l="-124" t="18073" r="-1"/>
          <a:stretch/>
        </p:blipFill>
        <p:spPr>
          <a:xfrm>
            <a:off x="9305595" y="2019056"/>
            <a:ext cx="2829960" cy="2652225"/>
          </a:xfrm>
          <a:prstGeom prst="rect">
            <a:avLst/>
          </a:prstGeom>
          <a:noFill/>
          <a:ln w="57150" cap="flat" cmpd="sng">
            <a:solidFill>
              <a:schemeClr val="lt1"/>
            </a:solidFill>
            <a:prstDash val="solid"/>
            <a:round/>
            <a:headEnd type="none" w="sm" len="sm"/>
            <a:tailEnd type="none" w="sm" len="sm"/>
          </a:ln>
        </p:spPr>
      </p:pic>
      <p:sp>
        <p:nvSpPr>
          <p:cNvPr id="9" name="Rectangle 3"/>
          <p:cNvSpPr>
            <a:spLocks noGrp="1"/>
          </p:cNvSpPr>
          <p:nvPr>
            <p:ph idx="1"/>
          </p:nvPr>
        </p:nvSpPr>
        <p:spPr>
          <a:xfrm>
            <a:off x="939800" y="651991"/>
            <a:ext cx="10312400" cy="1361173"/>
          </a:xfrm>
          <a:prstGeom prst="rect">
            <a:avLst/>
          </a:prstGeom>
        </p:spPr>
        <p:txBody>
          <a:bodyPr>
            <a:normAutofit lnSpcReduction="10000"/>
          </a:bodyPr>
          <a:lstStyle/>
          <a:p>
            <a:pPr marL="0" indent="0" algn="ctr" defTabSz="114300">
              <a:buNone/>
            </a:pPr>
            <a:r>
              <a:rPr lang="en-US" sz="4000" b="1" dirty="0">
                <a:solidFill>
                  <a:srgbClr val="0B5EA2"/>
                </a:solidFill>
              </a:rPr>
              <a:t>Adaptation</a:t>
            </a:r>
            <a:r>
              <a:rPr lang="en-US" sz="4000" dirty="0">
                <a:solidFill>
                  <a:srgbClr val="0070C0"/>
                </a:solidFill>
              </a:rPr>
              <a:t> </a:t>
            </a:r>
            <a:r>
              <a:rPr lang="en-US" sz="4000" dirty="0"/>
              <a:t>is the adjustment of systems to respond to climate change. </a:t>
            </a:r>
          </a:p>
          <a:p>
            <a:pPr marL="0" indent="0" algn="ctr" defTabSz="114300">
              <a:buNone/>
            </a:pPr>
            <a:endParaRPr lang="en-US" sz="4000" dirty="0">
              <a:solidFill>
                <a:srgbClr val="0070C0"/>
              </a:solidFill>
            </a:endParaRPr>
          </a:p>
        </p:txBody>
      </p:sp>
    </p:spTree>
    <p:extLst>
      <p:ext uri="{BB962C8B-B14F-4D97-AF65-F5344CB8AC3E}">
        <p14:creationId xmlns:p14="http://schemas.microsoft.com/office/powerpoint/2010/main" val="100725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76482" y="6438812"/>
            <a:ext cx="6113358" cy="646331"/>
          </a:xfrm>
          <a:prstGeom prst="rect">
            <a:avLst/>
          </a:prstGeom>
          <a:noFill/>
        </p:spPr>
        <p:txBody>
          <a:bodyPr wrap="square" rtlCol="0">
            <a:spAutoFit/>
          </a:bodyPr>
          <a:lstStyle/>
          <a:p>
            <a:r>
              <a:rPr lang="en-US" dirty="0">
                <a:solidFill>
                  <a:srgbClr val="2F2B20"/>
                </a:solidFill>
                <a:cs typeface="Calibri" pitchFamily="34" charset="0"/>
              </a:rPr>
              <a:t>Swanston and Janowiak 2012; </a:t>
            </a:r>
            <a:r>
              <a:rPr lang="en-US" dirty="0">
                <a:solidFill>
                  <a:srgbClr val="2F2B20"/>
                </a:solidFill>
                <a:cs typeface="Calibri" pitchFamily="34" charset="0"/>
                <a:hlinkClick r:id="rId3"/>
              </a:rPr>
              <a:t>www.nrs.fs.fed.us/pubs/40543</a:t>
            </a:r>
            <a:r>
              <a:rPr lang="en-US" dirty="0">
                <a:solidFill>
                  <a:srgbClr val="2F2B20"/>
                </a:solidFill>
                <a:cs typeface="Calibri" pitchFamily="34" charset="0"/>
              </a:rPr>
              <a:t> </a:t>
            </a:r>
          </a:p>
        </p:txBody>
      </p:sp>
      <p:grpSp>
        <p:nvGrpSpPr>
          <p:cNvPr id="3" name="Group 2"/>
          <p:cNvGrpSpPr/>
          <p:nvPr/>
        </p:nvGrpSpPr>
        <p:grpSpPr>
          <a:xfrm>
            <a:off x="2624668" y="1472977"/>
            <a:ext cx="7174403" cy="4934332"/>
            <a:chOff x="1100667" y="1472977"/>
            <a:chExt cx="7174403" cy="4934332"/>
          </a:xfrm>
        </p:grpSpPr>
        <p:sp>
          <p:nvSpPr>
            <p:cNvPr id="9" name="Circular Arrow 8"/>
            <p:cNvSpPr/>
            <p:nvPr/>
          </p:nvSpPr>
          <p:spPr>
            <a:xfrm>
              <a:off x="1898839" y="1579772"/>
              <a:ext cx="5351049" cy="4827537"/>
            </a:xfrm>
            <a:prstGeom prst="circularArrow">
              <a:avLst>
                <a:gd name="adj1" fmla="val 5544"/>
                <a:gd name="adj2" fmla="val 330680"/>
                <a:gd name="adj3" fmla="val 13864123"/>
                <a:gd name="adj4" fmla="val 17332518"/>
                <a:gd name="adj5" fmla="val 5757"/>
              </a:avLst>
            </a:prstGeom>
            <a:solidFill>
              <a:schemeClr val="accent3">
                <a:lumMod val="75000"/>
              </a:schemeClr>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grpSp>
          <p:nvGrpSpPr>
            <p:cNvPr id="10" name="Group 9"/>
            <p:cNvGrpSpPr/>
            <p:nvPr/>
          </p:nvGrpSpPr>
          <p:grpSpPr>
            <a:xfrm>
              <a:off x="3369493" y="1472977"/>
              <a:ext cx="2409740" cy="1352055"/>
              <a:chOff x="2971797" y="118831"/>
              <a:chExt cx="2994511" cy="1862359"/>
            </a:xfrm>
            <a:solidFill>
              <a:schemeClr val="accent1">
                <a:lumMod val="20000"/>
                <a:lumOff val="80000"/>
              </a:schemeClr>
            </a:solidFill>
            <a:effectLst>
              <a:glow rad="63500">
                <a:schemeClr val="accent1">
                  <a:satMod val="175000"/>
                  <a:alpha val="40000"/>
                </a:schemeClr>
              </a:glow>
            </a:effectLst>
          </p:grpSpPr>
          <p:sp>
            <p:nvSpPr>
              <p:cNvPr id="23" name="Rounded Rectangle 22"/>
              <p:cNvSpPr/>
              <p:nvPr/>
            </p:nvSpPr>
            <p:spPr>
              <a:xfrm>
                <a:off x="2971797" y="118831"/>
                <a:ext cx="2994511" cy="186235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4" name="Rounded Rectangle 5"/>
              <p:cNvSpPr/>
              <p:nvPr/>
            </p:nvSpPr>
            <p:spPr>
              <a:xfrm>
                <a:off x="3062710" y="209744"/>
                <a:ext cx="2812685" cy="1680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Aft>
                    <a:spcPct val="35000"/>
                  </a:spcAft>
                </a:pPr>
                <a:r>
                  <a:rPr lang="en-US" sz="2800" dirty="0">
                    <a:solidFill>
                      <a:srgbClr val="2F2B20"/>
                    </a:solidFill>
                    <a:cs typeface="Calibri" pitchFamily="34" charset="0"/>
                  </a:rPr>
                  <a:t>1. </a:t>
                </a:r>
                <a:r>
                  <a:rPr lang="en-US" sz="2800" b="1" dirty="0">
                    <a:solidFill>
                      <a:srgbClr val="2F2B20"/>
                    </a:solidFill>
                    <a:cs typeface="Calibri" pitchFamily="34" charset="0"/>
                  </a:rPr>
                  <a:t>DEFINE</a:t>
                </a:r>
                <a:r>
                  <a:rPr lang="en-US" sz="2800" dirty="0">
                    <a:solidFill>
                      <a:srgbClr val="2F2B20"/>
                    </a:solidFill>
                    <a:cs typeface="Calibri" pitchFamily="34" charset="0"/>
                  </a:rPr>
                  <a:t> management objectives.</a:t>
                </a:r>
              </a:p>
            </p:txBody>
          </p:sp>
        </p:grpSp>
        <p:grpSp>
          <p:nvGrpSpPr>
            <p:cNvPr id="11" name="Group 10"/>
            <p:cNvGrpSpPr/>
            <p:nvPr/>
          </p:nvGrpSpPr>
          <p:grpSpPr>
            <a:xfrm>
              <a:off x="5865330" y="2966621"/>
              <a:ext cx="2409740" cy="1352055"/>
              <a:chOff x="6073299" y="2176219"/>
              <a:chExt cx="2994511" cy="1862359"/>
            </a:xfrm>
            <a:solidFill>
              <a:schemeClr val="accent1">
                <a:lumMod val="20000"/>
                <a:lumOff val="80000"/>
              </a:schemeClr>
            </a:solidFill>
            <a:effectLst>
              <a:glow rad="63500">
                <a:schemeClr val="accent1">
                  <a:satMod val="175000"/>
                  <a:alpha val="40000"/>
                </a:schemeClr>
              </a:glow>
            </a:effectLst>
          </p:grpSpPr>
          <p:sp>
            <p:nvSpPr>
              <p:cNvPr id="21" name="Rounded Rectangle 20"/>
              <p:cNvSpPr/>
              <p:nvPr/>
            </p:nvSpPr>
            <p:spPr>
              <a:xfrm>
                <a:off x="6073299" y="2176219"/>
                <a:ext cx="2994511" cy="186235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2" name="Rounded Rectangle 7"/>
              <p:cNvSpPr/>
              <p:nvPr/>
            </p:nvSpPr>
            <p:spPr>
              <a:xfrm>
                <a:off x="6164212" y="2267132"/>
                <a:ext cx="2812685" cy="1680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Aft>
                    <a:spcPct val="35000"/>
                  </a:spcAft>
                </a:pPr>
                <a:r>
                  <a:rPr lang="en-US" sz="2800" dirty="0">
                    <a:solidFill>
                      <a:srgbClr val="2F2B20"/>
                    </a:solidFill>
                    <a:cs typeface="Calibri" pitchFamily="34" charset="0"/>
                  </a:rPr>
                  <a:t>2. </a:t>
                </a:r>
                <a:r>
                  <a:rPr lang="en-US" sz="2800" b="1" dirty="0">
                    <a:solidFill>
                      <a:srgbClr val="2F2B20"/>
                    </a:solidFill>
                    <a:cs typeface="Calibri" pitchFamily="34" charset="0"/>
                  </a:rPr>
                  <a:t>ASSESS</a:t>
                </a:r>
                <a:r>
                  <a:rPr lang="en-US" sz="2800" dirty="0">
                    <a:solidFill>
                      <a:srgbClr val="2F2B20"/>
                    </a:solidFill>
                    <a:cs typeface="Calibri" pitchFamily="34" charset="0"/>
                  </a:rPr>
                  <a:t> climate impacts.</a:t>
                </a:r>
              </a:p>
            </p:txBody>
          </p:sp>
        </p:grpSp>
        <p:grpSp>
          <p:nvGrpSpPr>
            <p:cNvPr id="12" name="Group 11"/>
            <p:cNvGrpSpPr/>
            <p:nvPr/>
          </p:nvGrpSpPr>
          <p:grpSpPr>
            <a:xfrm>
              <a:off x="5270395" y="4782652"/>
              <a:ext cx="2409740" cy="1352055"/>
              <a:chOff x="5333991" y="4677673"/>
              <a:chExt cx="2994511" cy="1862359"/>
            </a:xfrm>
            <a:solidFill>
              <a:schemeClr val="accent1">
                <a:lumMod val="20000"/>
                <a:lumOff val="80000"/>
              </a:schemeClr>
            </a:solidFill>
            <a:effectLst>
              <a:glow rad="63500">
                <a:schemeClr val="accent1">
                  <a:satMod val="175000"/>
                  <a:alpha val="40000"/>
                </a:schemeClr>
              </a:glow>
            </a:effectLst>
          </p:grpSpPr>
          <p:sp>
            <p:nvSpPr>
              <p:cNvPr id="19" name="Rounded Rectangle 18"/>
              <p:cNvSpPr/>
              <p:nvPr/>
            </p:nvSpPr>
            <p:spPr>
              <a:xfrm>
                <a:off x="5333991" y="4677673"/>
                <a:ext cx="2994511" cy="186235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0" name="Rounded Rectangle 9"/>
              <p:cNvSpPr/>
              <p:nvPr/>
            </p:nvSpPr>
            <p:spPr>
              <a:xfrm>
                <a:off x="5424904" y="4768586"/>
                <a:ext cx="2812685" cy="1680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Aft>
                    <a:spcPct val="35000"/>
                  </a:spcAft>
                </a:pPr>
                <a:r>
                  <a:rPr lang="en-US" sz="2800" dirty="0">
                    <a:solidFill>
                      <a:srgbClr val="2F2B20"/>
                    </a:solidFill>
                    <a:cs typeface="Calibri" pitchFamily="34" charset="0"/>
                  </a:rPr>
                  <a:t>3. </a:t>
                </a:r>
                <a:r>
                  <a:rPr lang="en-US" sz="2800" b="1" dirty="0">
                    <a:solidFill>
                      <a:srgbClr val="2F2B20"/>
                    </a:solidFill>
                    <a:cs typeface="Calibri" pitchFamily="34" charset="0"/>
                  </a:rPr>
                  <a:t>EVALUATE</a:t>
                </a:r>
                <a:r>
                  <a:rPr lang="en-US" sz="2800" dirty="0">
                    <a:solidFill>
                      <a:srgbClr val="2F2B20"/>
                    </a:solidFill>
                    <a:cs typeface="Calibri" pitchFamily="34" charset="0"/>
                  </a:rPr>
                  <a:t> management objectives.</a:t>
                </a:r>
              </a:p>
            </p:txBody>
          </p:sp>
        </p:grpSp>
        <p:grpSp>
          <p:nvGrpSpPr>
            <p:cNvPr id="13" name="Group 12"/>
            <p:cNvGrpSpPr/>
            <p:nvPr/>
          </p:nvGrpSpPr>
          <p:grpSpPr>
            <a:xfrm>
              <a:off x="1634277" y="4739866"/>
              <a:ext cx="2409740" cy="1437629"/>
              <a:chOff x="815496" y="4618738"/>
              <a:chExt cx="2994511" cy="1980231"/>
            </a:xfrm>
            <a:solidFill>
              <a:schemeClr val="accent1">
                <a:lumMod val="20000"/>
                <a:lumOff val="80000"/>
              </a:schemeClr>
            </a:solidFill>
            <a:effectLst>
              <a:glow rad="63500">
                <a:schemeClr val="accent1">
                  <a:satMod val="175000"/>
                  <a:alpha val="40000"/>
                </a:schemeClr>
              </a:glow>
            </a:effectLst>
          </p:grpSpPr>
          <p:sp>
            <p:nvSpPr>
              <p:cNvPr id="17" name="Rounded Rectangle 16"/>
              <p:cNvSpPr/>
              <p:nvPr/>
            </p:nvSpPr>
            <p:spPr>
              <a:xfrm>
                <a:off x="815496" y="4618738"/>
                <a:ext cx="2994511" cy="1980231"/>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8" name="Rounded Rectangle 11"/>
              <p:cNvSpPr/>
              <p:nvPr/>
            </p:nvSpPr>
            <p:spPr>
              <a:xfrm>
                <a:off x="912163" y="4715405"/>
                <a:ext cx="2801177" cy="178689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Aft>
                    <a:spcPct val="35000"/>
                  </a:spcAft>
                </a:pPr>
                <a:r>
                  <a:rPr lang="en-US" sz="2800" dirty="0">
                    <a:solidFill>
                      <a:srgbClr val="2F2B20"/>
                    </a:solidFill>
                    <a:cs typeface="Calibri" pitchFamily="34" charset="0"/>
                  </a:rPr>
                  <a:t>4. </a:t>
                </a:r>
                <a:r>
                  <a:rPr lang="en-US" sz="2800" b="1" dirty="0">
                    <a:solidFill>
                      <a:srgbClr val="2F2B20"/>
                    </a:solidFill>
                    <a:cs typeface="Calibri" pitchFamily="34" charset="0"/>
                  </a:rPr>
                  <a:t>IDENTIFY</a:t>
                </a:r>
                <a:r>
                  <a:rPr lang="en-US" sz="2800" dirty="0">
                    <a:solidFill>
                      <a:srgbClr val="2F2B20"/>
                    </a:solidFill>
                    <a:cs typeface="Calibri" pitchFamily="34" charset="0"/>
                  </a:rPr>
                  <a:t> adaptation approaches. </a:t>
                </a:r>
              </a:p>
            </p:txBody>
          </p:sp>
        </p:grpSp>
        <p:grpSp>
          <p:nvGrpSpPr>
            <p:cNvPr id="14" name="Group 13"/>
            <p:cNvGrpSpPr/>
            <p:nvPr/>
          </p:nvGrpSpPr>
          <p:grpSpPr>
            <a:xfrm>
              <a:off x="1100667" y="2911314"/>
              <a:ext cx="2409740" cy="1352055"/>
              <a:chOff x="152395" y="2100038"/>
              <a:chExt cx="2994511" cy="1862359"/>
            </a:xfrm>
            <a:solidFill>
              <a:schemeClr val="accent1">
                <a:lumMod val="20000"/>
                <a:lumOff val="80000"/>
              </a:schemeClr>
            </a:solidFill>
            <a:effectLst>
              <a:glow rad="63500">
                <a:schemeClr val="accent1">
                  <a:satMod val="175000"/>
                  <a:alpha val="40000"/>
                </a:schemeClr>
              </a:glow>
            </a:effectLst>
          </p:grpSpPr>
          <p:sp>
            <p:nvSpPr>
              <p:cNvPr id="15" name="Rounded Rectangle 14"/>
              <p:cNvSpPr/>
              <p:nvPr/>
            </p:nvSpPr>
            <p:spPr>
              <a:xfrm>
                <a:off x="152395" y="2100038"/>
                <a:ext cx="2994511" cy="1862359"/>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6" name="Rounded Rectangle 13"/>
              <p:cNvSpPr/>
              <p:nvPr/>
            </p:nvSpPr>
            <p:spPr>
              <a:xfrm>
                <a:off x="243308" y="2190951"/>
                <a:ext cx="2812685" cy="16805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a:lnSpc>
                    <a:spcPct val="90000"/>
                  </a:lnSpc>
                  <a:spcAft>
                    <a:spcPct val="35000"/>
                  </a:spcAft>
                </a:pPr>
                <a:r>
                  <a:rPr lang="en-US" sz="2800" dirty="0">
                    <a:solidFill>
                      <a:srgbClr val="2F2B20"/>
                    </a:solidFill>
                    <a:cs typeface="Calibri" pitchFamily="34" charset="0"/>
                  </a:rPr>
                  <a:t>5. </a:t>
                </a:r>
                <a:r>
                  <a:rPr lang="en-US" sz="2800" b="1" dirty="0">
                    <a:solidFill>
                      <a:srgbClr val="2F2B20"/>
                    </a:solidFill>
                    <a:cs typeface="Calibri" pitchFamily="34" charset="0"/>
                  </a:rPr>
                  <a:t>MONITOR</a:t>
                </a:r>
                <a:r>
                  <a:rPr lang="en-US" sz="2800" dirty="0">
                    <a:solidFill>
                      <a:srgbClr val="2F2B20"/>
                    </a:solidFill>
                    <a:cs typeface="Calibri" pitchFamily="34" charset="0"/>
                  </a:rPr>
                  <a:t> and evaluate effectiveness.</a:t>
                </a:r>
              </a:p>
            </p:txBody>
          </p:sp>
        </p:grpSp>
      </p:grpSp>
      <p:sp>
        <p:nvSpPr>
          <p:cNvPr id="2" name="Title 1"/>
          <p:cNvSpPr>
            <a:spLocks noGrp="1"/>
          </p:cNvSpPr>
          <p:nvPr>
            <p:ph type="title"/>
          </p:nvPr>
        </p:nvSpPr>
        <p:spPr/>
        <p:txBody>
          <a:bodyPr>
            <a:normAutofit/>
          </a:bodyPr>
          <a:lstStyle/>
          <a:p>
            <a:r>
              <a:rPr lang="en-US" sz="4000" dirty="0">
                <a:solidFill>
                  <a:srgbClr val="0B5EA2"/>
                </a:solidFill>
                <a:latin typeface="+mn-lt"/>
              </a:rPr>
              <a:t>Adaptation Workbook</a:t>
            </a:r>
          </a:p>
        </p:txBody>
      </p:sp>
      <p:sp>
        <p:nvSpPr>
          <p:cNvPr id="25" name="TextBox 24">
            <a:extLst>
              <a:ext uri="{FF2B5EF4-FFF2-40B4-BE49-F238E27FC236}">
                <a16:creationId xmlns:a16="http://schemas.microsoft.com/office/drawing/2014/main" id="{5B9FE73A-AD58-49E1-9138-1A72CD36C6F7}"/>
              </a:ext>
            </a:extLst>
          </p:cNvPr>
          <p:cNvSpPr txBox="1"/>
          <p:nvPr/>
        </p:nvSpPr>
        <p:spPr>
          <a:xfrm>
            <a:off x="1780641" y="5726668"/>
            <a:ext cx="901316" cy="369332"/>
          </a:xfrm>
          <a:prstGeom prst="rect">
            <a:avLst/>
          </a:prstGeom>
          <a:noFill/>
        </p:spPr>
        <p:txBody>
          <a:bodyPr wrap="square" rtlCol="0">
            <a:spAutoFit/>
          </a:bodyPr>
          <a:lstStyle/>
          <a:p>
            <a:r>
              <a:rPr lang="en-US" b="1" dirty="0">
                <a:solidFill>
                  <a:srgbClr val="2F2B20"/>
                </a:solidFill>
                <a:latin typeface="Candara" panose="020E0502030303020204" pitchFamily="34" charset="0"/>
              </a:rPr>
              <a:t> Menu</a:t>
            </a:r>
            <a:endParaRPr lang="en-US" dirty="0">
              <a:solidFill>
                <a:srgbClr val="2F2B20"/>
              </a:solidFill>
              <a:latin typeface="Candara" panose="020E0502030303020204" pitchFamily="34" charset="0"/>
            </a:endParaRPr>
          </a:p>
        </p:txBody>
      </p:sp>
      <p:pic>
        <p:nvPicPr>
          <p:cNvPr id="26" name="Picture 8" descr="https://cdn3.iconfinder.com/data/icons/interaction-design/512/menu-512.png">
            <a:extLst>
              <a:ext uri="{FF2B5EF4-FFF2-40B4-BE49-F238E27FC236}">
                <a16:creationId xmlns:a16="http://schemas.microsoft.com/office/drawing/2014/main" id="{39E7777B-82B3-4535-9417-EA48AF656234}"/>
              </a:ext>
            </a:extLst>
          </p:cNvPr>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35071" y="4784822"/>
            <a:ext cx="963878" cy="963878"/>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28">
            <a:extLst>
              <a:ext uri="{FF2B5EF4-FFF2-40B4-BE49-F238E27FC236}">
                <a16:creationId xmlns:a16="http://schemas.microsoft.com/office/drawing/2014/main" id="{6719B67B-713A-4B6B-AD47-33A28F67B834}"/>
              </a:ext>
            </a:extLst>
          </p:cNvPr>
          <p:cNvSpPr/>
          <p:nvPr/>
        </p:nvSpPr>
        <p:spPr>
          <a:xfrm>
            <a:off x="1689889" y="4693916"/>
            <a:ext cx="1009061" cy="1402085"/>
          </a:xfrm>
          <a:prstGeom prst="roundRect">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Right Arrow 29">
            <a:extLst>
              <a:ext uri="{FF2B5EF4-FFF2-40B4-BE49-F238E27FC236}">
                <a16:creationId xmlns:a16="http://schemas.microsoft.com/office/drawing/2014/main" id="{36E9C5F8-1F11-4F5E-B06F-44A75DBBE812}"/>
              </a:ext>
            </a:extLst>
          </p:cNvPr>
          <p:cNvSpPr/>
          <p:nvPr/>
        </p:nvSpPr>
        <p:spPr>
          <a:xfrm>
            <a:off x="2734138" y="5442092"/>
            <a:ext cx="331614" cy="306609"/>
          </a:xfrm>
          <a:prstGeom prst="rightArrow">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1975561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animBg="1"/>
      <p:bldP spid="2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1"/>
          <p:cNvSpPr>
            <a:spLocks noGrp="1"/>
          </p:cNvSpPr>
          <p:nvPr>
            <p:ph type="title"/>
          </p:nvPr>
        </p:nvSpPr>
        <p:spPr>
          <a:xfrm>
            <a:off x="1752600" y="152400"/>
            <a:ext cx="8763000" cy="1066800"/>
          </a:xfrm>
        </p:spPr>
        <p:txBody>
          <a:bodyPr>
            <a:noAutofit/>
          </a:bodyPr>
          <a:lstStyle/>
          <a:p>
            <a:r>
              <a:rPr lang="en-US" dirty="0"/>
              <a:t>Adaptation Menus</a:t>
            </a:r>
            <a:endParaRPr lang="en-US" sz="8800" dirty="0"/>
          </a:p>
        </p:txBody>
      </p:sp>
      <p:sp>
        <p:nvSpPr>
          <p:cNvPr id="2" name="Rectangle 1"/>
          <p:cNvSpPr/>
          <p:nvPr/>
        </p:nvSpPr>
        <p:spPr>
          <a:xfrm>
            <a:off x="3541437" y="6470668"/>
            <a:ext cx="7602466" cy="400110"/>
          </a:xfrm>
          <a:prstGeom prst="rect">
            <a:avLst/>
          </a:prstGeom>
        </p:spPr>
        <p:txBody>
          <a:bodyPr wrap="none">
            <a:spAutoFit/>
          </a:bodyPr>
          <a:lstStyle/>
          <a:p>
            <a:r>
              <a:rPr lang="en-US" sz="2000" dirty="0">
                <a:solidFill>
                  <a:srgbClr val="FFFFFF"/>
                </a:solidFill>
                <a:cs typeface="Arial" charset="0"/>
              </a:rPr>
              <a:t>www.nrs.fs.fed.us/pubs/40543 and www.AdaptationWorkbook.org</a:t>
            </a:r>
            <a:endParaRPr lang="en-US" sz="2000" dirty="0">
              <a:solidFill>
                <a:srgbClr val="FFFFFF"/>
              </a:solidFill>
            </a:endParaRPr>
          </a:p>
        </p:txBody>
      </p:sp>
      <p:sp>
        <p:nvSpPr>
          <p:cNvPr id="6" name="Content Placeholder 2"/>
          <p:cNvSpPr>
            <a:spLocks noGrp="1"/>
          </p:cNvSpPr>
          <p:nvPr>
            <p:ph idx="1"/>
          </p:nvPr>
        </p:nvSpPr>
        <p:spPr>
          <a:xfrm>
            <a:off x="1963758" y="1317367"/>
            <a:ext cx="4513243" cy="4985266"/>
          </a:xfrm>
        </p:spPr>
        <p:txBody>
          <a:bodyPr>
            <a:normAutofit/>
          </a:bodyPr>
          <a:lstStyle/>
          <a:p>
            <a:pPr marL="0" indent="0">
              <a:spcBef>
                <a:spcPts val="600"/>
              </a:spcBef>
              <a:spcAft>
                <a:spcPts val="1200"/>
              </a:spcAft>
              <a:buNone/>
            </a:pPr>
            <a:r>
              <a:rPr lang="en-US" sz="2600" b="1" i="1" dirty="0">
                <a:solidFill>
                  <a:srgbClr val="0070C0"/>
                </a:solidFill>
              </a:rPr>
              <a:t>A collection of plausible adaptation actions that is: </a:t>
            </a:r>
          </a:p>
          <a:p>
            <a:pPr marL="577850" indent="-457200">
              <a:spcBef>
                <a:spcPts val="600"/>
              </a:spcBef>
              <a:spcAft>
                <a:spcPts val="1200"/>
              </a:spcAft>
            </a:pPr>
            <a:r>
              <a:rPr lang="en-US" sz="2800" dirty="0"/>
              <a:t>Specific to a discipline</a:t>
            </a:r>
          </a:p>
          <a:p>
            <a:pPr marL="577850" indent="-457200">
              <a:spcBef>
                <a:spcPts val="600"/>
              </a:spcBef>
              <a:spcAft>
                <a:spcPts val="1200"/>
              </a:spcAft>
            </a:pPr>
            <a:r>
              <a:rPr lang="en-US" sz="2800" dirty="0"/>
              <a:t>Organized into a tiered hierarchy </a:t>
            </a:r>
          </a:p>
          <a:p>
            <a:pPr marL="577850" indent="-457200">
              <a:spcBef>
                <a:spcPts val="600"/>
              </a:spcBef>
              <a:spcAft>
                <a:spcPts val="1200"/>
              </a:spcAft>
            </a:pPr>
            <a:r>
              <a:rPr lang="en-US" sz="2800" dirty="0"/>
              <a:t>Thorough and comprehensive (including opposing ideas!)</a:t>
            </a:r>
          </a:p>
          <a:p>
            <a:pPr marL="0" indent="0">
              <a:buNone/>
            </a:pPr>
            <a:endParaRPr lang="en-US" dirty="0"/>
          </a:p>
          <a:p>
            <a:endParaRPr lang="en-US" dirty="0"/>
          </a:p>
        </p:txBody>
      </p:sp>
      <p:pic>
        <p:nvPicPr>
          <p:cNvPr id="1026" name="Picture 2" descr="Image result for menu"/>
          <p:cNvPicPr>
            <a:picLocks noChangeAspect="1" noChangeArrowheads="1"/>
          </p:cNvPicPr>
          <p:nvPr/>
        </p:nvPicPr>
        <p:blipFill rotWithShape="1">
          <a:blip r:embed="rId3">
            <a:extLst>
              <a:ext uri="{28A0092B-C50C-407E-A947-70E740481C1C}">
                <a14:useLocalDpi xmlns:a14="http://schemas.microsoft.com/office/drawing/2010/main" val="0"/>
              </a:ext>
            </a:extLst>
          </a:blip>
          <a:srcRect b="16667"/>
          <a:stretch/>
        </p:blipFill>
        <p:spPr bwMode="auto">
          <a:xfrm>
            <a:off x="6629401" y="1219200"/>
            <a:ext cx="3746183" cy="52578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4"/>
          <a:stretch>
            <a:fillRect/>
          </a:stretch>
        </p:blipFill>
        <p:spPr>
          <a:xfrm>
            <a:off x="6623166" y="1468087"/>
            <a:ext cx="3395766" cy="4834547"/>
          </a:xfrm>
          <a:prstGeom prst="rect">
            <a:avLst/>
          </a:prstGeom>
        </p:spPr>
      </p:pic>
      <p:pic>
        <p:nvPicPr>
          <p:cNvPr id="18" name="Picture 2" descr="Image result for menu"/>
          <p:cNvPicPr>
            <a:picLocks noChangeAspect="1" noChangeArrowheads="1"/>
          </p:cNvPicPr>
          <p:nvPr/>
        </p:nvPicPr>
        <p:blipFill rotWithShape="1">
          <a:blip r:embed="rId3">
            <a:extLst>
              <a:ext uri="{28A0092B-C50C-407E-A947-70E740481C1C}">
                <a14:useLocalDpi xmlns:a14="http://schemas.microsoft.com/office/drawing/2010/main" val="0"/>
              </a:ext>
            </a:extLst>
          </a:blip>
          <a:srcRect b="16667"/>
          <a:stretch/>
        </p:blipFill>
        <p:spPr bwMode="auto">
          <a:xfrm>
            <a:off x="6717281" y="1187960"/>
            <a:ext cx="3746183"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817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1"/>
          <p:cNvSpPr>
            <a:spLocks noGrp="1"/>
          </p:cNvSpPr>
          <p:nvPr>
            <p:ph type="title"/>
          </p:nvPr>
        </p:nvSpPr>
        <p:spPr>
          <a:xfrm>
            <a:off x="1752600" y="152400"/>
            <a:ext cx="8763000" cy="1066800"/>
          </a:xfrm>
        </p:spPr>
        <p:txBody>
          <a:bodyPr>
            <a:noAutofit/>
          </a:bodyPr>
          <a:lstStyle/>
          <a:p>
            <a:r>
              <a:rPr lang="en-US" dirty="0"/>
              <a:t>Adaptation Menu Benefits</a:t>
            </a:r>
            <a:endParaRPr lang="en-US" sz="8800" dirty="0"/>
          </a:p>
        </p:txBody>
      </p:sp>
      <p:sp>
        <p:nvSpPr>
          <p:cNvPr id="2" name="Rectangle 1"/>
          <p:cNvSpPr/>
          <p:nvPr/>
        </p:nvSpPr>
        <p:spPr>
          <a:xfrm>
            <a:off x="3541437" y="6470668"/>
            <a:ext cx="7602466" cy="400110"/>
          </a:xfrm>
          <a:prstGeom prst="rect">
            <a:avLst/>
          </a:prstGeom>
        </p:spPr>
        <p:txBody>
          <a:bodyPr wrap="none">
            <a:spAutoFit/>
          </a:bodyPr>
          <a:lstStyle/>
          <a:p>
            <a:r>
              <a:rPr lang="en-US" sz="2000" dirty="0">
                <a:solidFill>
                  <a:srgbClr val="FFFFFF"/>
                </a:solidFill>
                <a:cs typeface="Arial" charset="0"/>
              </a:rPr>
              <a:t>www.nrs.fs.fed.us/pubs/40543 and www.AdaptationWorkbook.org</a:t>
            </a:r>
            <a:endParaRPr lang="en-US" sz="2000" dirty="0">
              <a:solidFill>
                <a:srgbClr val="FFFFFF"/>
              </a:solidFill>
            </a:endParaRPr>
          </a:p>
        </p:txBody>
      </p:sp>
      <p:sp>
        <p:nvSpPr>
          <p:cNvPr id="6" name="Content Placeholder 2"/>
          <p:cNvSpPr>
            <a:spLocks noGrp="1"/>
          </p:cNvSpPr>
          <p:nvPr>
            <p:ph idx="1"/>
          </p:nvPr>
        </p:nvSpPr>
        <p:spPr>
          <a:xfrm>
            <a:off x="1963757" y="1317367"/>
            <a:ext cx="5105400" cy="4985266"/>
          </a:xfrm>
        </p:spPr>
        <p:txBody>
          <a:bodyPr>
            <a:normAutofit/>
          </a:bodyPr>
          <a:lstStyle/>
          <a:p>
            <a:pPr marL="0" indent="0">
              <a:spcBef>
                <a:spcPts val="600"/>
              </a:spcBef>
              <a:spcAft>
                <a:spcPts val="1200"/>
              </a:spcAft>
              <a:buNone/>
            </a:pPr>
            <a:r>
              <a:rPr lang="en-US" sz="2600" b="1" i="1" dirty="0">
                <a:solidFill>
                  <a:srgbClr val="0070C0"/>
                </a:solidFill>
              </a:rPr>
              <a:t>Address challenges in implementing adaptation:</a:t>
            </a:r>
          </a:p>
          <a:p>
            <a:pPr marL="635000" indent="-514350">
              <a:spcBef>
                <a:spcPts val="600"/>
              </a:spcBef>
              <a:spcAft>
                <a:spcPts val="1200"/>
              </a:spcAft>
              <a:buFont typeface="+mj-lt"/>
              <a:buAutoNum type="arabicPeriod"/>
            </a:pPr>
            <a:r>
              <a:rPr lang="en-US" sz="2800" dirty="0"/>
              <a:t>Connecting broad ideas to specific actions</a:t>
            </a:r>
          </a:p>
          <a:p>
            <a:pPr marL="635000" indent="-514350">
              <a:spcAft>
                <a:spcPts val="1200"/>
              </a:spcAft>
              <a:buFont typeface="+mj-lt"/>
              <a:buAutoNum type="arabicPeriod"/>
            </a:pPr>
            <a:r>
              <a:rPr lang="en-US" sz="2800" dirty="0"/>
              <a:t>Communicating your ideas</a:t>
            </a:r>
          </a:p>
          <a:p>
            <a:pPr marL="635000" indent="-514350">
              <a:spcAft>
                <a:spcPts val="1200"/>
              </a:spcAft>
              <a:buFont typeface="+mj-lt"/>
              <a:buAutoNum type="arabicPeriod"/>
            </a:pPr>
            <a:r>
              <a:rPr lang="en-US" sz="2800" dirty="0"/>
              <a:t>Boosting creativity</a:t>
            </a:r>
          </a:p>
          <a:p>
            <a:pPr marL="577850" indent="-457200">
              <a:spcAft>
                <a:spcPts val="1200"/>
              </a:spcAft>
            </a:pPr>
            <a:endParaRPr lang="en-US" sz="2800" dirty="0"/>
          </a:p>
          <a:p>
            <a:pPr marL="0" indent="0">
              <a:buNone/>
            </a:pPr>
            <a:endParaRPr lang="en-US" dirty="0"/>
          </a:p>
          <a:p>
            <a:endParaRPr lang="en-US" dirty="0"/>
          </a:p>
        </p:txBody>
      </p:sp>
    </p:spTree>
    <p:extLst>
      <p:ext uri="{BB962C8B-B14F-4D97-AF65-F5344CB8AC3E}">
        <p14:creationId xmlns:p14="http://schemas.microsoft.com/office/powerpoint/2010/main" val="6394464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1"/>
          <p:cNvSpPr>
            <a:spLocks noGrp="1"/>
          </p:cNvSpPr>
          <p:nvPr>
            <p:ph type="title"/>
          </p:nvPr>
        </p:nvSpPr>
        <p:spPr>
          <a:xfrm>
            <a:off x="1752600" y="152400"/>
            <a:ext cx="8763000" cy="1066800"/>
          </a:xfrm>
        </p:spPr>
        <p:txBody>
          <a:bodyPr>
            <a:noAutofit/>
          </a:bodyPr>
          <a:lstStyle/>
          <a:p>
            <a:r>
              <a:rPr lang="en-US" dirty="0"/>
              <a:t>Adaptation Menus</a:t>
            </a:r>
            <a:endParaRPr lang="en-US" sz="8800" dirty="0"/>
          </a:p>
        </p:txBody>
      </p:sp>
      <p:sp>
        <p:nvSpPr>
          <p:cNvPr id="2" name="Rectangle 1"/>
          <p:cNvSpPr/>
          <p:nvPr/>
        </p:nvSpPr>
        <p:spPr>
          <a:xfrm>
            <a:off x="3541437" y="6470668"/>
            <a:ext cx="7602466" cy="400110"/>
          </a:xfrm>
          <a:prstGeom prst="rect">
            <a:avLst/>
          </a:prstGeom>
        </p:spPr>
        <p:txBody>
          <a:bodyPr wrap="none">
            <a:spAutoFit/>
          </a:bodyPr>
          <a:lstStyle/>
          <a:p>
            <a:r>
              <a:rPr lang="en-US" sz="2000" dirty="0">
                <a:solidFill>
                  <a:srgbClr val="FFFFFF"/>
                </a:solidFill>
                <a:cs typeface="Arial" charset="0"/>
              </a:rPr>
              <a:t>www.nrs.fs.fed.us/pubs/40543 and www.AdaptationWorkbook.org</a:t>
            </a:r>
            <a:endParaRPr lang="en-US" sz="2000" dirty="0">
              <a:solidFill>
                <a:srgbClr val="FFFFFF"/>
              </a:solidFill>
            </a:endParaRPr>
          </a:p>
        </p:txBody>
      </p:sp>
      <p:sp>
        <p:nvSpPr>
          <p:cNvPr id="6" name="Content Placeholder 2"/>
          <p:cNvSpPr>
            <a:spLocks noGrp="1"/>
          </p:cNvSpPr>
          <p:nvPr>
            <p:ph idx="1"/>
          </p:nvPr>
        </p:nvSpPr>
        <p:spPr>
          <a:xfrm>
            <a:off x="1963756" y="1317367"/>
            <a:ext cx="6418244" cy="4985266"/>
          </a:xfrm>
        </p:spPr>
        <p:txBody>
          <a:bodyPr>
            <a:normAutofit/>
          </a:bodyPr>
          <a:lstStyle/>
          <a:p>
            <a:pPr marL="0" indent="0">
              <a:spcBef>
                <a:spcPts val="600"/>
              </a:spcBef>
              <a:spcAft>
                <a:spcPts val="1200"/>
              </a:spcAft>
              <a:buNone/>
            </a:pPr>
            <a:r>
              <a:rPr lang="en-US" sz="2600" b="1" i="1" dirty="0">
                <a:solidFill>
                  <a:srgbClr val="0070C0"/>
                </a:solidFill>
              </a:rPr>
              <a:t>1. Connecting Broad Ideas to Specific Actions </a:t>
            </a:r>
          </a:p>
          <a:p>
            <a:pPr marL="0" indent="0">
              <a:buNone/>
            </a:pPr>
            <a:endParaRPr lang="en-US" dirty="0"/>
          </a:p>
          <a:p>
            <a:endParaRPr lang="en-US" dirty="0"/>
          </a:p>
        </p:txBody>
      </p:sp>
      <p:pic>
        <p:nvPicPr>
          <p:cNvPr id="4" name="Picture 3"/>
          <p:cNvPicPr>
            <a:picLocks noChangeAspect="1"/>
          </p:cNvPicPr>
          <p:nvPr/>
        </p:nvPicPr>
        <p:blipFill>
          <a:blip r:embed="rId3"/>
          <a:stretch>
            <a:fillRect/>
          </a:stretch>
        </p:blipFill>
        <p:spPr>
          <a:xfrm>
            <a:off x="2576910" y="1874379"/>
            <a:ext cx="7103035" cy="4754880"/>
          </a:xfrm>
          <a:prstGeom prst="rect">
            <a:avLst/>
          </a:prstGeom>
        </p:spPr>
      </p:pic>
    </p:spTree>
    <p:extLst>
      <p:ext uri="{BB962C8B-B14F-4D97-AF65-F5344CB8AC3E}">
        <p14:creationId xmlns:p14="http://schemas.microsoft.com/office/powerpoint/2010/main" val="26517468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1"/>
          <p:cNvSpPr>
            <a:spLocks noGrp="1"/>
          </p:cNvSpPr>
          <p:nvPr>
            <p:ph type="title"/>
          </p:nvPr>
        </p:nvSpPr>
        <p:spPr>
          <a:xfrm>
            <a:off x="1752600" y="152400"/>
            <a:ext cx="8763000" cy="1066800"/>
          </a:xfrm>
        </p:spPr>
        <p:txBody>
          <a:bodyPr>
            <a:noAutofit/>
          </a:bodyPr>
          <a:lstStyle/>
          <a:p>
            <a:r>
              <a:rPr lang="en-US" dirty="0"/>
              <a:t>Adaptation Menus</a:t>
            </a:r>
            <a:endParaRPr lang="en-US" sz="8800" dirty="0"/>
          </a:p>
        </p:txBody>
      </p:sp>
      <p:sp>
        <p:nvSpPr>
          <p:cNvPr id="2" name="Rectangle 1"/>
          <p:cNvSpPr/>
          <p:nvPr/>
        </p:nvSpPr>
        <p:spPr>
          <a:xfrm>
            <a:off x="3541437" y="6470668"/>
            <a:ext cx="7602466" cy="400110"/>
          </a:xfrm>
          <a:prstGeom prst="rect">
            <a:avLst/>
          </a:prstGeom>
        </p:spPr>
        <p:txBody>
          <a:bodyPr wrap="none">
            <a:spAutoFit/>
          </a:bodyPr>
          <a:lstStyle/>
          <a:p>
            <a:r>
              <a:rPr lang="en-US" sz="2000" dirty="0">
                <a:solidFill>
                  <a:srgbClr val="FFFFFF"/>
                </a:solidFill>
                <a:cs typeface="Arial" charset="0"/>
              </a:rPr>
              <a:t>www.nrs.fs.fed.us/pubs/40543 and www.AdaptationWorkbook.org</a:t>
            </a:r>
            <a:endParaRPr lang="en-US" sz="2000" dirty="0">
              <a:solidFill>
                <a:srgbClr val="FFFFFF"/>
              </a:solidFill>
            </a:endParaRPr>
          </a:p>
        </p:txBody>
      </p:sp>
      <p:sp>
        <p:nvSpPr>
          <p:cNvPr id="6" name="Content Placeholder 2"/>
          <p:cNvSpPr>
            <a:spLocks noGrp="1"/>
          </p:cNvSpPr>
          <p:nvPr>
            <p:ph idx="1"/>
          </p:nvPr>
        </p:nvSpPr>
        <p:spPr>
          <a:xfrm>
            <a:off x="1963756" y="1317367"/>
            <a:ext cx="6875444" cy="4985266"/>
          </a:xfrm>
        </p:spPr>
        <p:txBody>
          <a:bodyPr>
            <a:normAutofit/>
          </a:bodyPr>
          <a:lstStyle/>
          <a:p>
            <a:pPr marL="0" indent="0">
              <a:spcBef>
                <a:spcPts val="600"/>
              </a:spcBef>
              <a:spcAft>
                <a:spcPts val="1200"/>
              </a:spcAft>
              <a:buNone/>
            </a:pPr>
            <a:r>
              <a:rPr lang="en-US" sz="2600" b="1" i="1" dirty="0">
                <a:solidFill>
                  <a:srgbClr val="0070C0"/>
                </a:solidFill>
              </a:rPr>
              <a:t>1. Connecting Broad Ideas to Specific Actions </a:t>
            </a:r>
          </a:p>
          <a:p>
            <a:pPr marL="0" indent="0">
              <a:buNone/>
            </a:pPr>
            <a:endParaRPr lang="en-US" dirty="0"/>
          </a:p>
          <a:p>
            <a:endParaRPr lang="en-US" dirty="0"/>
          </a:p>
        </p:txBody>
      </p:sp>
      <p:pic>
        <p:nvPicPr>
          <p:cNvPr id="5" name="Picture 4"/>
          <p:cNvPicPr>
            <a:picLocks noChangeAspect="1"/>
          </p:cNvPicPr>
          <p:nvPr/>
        </p:nvPicPr>
        <p:blipFill>
          <a:blip r:embed="rId3"/>
          <a:stretch>
            <a:fillRect/>
          </a:stretch>
        </p:blipFill>
        <p:spPr>
          <a:xfrm>
            <a:off x="2558601" y="1881976"/>
            <a:ext cx="7150999" cy="4754880"/>
          </a:xfrm>
          <a:prstGeom prst="rect">
            <a:avLst/>
          </a:prstGeom>
        </p:spPr>
      </p:pic>
    </p:spTree>
    <p:extLst>
      <p:ext uri="{BB962C8B-B14F-4D97-AF65-F5344CB8AC3E}">
        <p14:creationId xmlns:p14="http://schemas.microsoft.com/office/powerpoint/2010/main" val="33795021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1"/>
          <p:cNvSpPr>
            <a:spLocks noGrp="1"/>
          </p:cNvSpPr>
          <p:nvPr>
            <p:ph type="title"/>
          </p:nvPr>
        </p:nvSpPr>
        <p:spPr>
          <a:xfrm>
            <a:off x="1752600" y="152400"/>
            <a:ext cx="8763000" cy="1066800"/>
          </a:xfrm>
        </p:spPr>
        <p:txBody>
          <a:bodyPr>
            <a:noAutofit/>
          </a:bodyPr>
          <a:lstStyle/>
          <a:p>
            <a:r>
              <a:rPr lang="en-US" dirty="0"/>
              <a:t>Adaptation Menus</a:t>
            </a:r>
            <a:endParaRPr lang="en-US" sz="8800" dirty="0"/>
          </a:p>
        </p:txBody>
      </p:sp>
      <p:sp>
        <p:nvSpPr>
          <p:cNvPr id="2" name="Rectangle 1"/>
          <p:cNvSpPr/>
          <p:nvPr/>
        </p:nvSpPr>
        <p:spPr>
          <a:xfrm>
            <a:off x="3541437" y="6470668"/>
            <a:ext cx="7602466" cy="400110"/>
          </a:xfrm>
          <a:prstGeom prst="rect">
            <a:avLst/>
          </a:prstGeom>
        </p:spPr>
        <p:txBody>
          <a:bodyPr wrap="none">
            <a:spAutoFit/>
          </a:bodyPr>
          <a:lstStyle/>
          <a:p>
            <a:r>
              <a:rPr lang="en-US" sz="2000" dirty="0">
                <a:solidFill>
                  <a:srgbClr val="FFFFFF"/>
                </a:solidFill>
                <a:cs typeface="Arial" charset="0"/>
              </a:rPr>
              <a:t>www.nrs.fs.fed.us/pubs/40543 and www.AdaptationWorkbook.org</a:t>
            </a:r>
            <a:endParaRPr lang="en-US" sz="2000" dirty="0">
              <a:solidFill>
                <a:srgbClr val="FFFFFF"/>
              </a:solidFill>
            </a:endParaRPr>
          </a:p>
        </p:txBody>
      </p:sp>
      <p:sp>
        <p:nvSpPr>
          <p:cNvPr id="6" name="Content Placeholder 2"/>
          <p:cNvSpPr>
            <a:spLocks noGrp="1"/>
          </p:cNvSpPr>
          <p:nvPr>
            <p:ph idx="1"/>
          </p:nvPr>
        </p:nvSpPr>
        <p:spPr>
          <a:xfrm>
            <a:off x="1963756" y="1317367"/>
            <a:ext cx="6875444" cy="4985266"/>
          </a:xfrm>
        </p:spPr>
        <p:txBody>
          <a:bodyPr>
            <a:normAutofit/>
          </a:bodyPr>
          <a:lstStyle/>
          <a:p>
            <a:pPr marL="0" indent="0">
              <a:spcBef>
                <a:spcPts val="600"/>
              </a:spcBef>
              <a:spcAft>
                <a:spcPts val="1200"/>
              </a:spcAft>
              <a:buNone/>
            </a:pPr>
            <a:r>
              <a:rPr lang="en-US" sz="2600" b="1" i="1" dirty="0">
                <a:solidFill>
                  <a:srgbClr val="0070C0"/>
                </a:solidFill>
              </a:rPr>
              <a:t>1. Connecting Broad Ideas to Specific Actions </a:t>
            </a:r>
          </a:p>
          <a:p>
            <a:pPr marL="0" indent="0">
              <a:buNone/>
            </a:pPr>
            <a:endParaRPr lang="en-US" dirty="0"/>
          </a:p>
          <a:p>
            <a:endParaRPr lang="en-US" dirty="0"/>
          </a:p>
        </p:txBody>
      </p:sp>
      <p:pic>
        <p:nvPicPr>
          <p:cNvPr id="3" name="Picture 2"/>
          <p:cNvPicPr>
            <a:picLocks noChangeAspect="1"/>
          </p:cNvPicPr>
          <p:nvPr/>
        </p:nvPicPr>
        <p:blipFill>
          <a:blip r:embed="rId3"/>
          <a:stretch>
            <a:fillRect/>
          </a:stretch>
        </p:blipFill>
        <p:spPr>
          <a:xfrm>
            <a:off x="2590801" y="1915843"/>
            <a:ext cx="7022921" cy="4754880"/>
          </a:xfrm>
          <a:prstGeom prst="rect">
            <a:avLst/>
          </a:prstGeom>
        </p:spPr>
      </p:pic>
    </p:spTree>
    <p:extLst>
      <p:ext uri="{BB962C8B-B14F-4D97-AF65-F5344CB8AC3E}">
        <p14:creationId xmlns:p14="http://schemas.microsoft.com/office/powerpoint/2010/main" val="41264011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1"/>
          <p:cNvSpPr>
            <a:spLocks noGrp="1"/>
          </p:cNvSpPr>
          <p:nvPr>
            <p:ph type="title"/>
          </p:nvPr>
        </p:nvSpPr>
        <p:spPr>
          <a:xfrm>
            <a:off x="1752600" y="152400"/>
            <a:ext cx="8763000" cy="1066800"/>
          </a:xfrm>
        </p:spPr>
        <p:txBody>
          <a:bodyPr>
            <a:noAutofit/>
          </a:bodyPr>
          <a:lstStyle/>
          <a:p>
            <a:r>
              <a:rPr lang="en-US" dirty="0"/>
              <a:t>Adaptation Menus</a:t>
            </a:r>
            <a:endParaRPr lang="en-US" sz="8800" dirty="0"/>
          </a:p>
        </p:txBody>
      </p:sp>
      <p:sp>
        <p:nvSpPr>
          <p:cNvPr id="2" name="Rectangle 1"/>
          <p:cNvSpPr/>
          <p:nvPr/>
        </p:nvSpPr>
        <p:spPr>
          <a:xfrm>
            <a:off x="3541437" y="6470668"/>
            <a:ext cx="7602466" cy="400110"/>
          </a:xfrm>
          <a:prstGeom prst="rect">
            <a:avLst/>
          </a:prstGeom>
        </p:spPr>
        <p:txBody>
          <a:bodyPr wrap="none">
            <a:spAutoFit/>
          </a:bodyPr>
          <a:lstStyle/>
          <a:p>
            <a:r>
              <a:rPr lang="en-US" sz="2000" dirty="0">
                <a:solidFill>
                  <a:srgbClr val="FFFFFF"/>
                </a:solidFill>
                <a:cs typeface="Arial" charset="0"/>
              </a:rPr>
              <a:t>www.nrs.fs.fed.us/pubs/40543 and www.AdaptationWorkbook.org</a:t>
            </a:r>
            <a:endParaRPr lang="en-US" sz="2000" dirty="0">
              <a:solidFill>
                <a:srgbClr val="FFFFFF"/>
              </a:solidFill>
            </a:endParaRPr>
          </a:p>
        </p:txBody>
      </p:sp>
      <p:sp>
        <p:nvSpPr>
          <p:cNvPr id="6" name="Content Placeholder 2"/>
          <p:cNvSpPr>
            <a:spLocks noGrp="1"/>
          </p:cNvSpPr>
          <p:nvPr>
            <p:ph idx="1"/>
          </p:nvPr>
        </p:nvSpPr>
        <p:spPr>
          <a:xfrm>
            <a:off x="1963756" y="1317367"/>
            <a:ext cx="7104044" cy="4985266"/>
          </a:xfrm>
        </p:spPr>
        <p:txBody>
          <a:bodyPr>
            <a:normAutofit/>
          </a:bodyPr>
          <a:lstStyle/>
          <a:p>
            <a:pPr marL="0" indent="0">
              <a:spcBef>
                <a:spcPts val="600"/>
              </a:spcBef>
              <a:spcAft>
                <a:spcPts val="1200"/>
              </a:spcAft>
              <a:buNone/>
            </a:pPr>
            <a:r>
              <a:rPr lang="en-US" sz="2600" b="1" i="1" dirty="0">
                <a:solidFill>
                  <a:srgbClr val="0070C0"/>
                </a:solidFill>
              </a:rPr>
              <a:t>1. Connecting Broad Ideas to Specific Actions </a:t>
            </a:r>
          </a:p>
          <a:p>
            <a:pPr marL="0" indent="0">
              <a:buNone/>
            </a:pPr>
            <a:endParaRPr lang="en-US" dirty="0"/>
          </a:p>
          <a:p>
            <a:endParaRPr lang="en-US" dirty="0"/>
          </a:p>
        </p:txBody>
      </p:sp>
      <p:pic>
        <p:nvPicPr>
          <p:cNvPr id="4" name="Picture 3"/>
          <p:cNvPicPr>
            <a:picLocks noChangeAspect="1"/>
          </p:cNvPicPr>
          <p:nvPr/>
        </p:nvPicPr>
        <p:blipFill>
          <a:blip r:embed="rId3"/>
          <a:stretch>
            <a:fillRect/>
          </a:stretch>
        </p:blipFill>
        <p:spPr>
          <a:xfrm>
            <a:off x="2555934" y="1898910"/>
            <a:ext cx="7156333" cy="4754880"/>
          </a:xfrm>
          <a:prstGeom prst="rect">
            <a:avLst/>
          </a:prstGeom>
        </p:spPr>
      </p:pic>
    </p:spTree>
    <p:extLst>
      <p:ext uri="{BB962C8B-B14F-4D97-AF65-F5344CB8AC3E}">
        <p14:creationId xmlns:p14="http://schemas.microsoft.com/office/powerpoint/2010/main" val="29756640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1"/>
          <p:cNvSpPr>
            <a:spLocks noGrp="1"/>
          </p:cNvSpPr>
          <p:nvPr>
            <p:ph type="title"/>
          </p:nvPr>
        </p:nvSpPr>
        <p:spPr>
          <a:xfrm>
            <a:off x="1752600" y="152400"/>
            <a:ext cx="8763000" cy="1066800"/>
          </a:xfrm>
        </p:spPr>
        <p:txBody>
          <a:bodyPr>
            <a:noAutofit/>
          </a:bodyPr>
          <a:lstStyle/>
          <a:p>
            <a:r>
              <a:rPr lang="en-US" dirty="0"/>
              <a:t>Adaptation Menus</a:t>
            </a:r>
            <a:endParaRPr lang="en-US" sz="8800" dirty="0"/>
          </a:p>
        </p:txBody>
      </p:sp>
      <p:sp>
        <p:nvSpPr>
          <p:cNvPr id="2" name="Rectangle 1"/>
          <p:cNvSpPr/>
          <p:nvPr/>
        </p:nvSpPr>
        <p:spPr>
          <a:xfrm>
            <a:off x="7562726" y="6457890"/>
            <a:ext cx="3262688" cy="400110"/>
          </a:xfrm>
          <a:prstGeom prst="rect">
            <a:avLst/>
          </a:prstGeom>
        </p:spPr>
        <p:txBody>
          <a:bodyPr wrap="none">
            <a:spAutoFit/>
          </a:bodyPr>
          <a:lstStyle/>
          <a:p>
            <a:r>
              <a:rPr lang="en-US" sz="2000" dirty="0">
                <a:solidFill>
                  <a:srgbClr val="FFFFFF"/>
                </a:solidFill>
                <a:cs typeface="Arial" charset="0"/>
              </a:rPr>
              <a:t>wwww.forestadaptation.org</a:t>
            </a:r>
            <a:endParaRPr lang="en-US" sz="2000" dirty="0">
              <a:solidFill>
                <a:srgbClr val="FFFFFF"/>
              </a:solidFill>
            </a:endParaRPr>
          </a:p>
        </p:txBody>
      </p:sp>
      <p:sp>
        <p:nvSpPr>
          <p:cNvPr id="6" name="Content Placeholder 2"/>
          <p:cNvSpPr>
            <a:spLocks noGrp="1"/>
          </p:cNvSpPr>
          <p:nvPr>
            <p:ph idx="1"/>
          </p:nvPr>
        </p:nvSpPr>
        <p:spPr>
          <a:xfrm>
            <a:off x="1963757" y="1317367"/>
            <a:ext cx="6189643" cy="4985266"/>
          </a:xfrm>
        </p:spPr>
        <p:txBody>
          <a:bodyPr>
            <a:normAutofit/>
          </a:bodyPr>
          <a:lstStyle/>
          <a:p>
            <a:pPr marL="0" indent="0">
              <a:spcBef>
                <a:spcPts val="600"/>
              </a:spcBef>
              <a:spcAft>
                <a:spcPts val="1200"/>
              </a:spcAft>
              <a:buNone/>
            </a:pPr>
            <a:r>
              <a:rPr lang="en-US" sz="2600" b="1" i="1" dirty="0">
                <a:solidFill>
                  <a:srgbClr val="0070C0"/>
                </a:solidFill>
              </a:rPr>
              <a:t>2. Communicating your Ideas</a:t>
            </a:r>
          </a:p>
          <a:p>
            <a:pPr marL="0" indent="0">
              <a:buNone/>
            </a:pPr>
            <a:endParaRPr lang="en-US" dirty="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1857633"/>
            <a:ext cx="9144000" cy="4445000"/>
          </a:xfrm>
          <a:prstGeom prst="rect">
            <a:avLst/>
          </a:prstGeom>
        </p:spPr>
      </p:pic>
    </p:spTree>
    <p:extLst>
      <p:ext uri="{BB962C8B-B14F-4D97-AF65-F5344CB8AC3E}">
        <p14:creationId xmlns:p14="http://schemas.microsoft.com/office/powerpoint/2010/main" val="1250876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ontent Placeholder 2"/>
          <p:cNvSpPr>
            <a:spLocks noGrp="1"/>
          </p:cNvSpPr>
          <p:nvPr>
            <p:ph idx="1"/>
          </p:nvPr>
        </p:nvSpPr>
        <p:spPr>
          <a:xfrm>
            <a:off x="1963757" y="1317367"/>
            <a:ext cx="7835312" cy="4985266"/>
          </a:xfrm>
        </p:spPr>
        <p:txBody>
          <a:bodyPr>
            <a:normAutofit/>
          </a:bodyPr>
          <a:lstStyle/>
          <a:p>
            <a:pPr marL="0" indent="0">
              <a:spcBef>
                <a:spcPts val="600"/>
              </a:spcBef>
              <a:spcAft>
                <a:spcPts val="1200"/>
              </a:spcAft>
              <a:buNone/>
            </a:pPr>
            <a:r>
              <a:rPr lang="en-US" sz="2600" b="1" i="1" dirty="0">
                <a:solidFill>
                  <a:srgbClr val="0070C0"/>
                </a:solidFill>
              </a:rPr>
              <a:t>Systematic and designed for transparency. </a:t>
            </a:r>
          </a:p>
          <a:p>
            <a:pPr marL="0" indent="0">
              <a:buNone/>
            </a:pPr>
            <a:endParaRPr lang="en-US" dirty="0"/>
          </a:p>
          <a:p>
            <a:endParaRPr lang="en-US" dirty="0"/>
          </a:p>
        </p:txBody>
      </p:sp>
      <p:sp>
        <p:nvSpPr>
          <p:cNvPr id="2" name="Title 1"/>
          <p:cNvSpPr>
            <a:spLocks noGrp="1"/>
          </p:cNvSpPr>
          <p:nvPr>
            <p:ph type="title"/>
          </p:nvPr>
        </p:nvSpPr>
        <p:spPr/>
        <p:txBody>
          <a:bodyPr/>
          <a:lstStyle/>
          <a:p>
            <a:r>
              <a:rPr lang="en-US" dirty="0"/>
              <a:t>Adaptation Workbook</a:t>
            </a:r>
          </a:p>
        </p:txBody>
      </p:sp>
      <p:sp>
        <p:nvSpPr>
          <p:cNvPr id="26" name="Rectangle 25"/>
          <p:cNvSpPr/>
          <p:nvPr/>
        </p:nvSpPr>
        <p:spPr>
          <a:xfrm>
            <a:off x="3541437" y="6470668"/>
            <a:ext cx="7602466" cy="400110"/>
          </a:xfrm>
          <a:prstGeom prst="rect">
            <a:avLst/>
          </a:prstGeom>
        </p:spPr>
        <p:txBody>
          <a:bodyPr wrap="none">
            <a:spAutoFit/>
          </a:bodyPr>
          <a:lstStyle/>
          <a:p>
            <a:r>
              <a:rPr lang="en-US" sz="2000" dirty="0">
                <a:solidFill>
                  <a:srgbClr val="FFFFFF"/>
                </a:solidFill>
                <a:cs typeface="Arial" charset="0"/>
              </a:rPr>
              <a:t>www.nrs.fs.fed.us/pubs/40543 and www.AdaptationWorkbook.org</a:t>
            </a:r>
            <a:endParaRPr lang="en-US" sz="2000" dirty="0">
              <a:solidFill>
                <a:srgbClr val="FFFFFF"/>
              </a:solidFill>
            </a:endParaRPr>
          </a:p>
        </p:txBody>
      </p:sp>
      <p:graphicFrame>
        <p:nvGraphicFramePr>
          <p:cNvPr id="13" name="Table 12">
            <a:extLst>
              <a:ext uri="{FF2B5EF4-FFF2-40B4-BE49-F238E27FC236}">
                <a16:creationId xmlns:a16="http://schemas.microsoft.com/office/drawing/2014/main" id="{FEED5739-A5D3-4E0D-8BB1-9D97361D98AE}"/>
              </a:ext>
            </a:extLst>
          </p:cNvPr>
          <p:cNvGraphicFramePr>
            <a:graphicFrameLocks noGrp="1"/>
          </p:cNvGraphicFramePr>
          <p:nvPr>
            <p:extLst>
              <p:ext uri="{D42A27DB-BD31-4B8C-83A1-F6EECF244321}">
                <p14:modId xmlns:p14="http://schemas.microsoft.com/office/powerpoint/2010/main" val="208997564"/>
              </p:ext>
            </p:extLst>
          </p:nvPr>
        </p:nvGraphicFramePr>
        <p:xfrm>
          <a:off x="1640542" y="2337793"/>
          <a:ext cx="8189258" cy="2752522"/>
        </p:xfrm>
        <a:graphic>
          <a:graphicData uri="http://schemas.openxmlformats.org/drawingml/2006/table">
            <a:tbl>
              <a:tblPr firstRow="1" firstCol="1" bandRow="1"/>
              <a:tblGrid>
                <a:gridCol w="1782078">
                  <a:extLst>
                    <a:ext uri="{9D8B030D-6E8A-4147-A177-3AD203B41FA5}">
                      <a16:colId xmlns:a16="http://schemas.microsoft.com/office/drawing/2014/main" val="20000"/>
                    </a:ext>
                  </a:extLst>
                </a:gridCol>
                <a:gridCol w="145418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73974">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gn="ctr">
                        <a:lnSpc>
                          <a:spcPct val="115000"/>
                        </a:lnSpc>
                        <a:spcBef>
                          <a:spcPts val="0"/>
                        </a:spcBef>
                        <a:spcAft>
                          <a:spcPts val="0"/>
                        </a:spcAft>
                      </a:pPr>
                      <a:r>
                        <a:rPr lang="en-US" sz="2000" b="1" dirty="0">
                          <a:effectLst/>
                          <a:latin typeface="Candara" pitchFamily="34" charset="0"/>
                          <a:ea typeface="Times New Roman"/>
                          <a:cs typeface="Calibri"/>
                        </a:rPr>
                        <a:t>Management Objectives</a:t>
                      </a:r>
                      <a:endParaRPr lang="en-US" sz="2000" dirty="0">
                        <a:effectLst/>
                        <a:latin typeface="Candara" pitchFamily="34" charset="0"/>
                        <a:ea typeface="Calibri"/>
                        <a:cs typeface="Times New Roman"/>
                      </a:endParaRPr>
                    </a:p>
                  </a:txBody>
                  <a:tcPr marL="68580" marR="68580" marT="0" marB="0" anchor="b">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w="12700" cap="flat" cmpd="sng" algn="ctr">
                      <a:solidFill>
                        <a:srgbClr val="2F2B20"/>
                      </a:solidFill>
                      <a:prstDash val="solid"/>
                      <a:round/>
                      <a:headEnd type="none" w="med" len="med"/>
                      <a:tailEnd type="none" w="med" len="med"/>
                    </a:lnB>
                    <a:lnTlToBr w="12700" cmpd="sng">
                      <a:noFill/>
                      <a:prstDash val="solid"/>
                    </a:lnTlToBr>
                    <a:lnBlToTr w="12700" cmpd="sng">
                      <a:noFill/>
                      <a:prstDash val="solid"/>
                    </a:lnBlToTr>
                    <a:solidFill>
                      <a:srgbClr val="468F8A">
                        <a:lumMod val="60000"/>
                        <a:lumOff val="40000"/>
                      </a:srgbClr>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gn="ctr">
                        <a:lnSpc>
                          <a:spcPct val="115000"/>
                        </a:lnSpc>
                        <a:spcBef>
                          <a:spcPts val="0"/>
                        </a:spcBef>
                        <a:spcAft>
                          <a:spcPts val="0"/>
                        </a:spcAft>
                      </a:pPr>
                      <a:r>
                        <a:rPr lang="en-US" sz="2000" b="1" dirty="0">
                          <a:effectLst/>
                          <a:latin typeface="Candara" pitchFamily="34" charset="0"/>
                          <a:ea typeface="Times New Roman"/>
                          <a:cs typeface="Calibri"/>
                        </a:rPr>
                        <a:t>Challenges </a:t>
                      </a:r>
                      <a:endParaRPr lang="en-US" sz="2000" dirty="0">
                        <a:effectLst/>
                        <a:latin typeface="Candara" pitchFamily="34" charset="0"/>
                        <a:ea typeface="Calibri"/>
                        <a:cs typeface="Times New Roman"/>
                      </a:endParaRPr>
                    </a:p>
                  </a:txBody>
                  <a:tcPr marL="68580" marR="68580" marT="0" marB="0" anchor="b">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w="12700" cap="flat" cmpd="sng" algn="ctr">
                      <a:solidFill>
                        <a:srgbClr val="2F2B20"/>
                      </a:solidFill>
                      <a:prstDash val="solid"/>
                      <a:round/>
                      <a:headEnd type="none" w="med" len="med"/>
                      <a:tailEnd type="none" w="med" len="med"/>
                    </a:lnB>
                    <a:lnTlToBr w="12700" cmpd="sng">
                      <a:noFill/>
                      <a:prstDash val="solid"/>
                    </a:lnTlToBr>
                    <a:lnBlToTr w="12700" cmpd="sng">
                      <a:noFill/>
                      <a:prstDash val="solid"/>
                    </a:lnBlToTr>
                    <a:solidFill>
                      <a:srgbClr val="468F8A">
                        <a:lumMod val="60000"/>
                        <a:lumOff val="40000"/>
                      </a:srgbClr>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gn="ctr">
                        <a:lnSpc>
                          <a:spcPct val="115000"/>
                        </a:lnSpc>
                        <a:spcBef>
                          <a:spcPts val="0"/>
                        </a:spcBef>
                        <a:spcAft>
                          <a:spcPts val="0"/>
                        </a:spcAft>
                      </a:pPr>
                      <a:r>
                        <a:rPr lang="en-US" sz="2000" b="1" dirty="0">
                          <a:effectLst/>
                          <a:latin typeface="Candara" pitchFamily="34" charset="0"/>
                          <a:ea typeface="Times New Roman"/>
                          <a:cs typeface="Calibri"/>
                        </a:rPr>
                        <a:t>Opportunities </a:t>
                      </a:r>
                      <a:endParaRPr lang="en-US" sz="2000" dirty="0">
                        <a:effectLst/>
                        <a:latin typeface="Candara" pitchFamily="34" charset="0"/>
                        <a:ea typeface="Calibri"/>
                        <a:cs typeface="Times New Roman"/>
                      </a:endParaRPr>
                    </a:p>
                  </a:txBody>
                  <a:tcPr marL="68580" marR="68580" marT="0" marB="0" anchor="b">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w="12700" cap="flat" cmpd="sng" algn="ctr">
                      <a:solidFill>
                        <a:srgbClr val="2F2B20"/>
                      </a:solidFill>
                      <a:prstDash val="solid"/>
                      <a:round/>
                      <a:headEnd type="none" w="med" len="med"/>
                      <a:tailEnd type="none" w="med" len="med"/>
                    </a:lnB>
                    <a:lnTlToBr w="12700" cmpd="sng">
                      <a:noFill/>
                      <a:prstDash val="solid"/>
                    </a:lnTlToBr>
                    <a:lnBlToTr w="12700" cmpd="sng">
                      <a:noFill/>
                      <a:prstDash val="solid"/>
                    </a:lnBlToTr>
                    <a:solidFill>
                      <a:srgbClr val="468F8A">
                        <a:lumMod val="60000"/>
                        <a:lumOff val="40000"/>
                      </a:srgbClr>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gn="ctr">
                        <a:lnSpc>
                          <a:spcPct val="115000"/>
                        </a:lnSpc>
                        <a:spcBef>
                          <a:spcPts val="0"/>
                        </a:spcBef>
                        <a:spcAft>
                          <a:spcPts val="0"/>
                        </a:spcAft>
                      </a:pPr>
                      <a:r>
                        <a:rPr lang="en-US" sz="2000" b="1" dirty="0">
                          <a:effectLst/>
                          <a:latin typeface="Candara" pitchFamily="34" charset="0"/>
                          <a:ea typeface="Times New Roman"/>
                          <a:cs typeface="Calibri"/>
                        </a:rPr>
                        <a:t>Feasibility</a:t>
                      </a:r>
                      <a:endParaRPr lang="en-US" sz="2000" dirty="0">
                        <a:effectLst/>
                        <a:latin typeface="Candara" pitchFamily="34" charset="0"/>
                        <a:ea typeface="Calibri"/>
                        <a:cs typeface="Times New Roman"/>
                      </a:endParaRPr>
                    </a:p>
                  </a:txBody>
                  <a:tcPr marL="68580" marR="68580" marT="0" marB="0" anchor="b">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w="12700" cap="flat" cmpd="sng" algn="ctr">
                      <a:solidFill>
                        <a:srgbClr val="2F2B20"/>
                      </a:solidFill>
                      <a:prstDash val="solid"/>
                      <a:round/>
                      <a:headEnd type="none" w="med" len="med"/>
                      <a:tailEnd type="none" w="med" len="med"/>
                    </a:lnB>
                    <a:lnTlToBr w="12700" cmpd="sng">
                      <a:noFill/>
                      <a:prstDash val="solid"/>
                    </a:lnTlToBr>
                    <a:lnBlToTr w="12700" cmpd="sng">
                      <a:noFill/>
                      <a:prstDash val="solid"/>
                    </a:lnBlToTr>
                    <a:solidFill>
                      <a:srgbClr val="468F8A">
                        <a:lumMod val="60000"/>
                        <a:lumOff val="40000"/>
                      </a:srgbClr>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gn="ctr">
                        <a:lnSpc>
                          <a:spcPct val="115000"/>
                        </a:lnSpc>
                        <a:spcBef>
                          <a:spcPts val="0"/>
                        </a:spcBef>
                        <a:spcAft>
                          <a:spcPts val="0"/>
                        </a:spcAft>
                      </a:pPr>
                      <a:r>
                        <a:rPr lang="en-US" sz="2000" b="1" dirty="0">
                          <a:effectLst/>
                          <a:latin typeface="Candara" pitchFamily="34" charset="0"/>
                          <a:ea typeface="Times New Roman"/>
                          <a:cs typeface="Calibri"/>
                        </a:rPr>
                        <a:t>Other Considerations</a:t>
                      </a:r>
                      <a:endParaRPr lang="en-US" sz="2000" dirty="0">
                        <a:effectLst/>
                        <a:latin typeface="Candara" pitchFamily="34" charset="0"/>
                        <a:ea typeface="Calibri"/>
                        <a:cs typeface="Times New Roman"/>
                      </a:endParaRPr>
                    </a:p>
                  </a:txBody>
                  <a:tcPr marL="68580" marR="68580" marT="0" marB="0" anchor="b">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w="12700" cap="flat" cmpd="sng" algn="ctr">
                      <a:solidFill>
                        <a:srgbClr val="2F2B20"/>
                      </a:solidFill>
                      <a:prstDash val="solid"/>
                      <a:round/>
                      <a:headEnd type="none" w="med" len="med"/>
                      <a:tailEnd type="none" w="med" len="med"/>
                    </a:lnB>
                    <a:lnTlToBr w="12700" cmpd="sng">
                      <a:noFill/>
                      <a:prstDash val="solid"/>
                    </a:lnTlToBr>
                    <a:lnBlToTr w="12700" cmpd="sng">
                      <a:noFill/>
                      <a:prstDash val="solid"/>
                    </a:lnBlToTr>
                    <a:solidFill>
                      <a:srgbClr val="468F8A">
                        <a:lumMod val="60000"/>
                        <a:lumOff val="40000"/>
                      </a:srgbClr>
                    </a:solidFill>
                  </a:tcPr>
                </a:tc>
                <a:extLst>
                  <a:ext uri="{0D108BD9-81ED-4DB2-BD59-A6C34878D82A}">
                    <a16:rowId xmlns:a16="http://schemas.microsoft.com/office/drawing/2014/main" val="10000"/>
                  </a:ext>
                </a:extLst>
              </a:tr>
              <a:tr h="1978548">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a:lnSpc>
                          <a:spcPct val="115000"/>
                        </a:lnSpc>
                      </a:pPr>
                      <a:endParaRPr lang="en-US" sz="1800" dirty="0">
                        <a:effectLst/>
                        <a:latin typeface="Candara" pitchFamily="34" charset="0"/>
                        <a:cs typeface="Times New Roman"/>
                      </a:endParaRPr>
                    </a:p>
                  </a:txBody>
                  <a:tcPr marL="68580" marR="68580" marT="0" marB="0">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w="12700" cap="flat" cmpd="sng" algn="ctr">
                      <a:solidFill>
                        <a:srgbClr val="2F2B2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132715" marR="0">
                        <a:lnSpc>
                          <a:spcPct val="115000"/>
                        </a:lnSpc>
                        <a:spcBef>
                          <a:spcPts val="300"/>
                        </a:spcBef>
                        <a:spcAft>
                          <a:spcPts val="0"/>
                        </a:spcAft>
                      </a:pPr>
                      <a:endParaRPr lang="en-US" sz="1800" dirty="0">
                        <a:effectLst/>
                        <a:latin typeface="Candara" pitchFamily="34" charset="0"/>
                        <a:ea typeface="Calibri"/>
                        <a:cs typeface="Times New Roman"/>
                      </a:endParaRPr>
                    </a:p>
                  </a:txBody>
                  <a:tcPr marL="68580" marR="68580" marT="0" marB="0">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w="12700" cap="flat" cmpd="sng" algn="ctr">
                      <a:solidFill>
                        <a:srgbClr val="2F2B2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132715" marR="0">
                        <a:lnSpc>
                          <a:spcPct val="115000"/>
                        </a:lnSpc>
                        <a:spcBef>
                          <a:spcPts val="300"/>
                        </a:spcBef>
                        <a:spcAft>
                          <a:spcPts val="0"/>
                        </a:spcAft>
                      </a:pPr>
                      <a:endParaRPr lang="en-US" sz="1800" dirty="0">
                        <a:effectLst/>
                        <a:latin typeface="Candara" pitchFamily="34" charset="0"/>
                        <a:ea typeface="Calibri"/>
                        <a:cs typeface="Times New Roman"/>
                      </a:endParaRPr>
                    </a:p>
                  </a:txBody>
                  <a:tcPr marL="68580" marR="68580" marT="0" marB="0">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w="12700" cap="flat" cmpd="sng" algn="ctr">
                      <a:solidFill>
                        <a:srgbClr val="2F2B2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a:lnSpc>
                          <a:spcPct val="115000"/>
                        </a:lnSpc>
                      </a:pPr>
                      <a:endParaRPr lang="en-US" sz="1800" dirty="0">
                        <a:effectLst/>
                        <a:latin typeface="Candara" pitchFamily="34" charset="0"/>
                        <a:cs typeface="Times New Roman"/>
                      </a:endParaRPr>
                    </a:p>
                  </a:txBody>
                  <a:tcPr marL="68580" marR="68580" marT="0" marB="0">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w="12700" cap="flat" cmpd="sng" algn="ctr">
                      <a:solidFill>
                        <a:srgbClr val="2F2B2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a:lnSpc>
                          <a:spcPct val="115000"/>
                        </a:lnSpc>
                      </a:pPr>
                      <a:endParaRPr lang="en-US" sz="1800" dirty="0">
                        <a:effectLst/>
                        <a:latin typeface="Candara" pitchFamily="34" charset="0"/>
                        <a:cs typeface="Times New Roman"/>
                      </a:endParaRPr>
                    </a:p>
                  </a:txBody>
                  <a:tcPr marL="68580" marR="68580" marT="0" marB="0">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w="12700" cap="flat" cmpd="sng" algn="ctr">
                      <a:solidFill>
                        <a:srgbClr val="2F2B2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bl>
          </a:graphicData>
        </a:graphic>
      </p:graphicFrame>
      <p:graphicFrame>
        <p:nvGraphicFramePr>
          <p:cNvPr id="14" name="Table 13">
            <a:extLst>
              <a:ext uri="{FF2B5EF4-FFF2-40B4-BE49-F238E27FC236}">
                <a16:creationId xmlns:a16="http://schemas.microsoft.com/office/drawing/2014/main" id="{098FED9A-10EF-4123-A87C-D92C4366A178}"/>
              </a:ext>
            </a:extLst>
          </p:cNvPr>
          <p:cNvGraphicFramePr>
            <a:graphicFrameLocks noGrp="1"/>
          </p:cNvGraphicFramePr>
          <p:nvPr>
            <p:extLst>
              <p:ext uri="{D42A27DB-BD31-4B8C-83A1-F6EECF244321}">
                <p14:modId xmlns:p14="http://schemas.microsoft.com/office/powerpoint/2010/main" val="2415350096"/>
              </p:ext>
            </p:extLst>
          </p:nvPr>
        </p:nvGraphicFramePr>
        <p:xfrm>
          <a:off x="1828800" y="4075762"/>
          <a:ext cx="8610600" cy="2172638"/>
        </p:xfrm>
        <a:graphic>
          <a:graphicData uri="http://schemas.openxmlformats.org/drawingml/2006/table">
            <a:tbl>
              <a:tblPr firstRow="1" firstCol="1" bandRow="1"/>
              <a:tblGrid>
                <a:gridCol w="1878675">
                  <a:extLst>
                    <a:ext uri="{9D8B030D-6E8A-4147-A177-3AD203B41FA5}">
                      <a16:colId xmlns:a16="http://schemas.microsoft.com/office/drawing/2014/main" val="20000"/>
                    </a:ext>
                  </a:extLst>
                </a:gridCol>
                <a:gridCol w="1565564">
                  <a:extLst>
                    <a:ext uri="{9D8B030D-6E8A-4147-A177-3AD203B41FA5}">
                      <a16:colId xmlns:a16="http://schemas.microsoft.com/office/drawing/2014/main" val="20001"/>
                    </a:ext>
                  </a:extLst>
                </a:gridCol>
                <a:gridCol w="939338">
                  <a:extLst>
                    <a:ext uri="{9D8B030D-6E8A-4147-A177-3AD203B41FA5}">
                      <a16:colId xmlns:a16="http://schemas.microsoft.com/office/drawing/2014/main" val="20002"/>
                    </a:ext>
                  </a:extLst>
                </a:gridCol>
                <a:gridCol w="1252451">
                  <a:extLst>
                    <a:ext uri="{9D8B030D-6E8A-4147-A177-3AD203B41FA5}">
                      <a16:colId xmlns:a16="http://schemas.microsoft.com/office/drawing/2014/main" val="20003"/>
                    </a:ext>
                  </a:extLst>
                </a:gridCol>
                <a:gridCol w="1487286">
                  <a:extLst>
                    <a:ext uri="{9D8B030D-6E8A-4147-A177-3AD203B41FA5}">
                      <a16:colId xmlns:a16="http://schemas.microsoft.com/office/drawing/2014/main" val="20004"/>
                    </a:ext>
                  </a:extLst>
                </a:gridCol>
                <a:gridCol w="1487286">
                  <a:extLst>
                    <a:ext uri="{9D8B030D-6E8A-4147-A177-3AD203B41FA5}">
                      <a16:colId xmlns:a16="http://schemas.microsoft.com/office/drawing/2014/main" val="20005"/>
                    </a:ext>
                  </a:extLst>
                </a:gridCol>
              </a:tblGrid>
              <a:tr h="41626">
                <a:tc gridSpan="3">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gn="ctr">
                        <a:lnSpc>
                          <a:spcPct val="115000"/>
                        </a:lnSpc>
                        <a:spcBef>
                          <a:spcPts val="0"/>
                        </a:spcBef>
                        <a:spcAft>
                          <a:spcPts val="0"/>
                        </a:spcAft>
                      </a:pPr>
                      <a:r>
                        <a:rPr lang="en-US" sz="2000" b="1" dirty="0">
                          <a:effectLst/>
                          <a:latin typeface="Candara" pitchFamily="34" charset="0"/>
                          <a:ea typeface="Times New Roman"/>
                          <a:cs typeface="Calibri"/>
                        </a:rPr>
                        <a:t>Adaptation Actions</a:t>
                      </a:r>
                      <a:endParaRPr lang="en-US" sz="2000" dirty="0">
                        <a:effectLst/>
                        <a:latin typeface="Candara" pitchFamily="34" charset="0"/>
                        <a:ea typeface="Calibri"/>
                        <a:cs typeface="Times New Roman"/>
                      </a:endParaRPr>
                    </a:p>
                  </a:txBody>
                  <a:tcPr marL="47156" marR="47156" marT="0" marB="0" anchor="b">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w="12700" cap="flat" cmpd="sng" algn="ctr">
                      <a:solidFill>
                        <a:srgbClr val="2F2B20"/>
                      </a:solidFill>
                      <a:prstDash val="solid"/>
                      <a:round/>
                      <a:headEnd type="none" w="med" len="med"/>
                      <a:tailEnd type="none" w="med" len="med"/>
                    </a:lnB>
                    <a:lnTlToBr w="12700" cmpd="sng">
                      <a:noFill/>
                      <a:prstDash val="solid"/>
                    </a:lnTlToBr>
                    <a:lnBlToTr w="12700" cmpd="sng">
                      <a:noFill/>
                      <a:prstDash val="solid"/>
                    </a:lnBlToTr>
                    <a:solidFill>
                      <a:srgbClr val="468F8A">
                        <a:lumMod val="60000"/>
                        <a:lumOff val="40000"/>
                      </a:srgbClr>
                    </a:solidFill>
                  </a:tcPr>
                </a:tc>
                <a:tc hMerge="1">
                  <a:txBody>
                    <a:bodyPr/>
                    <a:lstStyle/>
                    <a:p>
                      <a:endParaRPr lang="en-US"/>
                    </a:p>
                  </a:txBody>
                  <a:tcPr/>
                </a:tc>
                <a:tc hMerge="1">
                  <a:txBody>
                    <a:bodyPr/>
                    <a:lstStyle/>
                    <a:p>
                      <a:endParaRPr lang="en-US"/>
                    </a:p>
                  </a:txBody>
                  <a:tcPr/>
                </a:tc>
                <a:tc rowSpan="2">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gn="ctr">
                        <a:lnSpc>
                          <a:spcPct val="115000"/>
                        </a:lnSpc>
                        <a:spcBef>
                          <a:spcPts val="0"/>
                        </a:spcBef>
                        <a:spcAft>
                          <a:spcPts val="0"/>
                        </a:spcAft>
                      </a:pPr>
                      <a:r>
                        <a:rPr lang="en-US" sz="2000" b="1" dirty="0">
                          <a:effectLst/>
                          <a:latin typeface="Candara" pitchFamily="34" charset="0"/>
                          <a:ea typeface="Times New Roman"/>
                          <a:cs typeface="Calibri"/>
                        </a:rPr>
                        <a:t>Benefits</a:t>
                      </a:r>
                      <a:endParaRPr lang="en-US" sz="2000" dirty="0">
                        <a:effectLst/>
                        <a:latin typeface="Candara" pitchFamily="34" charset="0"/>
                        <a:ea typeface="Calibri"/>
                        <a:cs typeface="Times New Roman"/>
                      </a:endParaRPr>
                    </a:p>
                  </a:txBody>
                  <a:tcPr marL="47156" marR="47156" marT="0" marB="0" anchor="b">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w="12700" cap="flat" cmpd="sng" algn="ctr">
                      <a:solidFill>
                        <a:srgbClr val="2F2B20"/>
                      </a:solidFill>
                      <a:prstDash val="solid"/>
                      <a:round/>
                      <a:headEnd type="none" w="med" len="med"/>
                      <a:tailEnd type="none" w="med" len="med"/>
                    </a:lnB>
                    <a:lnTlToBr w="12700" cmpd="sng">
                      <a:noFill/>
                      <a:prstDash val="solid"/>
                    </a:lnTlToBr>
                    <a:lnBlToTr w="12700" cmpd="sng">
                      <a:noFill/>
                      <a:prstDash val="solid"/>
                    </a:lnBlToTr>
                    <a:solidFill>
                      <a:srgbClr val="468F8A">
                        <a:lumMod val="60000"/>
                        <a:lumOff val="40000"/>
                      </a:srgbClr>
                    </a:solidFill>
                  </a:tcPr>
                </a:tc>
                <a:tc rowSpan="2">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gn="ctr">
                        <a:lnSpc>
                          <a:spcPct val="115000"/>
                        </a:lnSpc>
                        <a:spcBef>
                          <a:spcPts val="0"/>
                        </a:spcBef>
                        <a:spcAft>
                          <a:spcPts val="0"/>
                        </a:spcAft>
                      </a:pPr>
                      <a:r>
                        <a:rPr lang="en-US" sz="2000" b="1" dirty="0">
                          <a:effectLst/>
                          <a:latin typeface="Candara" pitchFamily="34" charset="0"/>
                          <a:ea typeface="Times New Roman"/>
                          <a:cs typeface="Calibri"/>
                        </a:rPr>
                        <a:t>Drawbacks/</a:t>
                      </a:r>
                    </a:p>
                    <a:p>
                      <a:pPr marL="0" marR="0" algn="ctr">
                        <a:lnSpc>
                          <a:spcPct val="115000"/>
                        </a:lnSpc>
                        <a:spcBef>
                          <a:spcPts val="0"/>
                        </a:spcBef>
                        <a:spcAft>
                          <a:spcPts val="0"/>
                        </a:spcAft>
                      </a:pPr>
                      <a:r>
                        <a:rPr lang="en-US" sz="2000" b="1" dirty="0">
                          <a:effectLst/>
                          <a:latin typeface="Candara" pitchFamily="34" charset="0"/>
                          <a:ea typeface="Times New Roman"/>
                          <a:cs typeface="Calibri"/>
                        </a:rPr>
                        <a:t>Barriers</a:t>
                      </a:r>
                      <a:endParaRPr lang="en-US" sz="2000" dirty="0">
                        <a:effectLst/>
                        <a:latin typeface="Candara" pitchFamily="34" charset="0"/>
                        <a:ea typeface="Calibri"/>
                        <a:cs typeface="Times New Roman"/>
                      </a:endParaRPr>
                    </a:p>
                  </a:txBody>
                  <a:tcPr marL="47156" marR="47156" marT="0" marB="0" anchor="b">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w="12700" cap="flat" cmpd="sng" algn="ctr">
                      <a:solidFill>
                        <a:srgbClr val="2F2B20"/>
                      </a:solidFill>
                      <a:prstDash val="solid"/>
                      <a:round/>
                      <a:headEnd type="none" w="med" len="med"/>
                      <a:tailEnd type="none" w="med" len="med"/>
                    </a:lnB>
                    <a:lnTlToBr w="12700" cmpd="sng">
                      <a:noFill/>
                      <a:prstDash val="solid"/>
                    </a:lnTlToBr>
                    <a:lnBlToTr w="12700" cmpd="sng">
                      <a:noFill/>
                      <a:prstDash val="solid"/>
                    </a:lnBlToTr>
                    <a:solidFill>
                      <a:srgbClr val="468F8A">
                        <a:lumMod val="60000"/>
                        <a:lumOff val="40000"/>
                      </a:srgbClr>
                    </a:solidFill>
                  </a:tcPr>
                </a:tc>
                <a:tc rowSpan="2">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gn="ctr">
                        <a:lnSpc>
                          <a:spcPct val="115000"/>
                        </a:lnSpc>
                        <a:spcBef>
                          <a:spcPts val="0"/>
                        </a:spcBef>
                        <a:spcAft>
                          <a:spcPts val="0"/>
                        </a:spcAft>
                      </a:pPr>
                      <a:r>
                        <a:rPr lang="en-US" sz="2000" b="1" dirty="0">
                          <a:effectLst/>
                          <a:latin typeface="Candara" pitchFamily="34" charset="0"/>
                          <a:ea typeface="Times New Roman"/>
                          <a:cs typeface="Calibri"/>
                        </a:rPr>
                        <a:t>Recommend Tactic?</a:t>
                      </a:r>
                      <a:endParaRPr lang="en-US" sz="2000" dirty="0">
                        <a:effectLst/>
                        <a:latin typeface="Candara" pitchFamily="34" charset="0"/>
                        <a:ea typeface="Calibri"/>
                        <a:cs typeface="Times New Roman"/>
                      </a:endParaRPr>
                    </a:p>
                  </a:txBody>
                  <a:tcPr marL="47156" marR="47156" marT="0" marB="0" anchor="b">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w="12700" cap="flat" cmpd="sng" algn="ctr">
                      <a:solidFill>
                        <a:srgbClr val="2F2B20"/>
                      </a:solidFill>
                      <a:prstDash val="solid"/>
                      <a:round/>
                      <a:headEnd type="none" w="med" len="med"/>
                      <a:tailEnd type="none" w="med" len="med"/>
                    </a:lnB>
                    <a:lnTlToBr w="12700" cmpd="sng">
                      <a:noFill/>
                      <a:prstDash val="solid"/>
                    </a:lnTlToBr>
                    <a:lnBlToTr w="12700" cmpd="sng">
                      <a:noFill/>
                      <a:prstDash val="solid"/>
                    </a:lnBlToTr>
                    <a:solidFill>
                      <a:srgbClr val="468F8A">
                        <a:lumMod val="60000"/>
                        <a:lumOff val="40000"/>
                      </a:srgbClr>
                    </a:solidFill>
                  </a:tcPr>
                </a:tc>
                <a:extLst>
                  <a:ext uri="{0D108BD9-81ED-4DB2-BD59-A6C34878D82A}">
                    <a16:rowId xmlns:a16="http://schemas.microsoft.com/office/drawing/2014/main" val="10000"/>
                  </a:ext>
                </a:extLst>
              </a:tr>
              <a:tr h="83252">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gn="ctr">
                        <a:lnSpc>
                          <a:spcPct val="115000"/>
                        </a:lnSpc>
                        <a:spcBef>
                          <a:spcPts val="0"/>
                        </a:spcBef>
                        <a:spcAft>
                          <a:spcPts val="0"/>
                        </a:spcAft>
                      </a:pPr>
                      <a:r>
                        <a:rPr lang="en-US" sz="2000" b="1" dirty="0">
                          <a:effectLst/>
                          <a:latin typeface="Candara" pitchFamily="34" charset="0"/>
                          <a:ea typeface="Times New Roman"/>
                          <a:cs typeface="Calibri"/>
                        </a:rPr>
                        <a:t>Approach </a:t>
                      </a:r>
                      <a:endParaRPr lang="en-US" sz="2000" dirty="0">
                        <a:effectLst/>
                        <a:latin typeface="Candara" pitchFamily="34" charset="0"/>
                        <a:ea typeface="Calibri"/>
                        <a:cs typeface="Times New Roman"/>
                      </a:endParaRPr>
                    </a:p>
                  </a:txBody>
                  <a:tcPr marL="47156" marR="47156" marT="0" marB="0" anchor="b">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w="12700" cap="flat" cmpd="sng" algn="ctr">
                      <a:solidFill>
                        <a:srgbClr val="2F2B20"/>
                      </a:solidFill>
                      <a:prstDash val="solid"/>
                      <a:round/>
                      <a:headEnd type="none" w="med" len="med"/>
                      <a:tailEnd type="none" w="med" len="med"/>
                    </a:lnB>
                    <a:lnTlToBr w="12700" cmpd="sng">
                      <a:noFill/>
                      <a:prstDash val="solid"/>
                    </a:lnTlToBr>
                    <a:lnBlToTr w="12700" cmpd="sng">
                      <a:noFill/>
                      <a:prstDash val="solid"/>
                    </a:lnBlToTr>
                    <a:solidFill>
                      <a:srgbClr val="468F8A">
                        <a:lumMod val="60000"/>
                        <a:lumOff val="40000"/>
                      </a:srgbClr>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gn="ctr">
                        <a:lnSpc>
                          <a:spcPct val="115000"/>
                        </a:lnSpc>
                        <a:spcBef>
                          <a:spcPts val="0"/>
                        </a:spcBef>
                        <a:spcAft>
                          <a:spcPts val="0"/>
                        </a:spcAft>
                      </a:pPr>
                      <a:r>
                        <a:rPr lang="en-US" sz="2000" b="1" dirty="0">
                          <a:effectLst/>
                          <a:latin typeface="Candara" pitchFamily="34" charset="0"/>
                          <a:ea typeface="Times New Roman"/>
                          <a:cs typeface="Calibri"/>
                        </a:rPr>
                        <a:t>Tactics</a:t>
                      </a:r>
                      <a:endParaRPr lang="en-US" sz="2000" dirty="0">
                        <a:effectLst/>
                        <a:latin typeface="Candara" pitchFamily="34" charset="0"/>
                        <a:ea typeface="Calibri"/>
                        <a:cs typeface="Times New Roman"/>
                      </a:endParaRPr>
                    </a:p>
                  </a:txBody>
                  <a:tcPr marL="47156" marR="47156" marT="0" marB="0" anchor="b">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w="12700" cap="flat" cmpd="sng" algn="ctr">
                      <a:solidFill>
                        <a:srgbClr val="2F2B20"/>
                      </a:solidFill>
                      <a:prstDash val="solid"/>
                      <a:round/>
                      <a:headEnd type="none" w="med" len="med"/>
                      <a:tailEnd type="none" w="med" len="med"/>
                    </a:lnB>
                    <a:lnTlToBr w="12700" cmpd="sng">
                      <a:noFill/>
                      <a:prstDash val="solid"/>
                    </a:lnTlToBr>
                    <a:lnBlToTr w="12700" cmpd="sng">
                      <a:noFill/>
                      <a:prstDash val="solid"/>
                    </a:lnBlToTr>
                    <a:solidFill>
                      <a:srgbClr val="468F8A">
                        <a:lumMod val="60000"/>
                        <a:lumOff val="40000"/>
                      </a:srgbClr>
                    </a:solid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gn="ctr">
                        <a:lnSpc>
                          <a:spcPct val="115000"/>
                        </a:lnSpc>
                        <a:spcBef>
                          <a:spcPts val="0"/>
                        </a:spcBef>
                        <a:spcAft>
                          <a:spcPts val="0"/>
                        </a:spcAft>
                      </a:pPr>
                      <a:r>
                        <a:rPr lang="en-US" sz="2000" b="1" dirty="0">
                          <a:effectLst/>
                          <a:latin typeface="Candara" pitchFamily="34" charset="0"/>
                          <a:ea typeface="Times New Roman"/>
                          <a:cs typeface="Calibri"/>
                        </a:rPr>
                        <a:t>Time Frame</a:t>
                      </a:r>
                      <a:endParaRPr lang="en-US" sz="2000" dirty="0">
                        <a:effectLst/>
                        <a:latin typeface="Candara" pitchFamily="34" charset="0"/>
                        <a:ea typeface="Calibri"/>
                        <a:cs typeface="Times New Roman"/>
                      </a:endParaRPr>
                    </a:p>
                  </a:txBody>
                  <a:tcPr marL="47156" marR="47156" marT="0" marB="0" anchor="b">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w="12700" cap="flat" cmpd="sng" algn="ctr">
                      <a:solidFill>
                        <a:srgbClr val="2F2B20"/>
                      </a:solidFill>
                      <a:prstDash val="solid"/>
                      <a:round/>
                      <a:headEnd type="none" w="med" len="med"/>
                      <a:tailEnd type="none" w="med" len="med"/>
                    </a:lnB>
                    <a:lnTlToBr w="12700" cmpd="sng">
                      <a:noFill/>
                      <a:prstDash val="solid"/>
                    </a:lnTlToBr>
                    <a:lnBlToTr w="12700" cmpd="sng">
                      <a:noFill/>
                      <a:prstDash val="solid"/>
                    </a:lnBlToTr>
                    <a:solidFill>
                      <a:srgbClr val="468F8A">
                        <a:lumMod val="60000"/>
                        <a:lumOff val="40000"/>
                      </a:srgbClr>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1162226">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gn="ctr">
                        <a:lnSpc>
                          <a:spcPct val="115000"/>
                        </a:lnSpc>
                        <a:spcBef>
                          <a:spcPts val="0"/>
                        </a:spcBef>
                        <a:spcAft>
                          <a:spcPts val="0"/>
                        </a:spcAft>
                      </a:pPr>
                      <a:r>
                        <a:rPr lang="en-US" sz="1400" b="1" dirty="0">
                          <a:effectLst/>
                          <a:latin typeface="Candara" pitchFamily="34" charset="0"/>
                          <a:ea typeface="Times New Roman"/>
                          <a:cs typeface="Calibri"/>
                        </a:rPr>
                        <a:t> </a:t>
                      </a:r>
                      <a:endParaRPr lang="en-US" sz="1600" dirty="0">
                        <a:effectLst/>
                        <a:latin typeface="Candara" pitchFamily="34" charset="0"/>
                        <a:ea typeface="Calibri"/>
                        <a:cs typeface="Times New Roman"/>
                      </a:endParaRPr>
                    </a:p>
                  </a:txBody>
                  <a:tcPr marL="47156" marR="47156" marT="0" marB="0" anchor="b">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w="12700" cap="flat" cmpd="sng" algn="ctr">
                      <a:solidFill>
                        <a:srgbClr val="2F2B2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gn="ctr">
                        <a:lnSpc>
                          <a:spcPct val="115000"/>
                        </a:lnSpc>
                        <a:spcBef>
                          <a:spcPts val="0"/>
                        </a:spcBef>
                        <a:spcAft>
                          <a:spcPts val="0"/>
                        </a:spcAft>
                      </a:pPr>
                      <a:endParaRPr lang="en-US" sz="1600" dirty="0">
                        <a:effectLst/>
                        <a:latin typeface="Candara" pitchFamily="34" charset="0"/>
                        <a:ea typeface="Calibri"/>
                        <a:cs typeface="Times New Roman"/>
                      </a:endParaRPr>
                    </a:p>
                  </a:txBody>
                  <a:tcPr marL="47156" marR="47156" marT="0" marB="0" anchor="b">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w="12700" cap="flat" cmpd="sng" algn="ctr">
                      <a:solidFill>
                        <a:srgbClr val="2F2B2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gn="ctr">
                        <a:lnSpc>
                          <a:spcPct val="115000"/>
                        </a:lnSpc>
                        <a:spcBef>
                          <a:spcPts val="0"/>
                        </a:spcBef>
                        <a:spcAft>
                          <a:spcPts val="0"/>
                        </a:spcAft>
                      </a:pPr>
                      <a:r>
                        <a:rPr lang="en-US" sz="1400" b="1" dirty="0">
                          <a:effectLst/>
                          <a:latin typeface="Candara" pitchFamily="34" charset="0"/>
                          <a:ea typeface="Times New Roman"/>
                          <a:cs typeface="Calibri"/>
                        </a:rPr>
                        <a:t> </a:t>
                      </a:r>
                      <a:endParaRPr lang="en-US" sz="1600" dirty="0">
                        <a:effectLst/>
                        <a:latin typeface="Candara" pitchFamily="34" charset="0"/>
                        <a:ea typeface="Calibri"/>
                        <a:cs typeface="Times New Roman"/>
                      </a:endParaRPr>
                    </a:p>
                  </a:txBody>
                  <a:tcPr marL="47156" marR="47156" marT="0" marB="0" anchor="b">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w="12700" cap="flat" cmpd="sng" algn="ctr">
                      <a:solidFill>
                        <a:srgbClr val="2F2B2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gn="ctr">
                        <a:lnSpc>
                          <a:spcPct val="115000"/>
                        </a:lnSpc>
                        <a:spcBef>
                          <a:spcPts val="0"/>
                        </a:spcBef>
                        <a:spcAft>
                          <a:spcPts val="0"/>
                        </a:spcAft>
                      </a:pPr>
                      <a:r>
                        <a:rPr lang="en-US" sz="1400" b="1" dirty="0">
                          <a:effectLst/>
                          <a:latin typeface="Candara" pitchFamily="34" charset="0"/>
                          <a:ea typeface="Times New Roman"/>
                          <a:cs typeface="Calibri"/>
                        </a:rPr>
                        <a:t> </a:t>
                      </a:r>
                      <a:endParaRPr lang="en-US" sz="1600" dirty="0">
                        <a:effectLst/>
                        <a:latin typeface="Candara" pitchFamily="34" charset="0"/>
                        <a:ea typeface="Calibri"/>
                        <a:cs typeface="Times New Roman"/>
                      </a:endParaRPr>
                    </a:p>
                  </a:txBody>
                  <a:tcPr marL="47156" marR="47156" marT="0" marB="0" anchor="b">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w="12700" cap="flat" cmpd="sng" algn="ctr">
                      <a:solidFill>
                        <a:srgbClr val="2F2B2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gn="ctr">
                        <a:lnSpc>
                          <a:spcPct val="115000"/>
                        </a:lnSpc>
                        <a:spcBef>
                          <a:spcPts val="0"/>
                        </a:spcBef>
                        <a:spcAft>
                          <a:spcPts val="0"/>
                        </a:spcAft>
                      </a:pPr>
                      <a:r>
                        <a:rPr lang="en-US" sz="1400" b="1" dirty="0">
                          <a:effectLst/>
                          <a:latin typeface="Candara" pitchFamily="34" charset="0"/>
                          <a:ea typeface="Times New Roman"/>
                          <a:cs typeface="Calibri"/>
                        </a:rPr>
                        <a:t> </a:t>
                      </a:r>
                      <a:endParaRPr lang="en-US" sz="1600" dirty="0">
                        <a:effectLst/>
                        <a:latin typeface="Candara" pitchFamily="34" charset="0"/>
                        <a:ea typeface="Calibri"/>
                        <a:cs typeface="Times New Roman"/>
                      </a:endParaRPr>
                    </a:p>
                  </a:txBody>
                  <a:tcPr marL="47156" marR="47156" marT="0" marB="0">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w="12700" cap="flat" cmpd="sng" algn="ctr">
                      <a:solidFill>
                        <a:srgbClr val="2F2B2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algn="ctr">
                        <a:lnSpc>
                          <a:spcPct val="115000"/>
                        </a:lnSpc>
                        <a:spcBef>
                          <a:spcPts val="0"/>
                        </a:spcBef>
                        <a:spcAft>
                          <a:spcPts val="0"/>
                        </a:spcAft>
                      </a:pPr>
                      <a:r>
                        <a:rPr lang="en-US" sz="1400" b="1" dirty="0">
                          <a:effectLst/>
                          <a:latin typeface="Candara" pitchFamily="34" charset="0"/>
                          <a:ea typeface="Times New Roman"/>
                          <a:cs typeface="Calibri"/>
                        </a:rPr>
                        <a:t> </a:t>
                      </a:r>
                      <a:endParaRPr lang="en-US" sz="1600" dirty="0">
                        <a:effectLst/>
                        <a:latin typeface="Candara" pitchFamily="34" charset="0"/>
                        <a:ea typeface="Calibri"/>
                        <a:cs typeface="Times New Roman"/>
                      </a:endParaRPr>
                    </a:p>
                  </a:txBody>
                  <a:tcPr marL="47156" marR="47156" marT="0" marB="0" anchor="b">
                    <a:lnL w="12700" cap="flat" cmpd="sng" algn="ctr">
                      <a:solidFill>
                        <a:srgbClr val="2F2B20"/>
                      </a:solidFill>
                      <a:prstDash val="solid"/>
                      <a:round/>
                      <a:headEnd type="none" w="med" len="med"/>
                      <a:tailEnd type="none" w="med" len="med"/>
                    </a:lnL>
                    <a:lnR w="12700" cap="flat" cmpd="sng" algn="ctr">
                      <a:solidFill>
                        <a:srgbClr val="2F2B20"/>
                      </a:solidFill>
                      <a:prstDash val="solid"/>
                      <a:round/>
                      <a:headEnd type="none" w="med" len="med"/>
                      <a:tailEnd type="none" w="med" len="med"/>
                    </a:lnR>
                    <a:lnT w="12700" cap="flat" cmpd="sng" algn="ctr">
                      <a:solidFill>
                        <a:srgbClr val="2F2B20"/>
                      </a:solidFill>
                      <a:prstDash val="solid"/>
                      <a:round/>
                      <a:headEnd type="none" w="med" len="med"/>
                      <a:tailEnd type="none" w="med" len="med"/>
                    </a:lnT>
                    <a:lnB w="12700" cap="flat" cmpd="sng" algn="ctr">
                      <a:solidFill>
                        <a:srgbClr val="2F2B2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4985772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8889"/>
          <a:stretch/>
        </p:blipFill>
        <p:spPr>
          <a:xfrm>
            <a:off x="2057401" y="724054"/>
            <a:ext cx="8171329" cy="5752946"/>
          </a:xfrm>
          <a:prstGeom prst="rect">
            <a:avLst/>
          </a:prstGeom>
        </p:spPr>
      </p:pic>
      <p:sp>
        <p:nvSpPr>
          <p:cNvPr id="20483" name="Title 1"/>
          <p:cNvSpPr>
            <a:spLocks noGrp="1"/>
          </p:cNvSpPr>
          <p:nvPr>
            <p:ph type="title"/>
          </p:nvPr>
        </p:nvSpPr>
        <p:spPr>
          <a:xfrm>
            <a:off x="1752600" y="152400"/>
            <a:ext cx="8763000" cy="1066800"/>
          </a:xfrm>
        </p:spPr>
        <p:txBody>
          <a:bodyPr>
            <a:noAutofit/>
          </a:bodyPr>
          <a:lstStyle/>
          <a:p>
            <a:r>
              <a:rPr lang="en-US" dirty="0"/>
              <a:t>Adaptation Menus</a:t>
            </a:r>
            <a:endParaRPr lang="en-US" sz="8800" dirty="0"/>
          </a:p>
        </p:txBody>
      </p:sp>
      <p:sp>
        <p:nvSpPr>
          <p:cNvPr id="2" name="Rectangle 1"/>
          <p:cNvSpPr/>
          <p:nvPr/>
        </p:nvSpPr>
        <p:spPr>
          <a:xfrm>
            <a:off x="7562726" y="6457890"/>
            <a:ext cx="3262688" cy="400110"/>
          </a:xfrm>
          <a:prstGeom prst="rect">
            <a:avLst/>
          </a:prstGeom>
        </p:spPr>
        <p:txBody>
          <a:bodyPr wrap="none">
            <a:spAutoFit/>
          </a:bodyPr>
          <a:lstStyle/>
          <a:p>
            <a:r>
              <a:rPr lang="en-US" sz="2000" dirty="0">
                <a:solidFill>
                  <a:srgbClr val="FFFFFF"/>
                </a:solidFill>
                <a:cs typeface="Arial" charset="0"/>
              </a:rPr>
              <a:t>wwww.forestadaptation.org</a:t>
            </a:r>
            <a:endParaRPr lang="en-US" sz="2000" dirty="0">
              <a:solidFill>
                <a:srgbClr val="FFFFFF"/>
              </a:solidFill>
            </a:endParaRPr>
          </a:p>
        </p:txBody>
      </p:sp>
      <p:sp>
        <p:nvSpPr>
          <p:cNvPr id="6" name="Content Placeholder 2"/>
          <p:cNvSpPr>
            <a:spLocks noGrp="1"/>
          </p:cNvSpPr>
          <p:nvPr>
            <p:ph idx="1"/>
          </p:nvPr>
        </p:nvSpPr>
        <p:spPr>
          <a:xfrm>
            <a:off x="1963757" y="1317367"/>
            <a:ext cx="6189643" cy="4985266"/>
          </a:xfrm>
        </p:spPr>
        <p:txBody>
          <a:bodyPr>
            <a:normAutofit/>
          </a:bodyPr>
          <a:lstStyle/>
          <a:p>
            <a:pPr marL="0" indent="0">
              <a:spcBef>
                <a:spcPts val="600"/>
              </a:spcBef>
              <a:spcAft>
                <a:spcPts val="1200"/>
              </a:spcAft>
              <a:buNone/>
            </a:pPr>
            <a:r>
              <a:rPr lang="en-US" sz="2600" b="1" i="1" dirty="0">
                <a:solidFill>
                  <a:srgbClr val="0070C0"/>
                </a:solidFill>
              </a:rPr>
              <a:t>2. Communicating your Ideas</a:t>
            </a:r>
          </a:p>
          <a:p>
            <a:pPr marL="0" indent="0">
              <a:buNone/>
            </a:pPr>
            <a:endParaRPr lang="en-US" dirty="0"/>
          </a:p>
          <a:p>
            <a:endParaRPr lang="en-US" dirty="0"/>
          </a:p>
        </p:txBody>
      </p:sp>
    </p:spTree>
    <p:extLst>
      <p:ext uri="{BB962C8B-B14F-4D97-AF65-F5344CB8AC3E}">
        <p14:creationId xmlns:p14="http://schemas.microsoft.com/office/powerpoint/2010/main" val="2303660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1"/>
          <p:cNvSpPr>
            <a:spLocks noGrp="1"/>
          </p:cNvSpPr>
          <p:nvPr>
            <p:ph type="title"/>
          </p:nvPr>
        </p:nvSpPr>
        <p:spPr>
          <a:xfrm>
            <a:off x="1752600" y="152400"/>
            <a:ext cx="8763000" cy="1066800"/>
          </a:xfrm>
        </p:spPr>
        <p:txBody>
          <a:bodyPr>
            <a:noAutofit/>
          </a:bodyPr>
          <a:lstStyle/>
          <a:p>
            <a:r>
              <a:rPr lang="en-US" dirty="0"/>
              <a:t>Adaptation Menus</a:t>
            </a:r>
            <a:endParaRPr lang="en-US" sz="8800" dirty="0"/>
          </a:p>
        </p:txBody>
      </p:sp>
      <p:sp>
        <p:nvSpPr>
          <p:cNvPr id="2" name="Rectangle 1"/>
          <p:cNvSpPr/>
          <p:nvPr/>
        </p:nvSpPr>
        <p:spPr>
          <a:xfrm>
            <a:off x="7562726" y="6457890"/>
            <a:ext cx="3262688" cy="400110"/>
          </a:xfrm>
          <a:prstGeom prst="rect">
            <a:avLst/>
          </a:prstGeom>
        </p:spPr>
        <p:txBody>
          <a:bodyPr wrap="none">
            <a:spAutoFit/>
          </a:bodyPr>
          <a:lstStyle/>
          <a:p>
            <a:r>
              <a:rPr lang="en-US" sz="2000" dirty="0">
                <a:solidFill>
                  <a:srgbClr val="FFFFFF"/>
                </a:solidFill>
                <a:cs typeface="Arial" charset="0"/>
              </a:rPr>
              <a:t>wwww.forestadaptation.org</a:t>
            </a:r>
            <a:endParaRPr lang="en-US" sz="2000" dirty="0">
              <a:solidFill>
                <a:srgbClr val="FFFFFF"/>
              </a:solidFill>
            </a:endParaRPr>
          </a:p>
        </p:txBody>
      </p:sp>
      <p:sp>
        <p:nvSpPr>
          <p:cNvPr id="6" name="Content Placeholder 2"/>
          <p:cNvSpPr>
            <a:spLocks noGrp="1"/>
          </p:cNvSpPr>
          <p:nvPr>
            <p:ph idx="1"/>
          </p:nvPr>
        </p:nvSpPr>
        <p:spPr>
          <a:xfrm>
            <a:off x="1963757" y="1317367"/>
            <a:ext cx="6189643" cy="4985266"/>
          </a:xfrm>
        </p:spPr>
        <p:txBody>
          <a:bodyPr>
            <a:normAutofit/>
          </a:bodyPr>
          <a:lstStyle/>
          <a:p>
            <a:pPr marL="0" indent="0">
              <a:spcBef>
                <a:spcPts val="600"/>
              </a:spcBef>
              <a:spcAft>
                <a:spcPts val="1200"/>
              </a:spcAft>
              <a:buNone/>
            </a:pPr>
            <a:r>
              <a:rPr lang="en-US" sz="2600" b="1" i="1" dirty="0">
                <a:solidFill>
                  <a:srgbClr val="0070C0"/>
                </a:solidFill>
              </a:rPr>
              <a:t>3. Boosting Creativity</a:t>
            </a:r>
          </a:p>
          <a:p>
            <a:pPr marL="0" indent="0">
              <a:buNone/>
            </a:pPr>
            <a:endParaRPr lang="en-US" dirty="0"/>
          </a:p>
          <a:p>
            <a:endParaRPr lang="en-US" dirty="0"/>
          </a:p>
        </p:txBody>
      </p:sp>
      <p:pic>
        <p:nvPicPr>
          <p:cNvPr id="2052" name="Picture 4" descr="Image result for creativ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1" y="1984552"/>
            <a:ext cx="6237243" cy="4335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8918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1"/>
          <p:cNvSpPr>
            <a:spLocks noGrp="1"/>
          </p:cNvSpPr>
          <p:nvPr>
            <p:ph type="title"/>
          </p:nvPr>
        </p:nvSpPr>
        <p:spPr>
          <a:xfrm>
            <a:off x="1752600" y="152400"/>
            <a:ext cx="8763000" cy="1066800"/>
          </a:xfrm>
        </p:spPr>
        <p:txBody>
          <a:bodyPr>
            <a:noAutofit/>
          </a:bodyPr>
          <a:lstStyle/>
          <a:p>
            <a:r>
              <a:rPr lang="en-US" dirty="0"/>
              <a:t>A Growing Collection</a:t>
            </a:r>
            <a:endParaRPr lang="en-US" sz="8800" dirty="0"/>
          </a:p>
        </p:txBody>
      </p:sp>
      <p:sp>
        <p:nvSpPr>
          <p:cNvPr id="2" name="Rectangle 1"/>
          <p:cNvSpPr/>
          <p:nvPr/>
        </p:nvSpPr>
        <p:spPr>
          <a:xfrm>
            <a:off x="4710096" y="6466855"/>
            <a:ext cx="6252289" cy="400110"/>
          </a:xfrm>
          <a:prstGeom prst="rect">
            <a:avLst/>
          </a:prstGeom>
        </p:spPr>
        <p:txBody>
          <a:bodyPr wrap="none">
            <a:spAutoFit/>
          </a:bodyPr>
          <a:lstStyle/>
          <a:p>
            <a:r>
              <a:rPr lang="en-US" sz="2000" dirty="0">
                <a:solidFill>
                  <a:schemeClr val="bg1"/>
                </a:solidFill>
              </a:rPr>
              <a:t>www.forestadaptation.org/adapt/adaptation-strategies</a:t>
            </a:r>
          </a:p>
        </p:txBody>
      </p:sp>
      <p:sp>
        <p:nvSpPr>
          <p:cNvPr id="6" name="Content Placeholder 2"/>
          <p:cNvSpPr>
            <a:spLocks noGrp="1"/>
          </p:cNvSpPr>
          <p:nvPr>
            <p:ph idx="1"/>
          </p:nvPr>
        </p:nvSpPr>
        <p:spPr>
          <a:xfrm>
            <a:off x="1981200" y="1567934"/>
            <a:ext cx="8428822" cy="4985266"/>
          </a:xfrm>
        </p:spPr>
        <p:txBody>
          <a:bodyPr numCol="2" spcCol="457200">
            <a:normAutofit fontScale="77500" lnSpcReduction="20000"/>
          </a:bodyPr>
          <a:lstStyle/>
          <a:p>
            <a:pPr marL="0" indent="0">
              <a:spcBef>
                <a:spcPts val="600"/>
              </a:spcBef>
              <a:spcAft>
                <a:spcPts val="1200"/>
              </a:spcAft>
              <a:buNone/>
            </a:pPr>
            <a:r>
              <a:rPr lang="en-US" sz="3500" b="1" dirty="0"/>
              <a:t>Published: </a:t>
            </a:r>
          </a:p>
          <a:p>
            <a:pPr>
              <a:spcBef>
                <a:spcPts val="600"/>
              </a:spcBef>
              <a:spcAft>
                <a:spcPts val="1200"/>
              </a:spcAft>
            </a:pPr>
            <a:r>
              <a:rPr lang="en-US" sz="3500" dirty="0"/>
              <a:t>Forestry</a:t>
            </a:r>
          </a:p>
          <a:p>
            <a:pPr>
              <a:spcBef>
                <a:spcPts val="600"/>
              </a:spcBef>
              <a:spcAft>
                <a:spcPts val="1200"/>
              </a:spcAft>
            </a:pPr>
            <a:r>
              <a:rPr lang="en-US" sz="3500" dirty="0"/>
              <a:t>Urban Forestry</a:t>
            </a:r>
          </a:p>
          <a:p>
            <a:pPr>
              <a:spcBef>
                <a:spcPts val="600"/>
              </a:spcBef>
              <a:spcAft>
                <a:spcPts val="1200"/>
              </a:spcAft>
            </a:pPr>
            <a:r>
              <a:rPr lang="en-US" sz="3500" dirty="0"/>
              <a:t>Agriculture</a:t>
            </a:r>
          </a:p>
          <a:p>
            <a:pPr>
              <a:spcBef>
                <a:spcPts val="600"/>
              </a:spcBef>
              <a:spcAft>
                <a:spcPts val="1200"/>
              </a:spcAft>
            </a:pPr>
            <a:r>
              <a:rPr lang="en-US" sz="3500" dirty="0"/>
              <a:t>Forested Watersheds</a:t>
            </a:r>
          </a:p>
          <a:p>
            <a:pPr>
              <a:spcBef>
                <a:spcPts val="600"/>
              </a:spcBef>
              <a:spcAft>
                <a:spcPts val="1200"/>
              </a:spcAft>
            </a:pPr>
            <a:r>
              <a:rPr lang="en-US" sz="3500" dirty="0"/>
              <a:t>Tribal Perspectives</a:t>
            </a:r>
          </a:p>
          <a:p>
            <a:pPr>
              <a:spcBef>
                <a:spcPts val="600"/>
              </a:spcBef>
              <a:spcAft>
                <a:spcPts val="1200"/>
              </a:spcAft>
            </a:pPr>
            <a:r>
              <a:rPr lang="en-US" sz="3500" dirty="0"/>
              <a:t>Forest Carbon Management</a:t>
            </a:r>
          </a:p>
          <a:p>
            <a:pPr>
              <a:spcBef>
                <a:spcPts val="600"/>
              </a:spcBef>
              <a:spcAft>
                <a:spcPts val="1200"/>
              </a:spcAft>
            </a:pPr>
            <a:r>
              <a:rPr lang="en-US" sz="3500" dirty="0"/>
              <a:t>Recreation</a:t>
            </a:r>
          </a:p>
          <a:p>
            <a:pPr>
              <a:spcBef>
                <a:spcPts val="600"/>
              </a:spcBef>
              <a:spcAft>
                <a:spcPts val="1200"/>
              </a:spcAft>
            </a:pPr>
            <a:r>
              <a:rPr lang="en-US" sz="3500" dirty="0"/>
              <a:t>Non-forested Wetlands</a:t>
            </a:r>
          </a:p>
          <a:p>
            <a:pPr>
              <a:spcBef>
                <a:spcPts val="600"/>
              </a:spcBef>
              <a:spcAft>
                <a:spcPts val="1200"/>
              </a:spcAft>
            </a:pPr>
            <a:r>
              <a:rPr lang="en-US" sz="3500" dirty="0"/>
              <a:t>Glacial Lakes Fisheries</a:t>
            </a:r>
          </a:p>
          <a:p>
            <a:pPr marL="0" indent="0">
              <a:spcBef>
                <a:spcPts val="600"/>
              </a:spcBef>
              <a:spcAft>
                <a:spcPts val="1200"/>
              </a:spcAft>
              <a:buNone/>
            </a:pPr>
            <a:endParaRPr lang="en-US" sz="3500" dirty="0"/>
          </a:p>
          <a:p>
            <a:pPr marL="0" indent="0">
              <a:spcBef>
                <a:spcPts val="600"/>
              </a:spcBef>
              <a:spcAft>
                <a:spcPts val="1200"/>
              </a:spcAft>
              <a:buNone/>
            </a:pPr>
            <a:r>
              <a:rPr lang="en-US" sz="3500" b="1" dirty="0"/>
              <a:t>In Preparation: </a:t>
            </a:r>
          </a:p>
          <a:p>
            <a:pPr>
              <a:spcBef>
                <a:spcPts val="600"/>
              </a:spcBef>
              <a:spcAft>
                <a:spcPts val="1200"/>
              </a:spcAft>
            </a:pPr>
            <a:r>
              <a:rPr lang="en-US" sz="3500" dirty="0"/>
              <a:t>Wildlife Management </a:t>
            </a:r>
          </a:p>
          <a:p>
            <a:pPr>
              <a:spcBef>
                <a:spcPts val="600"/>
              </a:spcBef>
              <a:spcAft>
                <a:spcPts val="1200"/>
              </a:spcAft>
            </a:pPr>
            <a:r>
              <a:rPr lang="en-US" sz="3500" dirty="0"/>
              <a:t>Coastal Ecosystems</a:t>
            </a:r>
          </a:p>
          <a:p>
            <a:pPr>
              <a:spcBef>
                <a:spcPts val="600"/>
              </a:spcBef>
              <a:spcAft>
                <a:spcPts val="1200"/>
              </a:spcAft>
            </a:pPr>
            <a:r>
              <a:rPr lang="en-US" sz="3500" dirty="0"/>
              <a:t>Grasslands</a:t>
            </a:r>
          </a:p>
          <a:p>
            <a:pPr>
              <a:spcBef>
                <a:spcPts val="600"/>
              </a:spcBef>
              <a:spcAft>
                <a:spcPts val="1200"/>
              </a:spcAft>
            </a:pPr>
            <a:r>
              <a:rPr lang="en-US" sz="3500" dirty="0"/>
              <a:t>Fire (western?)</a:t>
            </a:r>
            <a:endParaRPr lang="en-US" dirty="0"/>
          </a:p>
        </p:txBody>
      </p:sp>
      <p:sp>
        <p:nvSpPr>
          <p:cNvPr id="16" name="TextBox 15"/>
          <p:cNvSpPr txBox="1"/>
          <p:nvPr/>
        </p:nvSpPr>
        <p:spPr>
          <a:xfrm rot="21209786">
            <a:off x="3166855" y="3681349"/>
            <a:ext cx="6765866" cy="1569660"/>
          </a:xfrm>
          <a:prstGeom prst="rect">
            <a:avLst/>
          </a:prstGeom>
          <a:solidFill>
            <a:schemeClr val="bg1"/>
          </a:solidFill>
          <a:ln w="76200">
            <a:solidFill>
              <a:schemeClr val="accent2"/>
            </a:solidFill>
          </a:ln>
        </p:spPr>
        <p:txBody>
          <a:bodyPr wrap="square" rtlCol="0">
            <a:spAutoFit/>
          </a:bodyPr>
          <a:lstStyle/>
          <a:p>
            <a:pPr algn="ctr"/>
            <a:r>
              <a:rPr lang="en-US" sz="3200" i="1" u="sng" dirty="0">
                <a:solidFill>
                  <a:schemeClr val="accent2"/>
                </a:solidFill>
              </a:rPr>
              <a:t>Mix and Match: </a:t>
            </a:r>
            <a:br>
              <a:rPr lang="en-US" sz="3200" dirty="0">
                <a:solidFill>
                  <a:schemeClr val="accent2"/>
                </a:solidFill>
              </a:rPr>
            </a:br>
            <a:r>
              <a:rPr lang="en-US" sz="3200" dirty="0">
                <a:solidFill>
                  <a:schemeClr val="accent2"/>
                </a:solidFill>
              </a:rPr>
              <a:t>Menus can be used independently or together in a single project!</a:t>
            </a:r>
          </a:p>
        </p:txBody>
      </p:sp>
      <p:sp>
        <p:nvSpPr>
          <p:cNvPr id="17" name="Oval 16"/>
          <p:cNvSpPr/>
          <p:nvPr/>
        </p:nvSpPr>
        <p:spPr>
          <a:xfrm>
            <a:off x="6553200" y="1996440"/>
            <a:ext cx="3505200" cy="5909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549788" y="1425100"/>
            <a:ext cx="2819400" cy="6892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777012" y="1947266"/>
            <a:ext cx="2819400" cy="6892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rot="792922">
            <a:off x="8145922" y="5117166"/>
            <a:ext cx="1943256" cy="1229909"/>
            <a:chOff x="5772912" y="1609344"/>
            <a:chExt cx="3371088" cy="2133600"/>
          </a:xfrm>
        </p:grpSpPr>
        <p:pic>
          <p:nvPicPr>
            <p:cNvPr id="21" name="Picture 2" descr="http://www.mixdownmag.com.au/sites/default/files/styles/flexslider_h400/public/images/tape1.jpg?itok=tA5JzfGj&amp;c=136f04ef2b45eb00ea8a42e610e0fe3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2912" y="1609344"/>
              <a:ext cx="3371088" cy="21336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6400800" y="1828800"/>
              <a:ext cx="2342388"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6" descr="Hom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0" y="1752600"/>
              <a:ext cx="2219706" cy="61317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4" name="Straight Connector 23"/>
          <p:cNvCxnSpPr>
            <a:stCxn id="17" idx="2"/>
            <a:endCxn id="18" idx="2"/>
          </p:cNvCxnSpPr>
          <p:nvPr/>
        </p:nvCxnSpPr>
        <p:spPr>
          <a:xfrm flipH="1" flipV="1">
            <a:off x="6549788" y="1769727"/>
            <a:ext cx="3412" cy="52216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7" idx="2"/>
            <a:endCxn id="19" idx="6"/>
          </p:cNvCxnSpPr>
          <p:nvPr/>
        </p:nvCxnSpPr>
        <p:spPr>
          <a:xfrm flipH="1">
            <a:off x="4596412" y="2291893"/>
            <a:ext cx="195678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50954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1" end="1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2" end="1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13" end="1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4" end="1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15" end="1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6351407"/>
            <a:ext cx="9196748" cy="400110"/>
          </a:xfrm>
          <a:prstGeom prst="rect">
            <a:avLst/>
          </a:prstGeom>
        </p:spPr>
        <p:txBody>
          <a:bodyPr wrap="none">
            <a:spAutoFit/>
          </a:bodyPr>
          <a:lstStyle/>
          <a:p>
            <a:r>
              <a:rPr lang="en-US" sz="2000" dirty="0">
                <a:cs typeface="Arial" charset="0"/>
              </a:rPr>
              <a:t>https://forestadaptation.org/learn/resource-finder/tribal-climate-adaptation-menu</a:t>
            </a:r>
            <a:endParaRPr lang="en-US" sz="2000" dirty="0"/>
          </a:p>
        </p:txBody>
      </p:sp>
      <p:sp>
        <p:nvSpPr>
          <p:cNvPr id="6" name="Content Placeholder 2"/>
          <p:cNvSpPr>
            <a:spLocks noGrp="1"/>
          </p:cNvSpPr>
          <p:nvPr>
            <p:ph idx="1"/>
          </p:nvPr>
        </p:nvSpPr>
        <p:spPr>
          <a:xfrm>
            <a:off x="815946" y="1573083"/>
            <a:ext cx="5965854" cy="5029200"/>
          </a:xfrm>
        </p:spPr>
        <p:txBody>
          <a:bodyPr>
            <a:normAutofit fontScale="85000" lnSpcReduction="10000"/>
          </a:bodyPr>
          <a:lstStyle/>
          <a:p>
            <a:pPr>
              <a:spcBef>
                <a:spcPts val="600"/>
              </a:spcBef>
              <a:spcAft>
                <a:spcPts val="1200"/>
              </a:spcAft>
            </a:pPr>
            <a:r>
              <a:rPr lang="en-US" sz="3300" dirty="0"/>
              <a:t>Foundation of indigenous values (respect, reciprocity, </a:t>
            </a:r>
            <a:r>
              <a:rPr lang="en-US" sz="3300" dirty="0" err="1"/>
              <a:t>etc</a:t>
            </a:r>
            <a:r>
              <a:rPr lang="en-US" sz="3300" dirty="0"/>
              <a:t>)</a:t>
            </a:r>
          </a:p>
          <a:p>
            <a:pPr>
              <a:spcBef>
                <a:spcPts val="600"/>
              </a:spcBef>
              <a:spcAft>
                <a:spcPts val="1200"/>
              </a:spcAft>
            </a:pPr>
            <a:r>
              <a:rPr lang="en" sz="3300" dirty="0"/>
              <a:t>Ojibwe and Menominee perspectives, languages, concepts and values</a:t>
            </a:r>
          </a:p>
          <a:p>
            <a:pPr>
              <a:spcBef>
                <a:spcPts val="600"/>
              </a:spcBef>
              <a:spcAft>
                <a:spcPts val="1200"/>
              </a:spcAft>
            </a:pPr>
            <a:r>
              <a:rPr lang="en-US" sz="3300" dirty="0"/>
              <a:t>Helps express climate adaptation ideas through an indigenous lens, AND expresses the adaptation benefits of indigenous practices</a:t>
            </a:r>
          </a:p>
          <a:p>
            <a:pPr>
              <a:spcBef>
                <a:spcPts val="600"/>
              </a:spcBef>
              <a:spcAft>
                <a:spcPts val="1200"/>
              </a:spcAft>
            </a:pPr>
            <a:r>
              <a:rPr lang="en-US" sz="3300" dirty="0"/>
              <a:t>Communication tool for tribal and non-tribal partners</a:t>
            </a:r>
          </a:p>
          <a:p>
            <a:endParaRPr lang="en-US" dirty="0"/>
          </a:p>
        </p:txBody>
      </p:sp>
      <p:sp>
        <p:nvSpPr>
          <p:cNvPr id="8" name="Google Shape;416;p19">
            <a:extLst>
              <a:ext uri="{FF2B5EF4-FFF2-40B4-BE49-F238E27FC236}">
                <a16:creationId xmlns:a16="http://schemas.microsoft.com/office/drawing/2014/main" id="{48619B2D-A1E0-4718-B50A-D2C4409AA147}"/>
              </a:ext>
            </a:extLst>
          </p:cNvPr>
          <p:cNvSpPr txBox="1">
            <a:spLocks noGrp="1"/>
          </p:cNvSpPr>
          <p:nvPr>
            <p:ph type="title"/>
          </p:nvPr>
        </p:nvSpPr>
        <p:spPr>
          <a:xfrm>
            <a:off x="496478" y="181720"/>
            <a:ext cx="11288199" cy="96128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US" sz="4000" dirty="0">
                <a:solidFill>
                  <a:schemeClr val="accent1"/>
                </a:solidFill>
              </a:rPr>
              <a:t>Spotlight: Tribal Adaptation Menu</a:t>
            </a:r>
            <a:endParaRPr sz="4000" dirty="0">
              <a:solidFill>
                <a:schemeClr val="accent1"/>
              </a:solidFill>
            </a:endParaRPr>
          </a:p>
        </p:txBody>
      </p:sp>
      <p:pic>
        <p:nvPicPr>
          <p:cNvPr id="7" name="Google Shape;608;p70">
            <a:extLst>
              <a:ext uri="{FF2B5EF4-FFF2-40B4-BE49-F238E27FC236}">
                <a16:creationId xmlns:a16="http://schemas.microsoft.com/office/drawing/2014/main" id="{9ADF76E8-4140-4723-8001-3D900E5702EF}"/>
              </a:ext>
            </a:extLst>
          </p:cNvPr>
          <p:cNvPicPr preferRelativeResize="0"/>
          <p:nvPr/>
        </p:nvPicPr>
        <p:blipFill rotWithShape="1">
          <a:blip r:embed="rId3">
            <a:alphaModFix/>
          </a:blip>
          <a:srcRect/>
          <a:stretch/>
        </p:blipFill>
        <p:spPr>
          <a:xfrm>
            <a:off x="7848600" y="1292234"/>
            <a:ext cx="3846922" cy="5029200"/>
          </a:xfrm>
          <a:prstGeom prst="rect">
            <a:avLst/>
          </a:prstGeom>
          <a:noFill/>
          <a:ln w="28575"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5719409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a:t>
            </a:r>
            <a:r>
              <a:rPr lang="en-US" sz="4000" dirty="0"/>
              <a:t>2</a:t>
            </a:r>
            <a:r>
              <a:rPr lang="en-US" dirty="0"/>
              <a:t> Fertilization</a:t>
            </a:r>
          </a:p>
        </p:txBody>
      </p:sp>
      <p:sp>
        <p:nvSpPr>
          <p:cNvPr id="10" name="Content Placeholder 9"/>
          <p:cNvSpPr>
            <a:spLocks noGrp="1"/>
          </p:cNvSpPr>
          <p:nvPr>
            <p:ph idx="1"/>
          </p:nvPr>
        </p:nvSpPr>
        <p:spPr>
          <a:xfrm>
            <a:off x="1981201" y="1143001"/>
            <a:ext cx="4125241" cy="1524000"/>
          </a:xfrm>
        </p:spPr>
        <p:txBody>
          <a:bodyPr>
            <a:normAutofit/>
          </a:bodyPr>
          <a:lstStyle/>
          <a:p>
            <a:pPr marL="0" indent="0">
              <a:buNone/>
            </a:pPr>
            <a:r>
              <a:rPr lang="en-US" b="1" u="sng" dirty="0"/>
              <a:t>Benefits: </a:t>
            </a:r>
          </a:p>
          <a:p>
            <a:pPr>
              <a:buFontTx/>
              <a:buChar char="-"/>
            </a:pPr>
            <a:r>
              <a:rPr lang="en-US" dirty="0"/>
              <a:t>Increased growth</a:t>
            </a:r>
          </a:p>
          <a:p>
            <a:pPr>
              <a:buFontTx/>
              <a:buChar char="-"/>
            </a:pPr>
            <a:r>
              <a:rPr lang="en-US" dirty="0"/>
              <a:t>Water-use efficiency</a:t>
            </a:r>
          </a:p>
        </p:txBody>
      </p:sp>
      <p:pic>
        <p:nvPicPr>
          <p:cNvPr id="19" name="Picture 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02282" y="2775886"/>
            <a:ext cx="5008318" cy="3701115"/>
          </a:xfrm>
          <a:prstGeom prst="rect">
            <a:avLst/>
          </a:prstGeom>
          <a:noFill/>
          <a:ln w="9525">
            <a:noFill/>
            <a:miter lim="800000"/>
            <a:headEnd/>
            <a:tailEnd/>
          </a:ln>
        </p:spPr>
      </p:pic>
      <p:sp>
        <p:nvSpPr>
          <p:cNvPr id="20" name="Content Placeholder 9"/>
          <p:cNvSpPr txBox="1">
            <a:spLocks/>
          </p:cNvSpPr>
          <p:nvPr/>
        </p:nvSpPr>
        <p:spPr>
          <a:xfrm>
            <a:off x="6019800" y="1143000"/>
            <a:ext cx="4495800" cy="15240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sz="3200" b="1" i="0" u="sng" strike="noStrike" kern="1200" cap="none" spc="0" normalizeH="0" baseline="0" noProof="0" dirty="0">
                <a:ln>
                  <a:noFill/>
                </a:ln>
                <a:solidFill>
                  <a:srgbClr val="2F2B20"/>
                </a:solidFill>
                <a:effectLst/>
                <a:uLnTx/>
                <a:uFillTx/>
                <a:latin typeface="Calibri" panose="020F0502020204030204"/>
                <a:ea typeface="+mn-ea"/>
                <a:cs typeface="+mn-cs"/>
              </a:rPr>
              <a:t>Limits: </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3200" b="0" i="0" u="none" strike="noStrike" kern="1200" cap="none" spc="0" normalizeH="0" baseline="0" noProof="0" dirty="0">
                <a:ln>
                  <a:noFill/>
                </a:ln>
                <a:solidFill>
                  <a:srgbClr val="2F2B20"/>
                </a:solidFill>
                <a:effectLst/>
                <a:uLnTx/>
                <a:uFillTx/>
                <a:latin typeface="Calibri" panose="020F0502020204030204"/>
                <a:ea typeface="+mn-ea"/>
                <a:cs typeface="+mn-cs"/>
              </a:rPr>
              <a:t>Other nutrients or water</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3200" b="0" i="0" u="none" strike="noStrike" kern="1200" cap="none" spc="0" normalizeH="0" baseline="0" noProof="0" dirty="0">
                <a:ln>
                  <a:noFill/>
                </a:ln>
                <a:solidFill>
                  <a:srgbClr val="2F2B20"/>
                </a:solidFill>
                <a:effectLst/>
                <a:uLnTx/>
                <a:uFillTx/>
                <a:latin typeface="Calibri" panose="020F0502020204030204"/>
                <a:ea typeface="+mn-ea"/>
                <a:cs typeface="+mn-cs"/>
              </a:rPr>
              <a:t>Stressors or disturbance</a:t>
            </a:r>
          </a:p>
        </p:txBody>
      </p:sp>
      <p:sp>
        <p:nvSpPr>
          <p:cNvPr id="21" name="Rectangle 20"/>
          <p:cNvSpPr/>
          <p:nvPr/>
        </p:nvSpPr>
        <p:spPr>
          <a:xfrm>
            <a:off x="2514600" y="6477001"/>
            <a:ext cx="8153400" cy="584775"/>
          </a:xfrm>
          <a:prstGeom prst="rect">
            <a:avLst/>
          </a:prstGeom>
        </p:spPr>
        <p:txBody>
          <a:bodyPr wrap="square">
            <a:spAutoFit/>
          </a:bodyPr>
          <a:lstStyle/>
          <a:p>
            <a:pPr marL="0" marR="0" lvl="1" indent="0" algn="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 Ainsworth and Long 2005, Ainsworth and Rogers 2007, </a:t>
            </a:r>
            <a:r>
              <a:rPr kumimoji="0" lang="en-US" sz="1600" b="0" i="0" u="none" strike="noStrike" kern="1200" cap="none" spc="0" normalizeH="0" baseline="0" noProof="0" dirty="0" err="1">
                <a:ln>
                  <a:noFill/>
                </a:ln>
                <a:solidFill>
                  <a:srgbClr val="FFFFFF"/>
                </a:solidFill>
                <a:effectLst/>
                <a:uLnTx/>
                <a:uFillTx/>
                <a:latin typeface="Arial" charset="0"/>
                <a:ea typeface="ＭＳ Ｐゴシック" pitchFamily="34" charset="-128"/>
                <a:cs typeface="+mn-cs"/>
              </a:rPr>
              <a:t>Norby</a:t>
            </a:r>
            <a:r>
              <a:rPr kumimoji="0" lang="en-US" sz="16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 and Zak 2011, </a:t>
            </a:r>
            <a:r>
              <a:rPr kumimoji="0" lang="en-US" sz="1600" b="0" i="0" u="none" strike="noStrike" kern="1200" cap="none" spc="0" normalizeH="0" baseline="0" noProof="0" dirty="0" err="1">
                <a:ln>
                  <a:noFill/>
                </a:ln>
                <a:solidFill>
                  <a:srgbClr val="FFFFFF"/>
                </a:solidFill>
                <a:effectLst/>
                <a:uLnTx/>
                <a:uFillTx/>
                <a:latin typeface="Arial" charset="0"/>
                <a:ea typeface="ＭＳ Ｐゴシック" pitchFamily="34" charset="-128"/>
                <a:cs typeface="+mn-cs"/>
              </a:rPr>
              <a:t>Coture</a:t>
            </a:r>
            <a:r>
              <a:rPr kumimoji="0" lang="en-US" sz="1600" b="0"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 et al. 2015</a:t>
            </a:r>
          </a:p>
        </p:txBody>
      </p:sp>
      <p:sp>
        <p:nvSpPr>
          <p:cNvPr id="7" name="Action Button: Home 6">
            <a:hlinkClick r:id="rId3" action="ppaction://hlinksldjump" highlightClick="1"/>
          </p:cNvPr>
          <p:cNvSpPr/>
          <p:nvPr/>
        </p:nvSpPr>
        <p:spPr>
          <a:xfrm>
            <a:off x="1636544" y="6172201"/>
            <a:ext cx="268457" cy="305145"/>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2F2B2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5270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452CDCF2-1F3F-4F5C-8D89-95BE9DB991FB}"/>
              </a:ext>
            </a:extLst>
          </p:cNvPr>
          <p:cNvPicPr>
            <a:picLocks noChangeAspect="1"/>
          </p:cNvPicPr>
          <p:nvPr/>
        </p:nvPicPr>
        <p:blipFill>
          <a:blip r:embed="rId2"/>
          <a:stretch>
            <a:fillRect/>
          </a:stretch>
        </p:blipFill>
        <p:spPr>
          <a:xfrm>
            <a:off x="134099" y="1676400"/>
            <a:ext cx="5961900" cy="4450089"/>
          </a:xfrm>
          <a:prstGeom prst="rect">
            <a:avLst/>
          </a:prstGeom>
        </p:spPr>
      </p:pic>
      <p:pic>
        <p:nvPicPr>
          <p:cNvPr id="8" name="Picture 7" descr="Map&#10;&#10;Description automatically generated">
            <a:extLst>
              <a:ext uri="{FF2B5EF4-FFF2-40B4-BE49-F238E27FC236}">
                <a16:creationId xmlns:a16="http://schemas.microsoft.com/office/drawing/2014/main" id="{5DE4A208-3792-4BD1-B4E4-EB738138064E}"/>
              </a:ext>
            </a:extLst>
          </p:cNvPr>
          <p:cNvPicPr>
            <a:picLocks noChangeAspect="1"/>
          </p:cNvPicPr>
          <p:nvPr/>
        </p:nvPicPr>
        <p:blipFill>
          <a:blip r:embed="rId3"/>
          <a:stretch>
            <a:fillRect/>
          </a:stretch>
        </p:blipFill>
        <p:spPr>
          <a:xfrm>
            <a:off x="6096001" y="1676399"/>
            <a:ext cx="5961900" cy="4450089"/>
          </a:xfrm>
          <a:prstGeom prst="rect">
            <a:avLst/>
          </a:prstGeom>
        </p:spPr>
      </p:pic>
      <p:sp>
        <p:nvSpPr>
          <p:cNvPr id="9" name="Title 1">
            <a:extLst>
              <a:ext uri="{FF2B5EF4-FFF2-40B4-BE49-F238E27FC236}">
                <a16:creationId xmlns:a16="http://schemas.microsoft.com/office/drawing/2014/main" id="{529028FD-1136-4348-901C-B4FB79967431}"/>
              </a:ext>
            </a:extLst>
          </p:cNvPr>
          <p:cNvSpPr>
            <a:spLocks noGrp="1"/>
          </p:cNvSpPr>
          <p:nvPr>
            <p:ph type="title"/>
          </p:nvPr>
        </p:nvSpPr>
        <p:spPr>
          <a:xfrm>
            <a:off x="-1" y="357498"/>
            <a:ext cx="12192001" cy="990600"/>
          </a:xfrm>
        </p:spPr>
        <p:txBody>
          <a:bodyPr/>
          <a:lstStyle/>
          <a:p>
            <a:r>
              <a:rPr lang="en-US" dirty="0"/>
              <a:t>Future Projections: Summer Mean Temp</a:t>
            </a:r>
          </a:p>
        </p:txBody>
      </p:sp>
    </p:spTree>
    <p:extLst>
      <p:ext uri="{BB962C8B-B14F-4D97-AF65-F5344CB8AC3E}">
        <p14:creationId xmlns:p14="http://schemas.microsoft.com/office/powerpoint/2010/main" val="26896957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CRF 2020 Theme">
  <a:themeElements>
    <a:clrScheme name="Blue-Orange3">
      <a:dk1>
        <a:sysClr val="windowText" lastClr="000000"/>
      </a:dk1>
      <a:lt1>
        <a:sysClr val="window" lastClr="FFFFFF"/>
      </a:lt1>
      <a:dk2>
        <a:srgbClr val="44546A"/>
      </a:dk2>
      <a:lt2>
        <a:srgbClr val="E7E6E6"/>
      </a:lt2>
      <a:accent1>
        <a:srgbClr val="0A5EA2"/>
      </a:accent1>
      <a:accent2>
        <a:srgbClr val="14213D"/>
      </a:accent2>
      <a:accent3>
        <a:srgbClr val="FCA311"/>
      </a:accent3>
      <a:accent4>
        <a:srgbClr val="E5E5E5"/>
      </a:accent4>
      <a:accent5>
        <a:srgbClr val="C00000"/>
      </a:accent5>
      <a:accent6>
        <a:srgbClr val="70AD47"/>
      </a:accent6>
      <a:hlink>
        <a:srgbClr val="70AD47"/>
      </a:hlink>
      <a:folHlink>
        <a:srgbClr val="70AD4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extLst>
    <a:ext uri="{05A4C25C-085E-4340-85A3-A5531E510DB2}">
      <thm15:themeFamily xmlns:thm15="http://schemas.microsoft.com/office/thememl/2012/main" name="CCRF 2020 Theme" id="{11944EF7-5616-4E16-81AA-505BBD114CAC}" vid="{6E7F8123-BB0D-4C31-AD1F-AD17881FC5BF}"/>
    </a:ext>
  </a:extLst>
</a:theme>
</file>

<file path=ppt/theme/theme2.xml><?xml version="1.0" encoding="utf-8"?>
<a:theme xmlns:a="http://schemas.openxmlformats.org/drawingml/2006/main" name="1_Clarity">
  <a:themeElements>
    <a:clrScheme name="AR19 Dark">
      <a:dk1>
        <a:sysClr val="windowText" lastClr="000000"/>
      </a:dk1>
      <a:lt1>
        <a:sysClr val="window" lastClr="FFFFFF"/>
      </a:lt1>
      <a:dk2>
        <a:srgbClr val="44546A"/>
      </a:dk2>
      <a:lt2>
        <a:srgbClr val="E7E6E6"/>
      </a:lt2>
      <a:accent1>
        <a:srgbClr val="548ACE"/>
      </a:accent1>
      <a:accent2>
        <a:srgbClr val="F68E78"/>
      </a:accent2>
      <a:accent3>
        <a:srgbClr val="FDA318"/>
      </a:accent3>
      <a:accent4>
        <a:srgbClr val="BCD232"/>
      </a:accent4>
      <a:accent5>
        <a:srgbClr val="64BEAA"/>
      </a:accent5>
      <a:accent6>
        <a:srgbClr val="88D3EF"/>
      </a:accent6>
      <a:hlink>
        <a:srgbClr val="409985"/>
      </a:hlink>
      <a:folHlink>
        <a:srgbClr val="409985"/>
      </a:folHlink>
    </a:clrScheme>
    <a:fontScheme name="AR19">
      <a:majorFont>
        <a:latin typeface="Hind"/>
        <a:ea typeface=""/>
        <a:cs typeface=""/>
      </a:majorFont>
      <a:minorFont>
        <a:latin typeface="Hind"/>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Office Theme">
  <a:themeElements>
    <a:clrScheme name="APPo">
      <a:dk1>
        <a:sysClr val="windowText" lastClr="000000"/>
      </a:dk1>
      <a:lt1>
        <a:sysClr val="window" lastClr="FFFFFF"/>
      </a:lt1>
      <a:dk2>
        <a:srgbClr val="7F7F7F"/>
      </a:dk2>
      <a:lt2>
        <a:srgbClr val="EEECE1"/>
      </a:lt2>
      <a:accent1>
        <a:srgbClr val="32456C"/>
      </a:accent1>
      <a:accent2>
        <a:srgbClr val="D78A2E"/>
      </a:accent2>
      <a:accent3>
        <a:srgbClr val="78B59A"/>
      </a:accent3>
      <a:accent4>
        <a:srgbClr val="005852"/>
      </a:accent4>
      <a:accent5>
        <a:srgbClr val="87C6CC"/>
      </a:accent5>
      <a:accent6>
        <a:srgbClr val="00B0F0"/>
      </a:accent6>
      <a:hlink>
        <a:srgbClr val="0070C0"/>
      </a:hlink>
      <a:folHlink>
        <a:srgbClr val="0070C0"/>
      </a:folHlink>
    </a:clrScheme>
    <a:fontScheme name="APPo">
      <a:majorFont>
        <a:latin typeface="Franklin Gothic Medium"/>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DC84D77B-7BC0-4419-A238-C8E3CCF98145}" vid="{3F169A0A-C281-4C0A-AD7A-51FEE2126FEF}"/>
    </a:ext>
  </a:extLst>
</a:theme>
</file>

<file path=ppt/theme/theme4.xml><?xml version="1.0" encoding="utf-8"?>
<a:theme xmlns:a="http://schemas.openxmlformats.org/drawingml/2006/main" name="7_Office Theme">
  <a:themeElements>
    <a:clrScheme name="Custom 2">
      <a:dk1>
        <a:srgbClr val="2F2B20"/>
      </a:dk1>
      <a:lt1>
        <a:srgbClr val="FFFFFF"/>
      </a:lt1>
      <a:dk2>
        <a:srgbClr val="675E47"/>
      </a:dk2>
      <a:lt2>
        <a:srgbClr val="EFECE7"/>
      </a:lt2>
      <a:accent1>
        <a:srgbClr val="4D4D4D"/>
      </a:accent1>
      <a:accent2>
        <a:srgbClr val="468F8A"/>
      </a:accent2>
      <a:accent3>
        <a:srgbClr val="046D8B"/>
      </a:accent3>
      <a:accent4>
        <a:srgbClr val="FFAB07"/>
      </a:accent4>
      <a:accent5>
        <a:srgbClr val="EB6841"/>
      </a:accent5>
      <a:accent6>
        <a:srgbClr val="72AD75"/>
      </a:accent6>
      <a:hlink>
        <a:srgbClr val="D8D8D8"/>
      </a:hlink>
      <a:folHlink>
        <a:srgbClr val="046D8B"/>
      </a:folHlink>
    </a:clrScheme>
    <a:fontScheme name="Custom 4">
      <a:majorFont>
        <a:latin typeface="Tw Cen M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APPo">
      <a:dk1>
        <a:srgbClr val="000000"/>
      </a:dk1>
      <a:lt1>
        <a:srgbClr val="FFFFFF"/>
      </a:lt1>
      <a:dk2>
        <a:srgbClr val="7F7F7F"/>
      </a:dk2>
      <a:lt2>
        <a:srgbClr val="EEECE1"/>
      </a:lt2>
      <a:accent1>
        <a:srgbClr val="32456C"/>
      </a:accent1>
      <a:accent2>
        <a:srgbClr val="D78A2E"/>
      </a:accent2>
      <a:accent3>
        <a:srgbClr val="78B59A"/>
      </a:accent3>
      <a:accent4>
        <a:srgbClr val="005852"/>
      </a:accent4>
      <a:accent5>
        <a:srgbClr val="87C6CC"/>
      </a:accent5>
      <a:accent6>
        <a:srgbClr val="00B0F0"/>
      </a:accent6>
      <a:hlink>
        <a:srgbClr val="0070C0"/>
      </a:hlink>
      <a:folHlink>
        <a:srgbClr val="0070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CRF 2020 Theme">
  <a:themeElements>
    <a:clrScheme name="Blue-Orange3">
      <a:dk1>
        <a:sysClr val="windowText" lastClr="000000"/>
      </a:dk1>
      <a:lt1>
        <a:sysClr val="window" lastClr="FFFFFF"/>
      </a:lt1>
      <a:dk2>
        <a:srgbClr val="44546A"/>
      </a:dk2>
      <a:lt2>
        <a:srgbClr val="E7E6E6"/>
      </a:lt2>
      <a:accent1>
        <a:srgbClr val="0A5EA2"/>
      </a:accent1>
      <a:accent2>
        <a:srgbClr val="14213D"/>
      </a:accent2>
      <a:accent3>
        <a:srgbClr val="FCA311"/>
      </a:accent3>
      <a:accent4>
        <a:srgbClr val="E5E5E5"/>
      </a:accent4>
      <a:accent5>
        <a:srgbClr val="C00000"/>
      </a:accent5>
      <a:accent6>
        <a:srgbClr val="70AD47"/>
      </a:accent6>
      <a:hlink>
        <a:srgbClr val="70AD47"/>
      </a:hlink>
      <a:folHlink>
        <a:srgbClr val="70AD4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extLst>
    <a:ext uri="{05A4C25C-085E-4340-85A3-A5531E510DB2}">
      <thm15:themeFamily xmlns:thm15="http://schemas.microsoft.com/office/thememl/2012/main" name="CCRF 2020 Theme" id="{11944EF7-5616-4E16-81AA-505BBD114CAC}" vid="{6E7F8123-BB0D-4C31-AD1F-AD17881FC5BF}"/>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17949</TotalTime>
  <Words>6198</Words>
  <Application>Microsoft Office PowerPoint</Application>
  <PresentationFormat>Widescreen</PresentationFormat>
  <Paragraphs>663</Paragraphs>
  <Slides>95</Slides>
  <Notes>64</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95</vt:i4>
      </vt:variant>
    </vt:vector>
  </HeadingPairs>
  <TitlesOfParts>
    <vt:vector size="115" baseType="lpstr">
      <vt:lpstr>Arial</vt:lpstr>
      <vt:lpstr>Calibri</vt:lpstr>
      <vt:lpstr>Calibri Light</vt:lpstr>
      <vt:lpstr>Candara</vt:lpstr>
      <vt:lpstr>Century Gothic</vt:lpstr>
      <vt:lpstr>Corbel</vt:lpstr>
      <vt:lpstr>Franklin Gothic Medium Cond</vt:lpstr>
      <vt:lpstr>Hind</vt:lpstr>
      <vt:lpstr>Hind SemiBold</vt:lpstr>
      <vt:lpstr>Kalinga</vt:lpstr>
      <vt:lpstr>Libre Franklin Thin</vt:lpstr>
      <vt:lpstr>Noto Sans Symbols</vt:lpstr>
      <vt:lpstr>Tw Cen MT</vt:lpstr>
      <vt:lpstr>Wingdings</vt:lpstr>
      <vt:lpstr>CCRF 2020 Theme</vt:lpstr>
      <vt:lpstr>1_Clarity</vt:lpstr>
      <vt:lpstr>Office Theme</vt:lpstr>
      <vt:lpstr>7_Office Theme</vt:lpstr>
      <vt:lpstr>1_Office Theme</vt:lpstr>
      <vt:lpstr>1_CCRF 2020 Theme</vt:lpstr>
      <vt:lpstr>PowerPoint Presentation</vt:lpstr>
      <vt:lpstr>Northern Institute of Applied Climate Science</vt:lpstr>
      <vt:lpstr>Climate Change: It’s everywhere you look</vt:lpstr>
      <vt:lpstr>PowerPoint Presentation</vt:lpstr>
      <vt:lpstr>PowerPoint Presentation</vt:lpstr>
      <vt:lpstr>Two Key Questions</vt:lpstr>
      <vt:lpstr>Forest Adaptation Resources </vt:lpstr>
      <vt:lpstr>Adaptation Workbook</vt:lpstr>
      <vt:lpstr>Adaptation Workbook</vt:lpstr>
      <vt:lpstr>Intentional </vt:lpstr>
      <vt:lpstr>Flexible</vt:lpstr>
      <vt:lpstr>We Don’t Need Certainty</vt:lpstr>
      <vt:lpstr>Adaptation Options</vt:lpstr>
      <vt:lpstr>Adaptation Workbook: Benefits</vt:lpstr>
      <vt:lpstr>PowerPoint Presentation</vt:lpstr>
      <vt:lpstr>Adaptation Workbook</vt:lpstr>
      <vt:lpstr>Adaptation Workbook</vt:lpstr>
      <vt:lpstr>Step 1 Prep</vt:lpstr>
      <vt:lpstr>Step 1 Prep</vt:lpstr>
      <vt:lpstr>SMART Objectives</vt:lpstr>
      <vt:lpstr>PowerPoint Presentation</vt:lpstr>
      <vt:lpstr>PowerPoint Presentation</vt:lpstr>
      <vt:lpstr>PowerPoint Presentation</vt:lpstr>
      <vt:lpstr>PowerPoint Presentation</vt:lpstr>
      <vt:lpstr>Adaptation Workbook</vt:lpstr>
      <vt:lpstr>Step 2 Prep</vt:lpstr>
      <vt:lpstr>Regional to Site-Specific</vt:lpstr>
      <vt:lpstr>Regional to Site-Specific</vt:lpstr>
      <vt:lpstr>PowerPoint Presentation</vt:lpstr>
      <vt:lpstr>NOAA State Climate Summaries</vt:lpstr>
      <vt:lpstr>Minnesota Climate Explorer</vt:lpstr>
      <vt:lpstr>Forest Ecosystem Vulnerability Assessment </vt:lpstr>
      <vt:lpstr>Climate change recap: The BIG THREE</vt:lpstr>
      <vt:lpstr>Wetter and Warmer Conditions Observed</vt:lpstr>
      <vt:lpstr>Warmer winters: where the action is</vt:lpstr>
      <vt:lpstr>Warmer winters: where the action is</vt:lpstr>
      <vt:lpstr>Warmer winters: cold extremes are vanishing</vt:lpstr>
      <vt:lpstr>Warmer winters: lake ice</vt:lpstr>
      <vt:lpstr>Heavy rainfall: 1-inch events</vt:lpstr>
      <vt:lpstr>Heavy rainfall: 4-inch events</vt:lpstr>
      <vt:lpstr>Heavy rainfall: Max rainfall is getting larger</vt:lpstr>
      <vt:lpstr>PowerPoint Presentation</vt:lpstr>
      <vt:lpstr>Representative Concentration Pathways (RCPs)</vt:lpstr>
      <vt:lpstr>Known Unknowns</vt:lpstr>
      <vt:lpstr>Future Projections: Winter Mean Temp</vt:lpstr>
      <vt:lpstr>Growing Season - Projected</vt:lpstr>
      <vt:lpstr>Future Projections: Annual Precip</vt:lpstr>
      <vt:lpstr>Heavy Precipitation - Projected</vt:lpstr>
      <vt:lpstr>Climate Change Tree Atlas Results</vt:lpstr>
      <vt:lpstr>Climate Change Tree Atlas Results</vt:lpstr>
      <vt:lpstr>Changes in Forest Composition</vt:lpstr>
      <vt:lpstr>Changes in Forest Composition</vt:lpstr>
      <vt:lpstr>A “Threat Multiplier”</vt:lpstr>
      <vt:lpstr>Longer Growing Season</vt:lpstr>
      <vt:lpstr>More Drought Stress</vt:lpstr>
      <vt:lpstr>More Drought Stress</vt:lpstr>
      <vt:lpstr>More Drought Stress</vt:lpstr>
      <vt:lpstr>Wildfire Risk</vt:lpstr>
      <vt:lpstr>Wildfire Risk</vt:lpstr>
      <vt:lpstr>Prescribed Fire Application</vt:lpstr>
      <vt:lpstr>Extreme Wind Events</vt:lpstr>
      <vt:lpstr>Invasive Species</vt:lpstr>
      <vt:lpstr>Pests and Diseases</vt:lpstr>
      <vt:lpstr>Forest Type Vulnerability </vt:lpstr>
      <vt:lpstr>Regional to Site-Specific</vt:lpstr>
      <vt:lpstr>Next Steps</vt:lpstr>
      <vt:lpstr>PowerPoint Presentation</vt:lpstr>
      <vt:lpstr>Climate Change Response Framework</vt:lpstr>
      <vt:lpstr>Streamflow Changes</vt:lpstr>
      <vt:lpstr>Pests and Diseases</vt:lpstr>
      <vt:lpstr>Climate Change Resource Center</vt:lpstr>
      <vt:lpstr>Climate vs. Weather</vt:lpstr>
      <vt:lpstr>Know Your Priorities</vt:lpstr>
      <vt:lpstr>Next Steps/ Areas of Improvement</vt:lpstr>
      <vt:lpstr>Assisted Migration: Definitions</vt:lpstr>
      <vt:lpstr>Assisted Migration: Definitions</vt:lpstr>
      <vt:lpstr>Assisted Migration: Definitions</vt:lpstr>
      <vt:lpstr>Assisted Migration: Definitions</vt:lpstr>
      <vt:lpstr>Assisted Migration: Definitions</vt:lpstr>
      <vt:lpstr>Assisted Migration: Challenges</vt:lpstr>
      <vt:lpstr>PowerPoint Presentation</vt:lpstr>
      <vt:lpstr>Adaptation Workbook</vt:lpstr>
      <vt:lpstr>Adaptation Menus</vt:lpstr>
      <vt:lpstr>Adaptation Menu Benefits</vt:lpstr>
      <vt:lpstr>Adaptation Menus</vt:lpstr>
      <vt:lpstr>Adaptation Menus</vt:lpstr>
      <vt:lpstr>Adaptation Menus</vt:lpstr>
      <vt:lpstr>Adaptation Menus</vt:lpstr>
      <vt:lpstr>Adaptation Menus</vt:lpstr>
      <vt:lpstr>Adaptation Menus</vt:lpstr>
      <vt:lpstr>Adaptation Menus</vt:lpstr>
      <vt:lpstr>A Growing Collection</vt:lpstr>
      <vt:lpstr>Spotlight: Tribal Adaptation Menu</vt:lpstr>
      <vt:lpstr>CO2 Fertilization</vt:lpstr>
      <vt:lpstr>Future Projections: Summer Mean Temp</vt:lpstr>
    </vt:vector>
  </TitlesOfParts>
  <Company>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mj</dc:creator>
  <cp:lastModifiedBy>Handler, Stephen -FS</cp:lastModifiedBy>
  <cp:revision>541</cp:revision>
  <cp:lastPrinted>2018-07-20T20:19:17Z</cp:lastPrinted>
  <dcterms:created xsi:type="dcterms:W3CDTF">2009-04-06T16:09:35Z</dcterms:created>
  <dcterms:modified xsi:type="dcterms:W3CDTF">2022-05-05T15:37:55Z</dcterms:modified>
</cp:coreProperties>
</file>